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14"/>
  </p:notesMasterIdLst>
  <p:sldIdLst>
    <p:sldId id="1436" r:id="rId2"/>
    <p:sldId id="257" r:id="rId3"/>
    <p:sldId id="258" r:id="rId4"/>
    <p:sldId id="3367" r:id="rId5"/>
    <p:sldId id="3452" r:id="rId6"/>
    <p:sldId id="662" r:id="rId7"/>
    <p:sldId id="3479" r:id="rId8"/>
    <p:sldId id="3360" r:id="rId9"/>
    <p:sldId id="3333" r:id="rId10"/>
    <p:sldId id="3472" r:id="rId11"/>
    <p:sldId id="3471" r:id="rId12"/>
    <p:sldId id="3474" r:id="rId13"/>
    <p:sldId id="3473" r:id="rId14"/>
    <p:sldId id="3335" r:id="rId15"/>
    <p:sldId id="3334" r:id="rId16"/>
    <p:sldId id="3336" r:id="rId17"/>
    <p:sldId id="3337" r:id="rId18"/>
    <p:sldId id="3338" r:id="rId19"/>
    <p:sldId id="3339" r:id="rId20"/>
    <p:sldId id="3340" r:id="rId21"/>
    <p:sldId id="3341" r:id="rId22"/>
    <p:sldId id="3342" r:id="rId23"/>
    <p:sldId id="3343" r:id="rId24"/>
    <p:sldId id="3460" r:id="rId25"/>
    <p:sldId id="3477" r:id="rId26"/>
    <p:sldId id="3478" r:id="rId27"/>
    <p:sldId id="3453" r:id="rId28"/>
    <p:sldId id="3461" r:id="rId29"/>
    <p:sldId id="3380" r:id="rId30"/>
    <p:sldId id="3344" r:id="rId31"/>
    <p:sldId id="3462" r:id="rId32"/>
    <p:sldId id="3463" r:id="rId33"/>
    <p:sldId id="3464" r:id="rId34"/>
    <p:sldId id="3524" r:id="rId35"/>
    <p:sldId id="3525" r:id="rId36"/>
    <p:sldId id="3527" r:id="rId37"/>
    <p:sldId id="3526" r:id="rId38"/>
    <p:sldId id="3528" r:id="rId39"/>
    <p:sldId id="3529" r:id="rId40"/>
    <p:sldId id="3345" r:id="rId41"/>
    <p:sldId id="3363" r:id="rId42"/>
    <p:sldId id="3346" r:id="rId43"/>
    <p:sldId id="3347" r:id="rId44"/>
    <p:sldId id="3364" r:id="rId45"/>
    <p:sldId id="3465" r:id="rId46"/>
    <p:sldId id="3466" r:id="rId47"/>
    <p:sldId id="3454" r:id="rId48"/>
    <p:sldId id="3467" r:id="rId49"/>
    <p:sldId id="3373" r:id="rId50"/>
    <p:sldId id="3374" r:id="rId51"/>
    <p:sldId id="3375" r:id="rId52"/>
    <p:sldId id="3376" r:id="rId53"/>
    <p:sldId id="3377" r:id="rId54"/>
    <p:sldId id="3378" r:id="rId55"/>
    <p:sldId id="3379" r:id="rId56"/>
    <p:sldId id="3468" r:id="rId57"/>
    <p:sldId id="3455" r:id="rId58"/>
    <p:sldId id="3350" r:id="rId59"/>
    <p:sldId id="3351" r:id="rId60"/>
    <p:sldId id="3362" r:id="rId61"/>
    <p:sldId id="3352" r:id="rId62"/>
    <p:sldId id="3372" r:id="rId63"/>
    <p:sldId id="3361" r:id="rId64"/>
    <p:sldId id="3354" r:id="rId65"/>
    <p:sldId id="3355" r:id="rId66"/>
    <p:sldId id="3356" r:id="rId67"/>
    <p:sldId id="3456" r:id="rId68"/>
    <p:sldId id="3489" r:id="rId69"/>
    <p:sldId id="3490" r:id="rId70"/>
    <p:sldId id="3491" r:id="rId71"/>
    <p:sldId id="3357" r:id="rId72"/>
    <p:sldId id="3492" r:id="rId73"/>
    <p:sldId id="3493" r:id="rId74"/>
    <p:sldId id="3494" r:id="rId75"/>
    <p:sldId id="3495" r:id="rId76"/>
    <p:sldId id="3480" r:id="rId77"/>
    <p:sldId id="3483" r:id="rId78"/>
    <p:sldId id="3481" r:id="rId79"/>
    <p:sldId id="3482" r:id="rId80"/>
    <p:sldId id="3358" r:id="rId81"/>
    <p:sldId id="3391" r:id="rId82"/>
    <p:sldId id="3394" r:id="rId83"/>
    <p:sldId id="3392" r:id="rId84"/>
    <p:sldId id="3393" r:id="rId85"/>
    <p:sldId id="3484" r:id="rId86"/>
    <p:sldId id="3395" r:id="rId87"/>
    <p:sldId id="3365" r:id="rId88"/>
    <p:sldId id="3496" r:id="rId89"/>
    <p:sldId id="3497" r:id="rId90"/>
    <p:sldId id="3498" r:id="rId91"/>
    <p:sldId id="3366" r:id="rId92"/>
    <p:sldId id="3359" r:id="rId93"/>
    <p:sldId id="3383" r:id="rId94"/>
    <p:sldId id="3384" r:id="rId95"/>
    <p:sldId id="3385" r:id="rId96"/>
    <p:sldId id="3388" r:id="rId97"/>
    <p:sldId id="3389" r:id="rId98"/>
    <p:sldId id="3390" r:id="rId99"/>
    <p:sldId id="3475" r:id="rId100"/>
    <p:sldId id="3457" r:id="rId101"/>
    <p:sldId id="3382" r:id="rId102"/>
    <p:sldId id="3499" r:id="rId103"/>
    <p:sldId id="376" r:id="rId104"/>
    <p:sldId id="377" r:id="rId105"/>
    <p:sldId id="378" r:id="rId106"/>
    <p:sldId id="379" r:id="rId107"/>
    <p:sldId id="380"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393" r:id="rId121"/>
    <p:sldId id="394" r:id="rId122"/>
    <p:sldId id="395" r:id="rId123"/>
    <p:sldId id="396" r:id="rId124"/>
    <p:sldId id="397" r:id="rId125"/>
    <p:sldId id="3397" r:id="rId126"/>
    <p:sldId id="3398" r:id="rId127"/>
    <p:sldId id="3400" r:id="rId128"/>
    <p:sldId id="3402" r:id="rId129"/>
    <p:sldId id="3403" r:id="rId130"/>
    <p:sldId id="3404" r:id="rId131"/>
    <p:sldId id="3405" r:id="rId132"/>
    <p:sldId id="3500" r:id="rId133"/>
    <p:sldId id="3401" r:id="rId134"/>
    <p:sldId id="3407" r:id="rId135"/>
    <p:sldId id="3408" r:id="rId136"/>
    <p:sldId id="3501" r:id="rId137"/>
    <p:sldId id="3502" r:id="rId138"/>
    <p:sldId id="3510" r:id="rId139"/>
    <p:sldId id="3509" r:id="rId140"/>
    <p:sldId id="3411" r:id="rId141"/>
    <p:sldId id="3399" r:id="rId142"/>
    <p:sldId id="3503" r:id="rId143"/>
    <p:sldId id="3512" r:id="rId144"/>
    <p:sldId id="3513" r:id="rId145"/>
    <p:sldId id="3514" r:id="rId146"/>
    <p:sldId id="3515" r:id="rId147"/>
    <p:sldId id="3516" r:id="rId148"/>
    <p:sldId id="3523" r:id="rId149"/>
    <p:sldId id="3410" r:id="rId150"/>
    <p:sldId id="3517" r:id="rId151"/>
    <p:sldId id="3518" r:id="rId152"/>
    <p:sldId id="3519" r:id="rId153"/>
    <p:sldId id="3520" r:id="rId154"/>
    <p:sldId id="3521" r:id="rId155"/>
    <p:sldId id="3504" r:id="rId156"/>
    <p:sldId id="3505" r:id="rId157"/>
    <p:sldId id="3522" r:id="rId158"/>
    <p:sldId id="3412" r:id="rId159"/>
    <p:sldId id="3413" r:id="rId160"/>
    <p:sldId id="3414" r:id="rId161"/>
    <p:sldId id="3506" r:id="rId162"/>
    <p:sldId id="3507" r:id="rId163"/>
    <p:sldId id="3415" r:id="rId164"/>
    <p:sldId id="3417" r:id="rId165"/>
    <p:sldId id="3416" r:id="rId166"/>
    <p:sldId id="3418" r:id="rId167"/>
    <p:sldId id="3419" r:id="rId168"/>
    <p:sldId id="3420" r:id="rId169"/>
    <p:sldId id="3421" r:id="rId170"/>
    <p:sldId id="3422" r:id="rId171"/>
    <p:sldId id="3423" r:id="rId172"/>
    <p:sldId id="3424" r:id="rId173"/>
    <p:sldId id="3425" r:id="rId174"/>
    <p:sldId id="3485" r:id="rId175"/>
    <p:sldId id="3486" r:id="rId176"/>
    <p:sldId id="3487" r:id="rId177"/>
    <p:sldId id="3508" r:id="rId178"/>
    <p:sldId id="3488" r:id="rId179"/>
    <p:sldId id="3458" r:id="rId180"/>
    <p:sldId id="3428" r:id="rId181"/>
    <p:sldId id="3329" r:id="rId182"/>
    <p:sldId id="3429" r:id="rId183"/>
    <p:sldId id="3331" r:id="rId184"/>
    <p:sldId id="3430" r:id="rId185"/>
    <p:sldId id="3431" r:id="rId186"/>
    <p:sldId id="3459" r:id="rId187"/>
    <p:sldId id="3433" r:id="rId188"/>
    <p:sldId id="3330" r:id="rId189"/>
    <p:sldId id="3434" r:id="rId190"/>
    <p:sldId id="3435" r:id="rId191"/>
    <p:sldId id="3436" r:id="rId192"/>
    <p:sldId id="3437" r:id="rId193"/>
    <p:sldId id="3438" r:id="rId194"/>
    <p:sldId id="3439" r:id="rId195"/>
    <p:sldId id="3440" r:id="rId196"/>
    <p:sldId id="3441" r:id="rId197"/>
    <p:sldId id="3442" r:id="rId198"/>
    <p:sldId id="3443" r:id="rId199"/>
    <p:sldId id="3387" r:id="rId200"/>
    <p:sldId id="3444" r:id="rId201"/>
    <p:sldId id="3530" r:id="rId202"/>
    <p:sldId id="3531" r:id="rId203"/>
    <p:sldId id="3533" r:id="rId204"/>
    <p:sldId id="3532" r:id="rId205"/>
    <p:sldId id="3445" r:id="rId206"/>
    <p:sldId id="3446" r:id="rId207"/>
    <p:sldId id="3447" r:id="rId208"/>
    <p:sldId id="3534" r:id="rId209"/>
    <p:sldId id="3449" r:id="rId210"/>
    <p:sldId id="3450" r:id="rId211"/>
    <p:sldId id="3451" r:id="rId212"/>
    <p:sldId id="3476" r:id="rId21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C8545D3-0B2D-4B6B-AC7F-6CF6185D285C}">
          <p14:sldIdLst>
            <p14:sldId id="1436"/>
            <p14:sldId id="257"/>
            <p14:sldId id="258"/>
            <p14:sldId id="3367"/>
            <p14:sldId id="3452"/>
            <p14:sldId id="662"/>
            <p14:sldId id="3479"/>
            <p14:sldId id="3360"/>
            <p14:sldId id="3333"/>
            <p14:sldId id="3472"/>
            <p14:sldId id="3471"/>
            <p14:sldId id="3474"/>
            <p14:sldId id="3473"/>
            <p14:sldId id="3335"/>
            <p14:sldId id="3334"/>
            <p14:sldId id="3336"/>
            <p14:sldId id="3337"/>
            <p14:sldId id="3338"/>
            <p14:sldId id="3339"/>
            <p14:sldId id="3340"/>
            <p14:sldId id="3341"/>
            <p14:sldId id="3342"/>
            <p14:sldId id="3343"/>
            <p14:sldId id="3460"/>
            <p14:sldId id="3477"/>
            <p14:sldId id="3478"/>
            <p14:sldId id="3453"/>
            <p14:sldId id="3461"/>
            <p14:sldId id="3380"/>
            <p14:sldId id="3344"/>
            <p14:sldId id="3462"/>
            <p14:sldId id="3463"/>
            <p14:sldId id="3464"/>
            <p14:sldId id="3524"/>
            <p14:sldId id="3525"/>
            <p14:sldId id="3527"/>
            <p14:sldId id="3526"/>
            <p14:sldId id="3528"/>
            <p14:sldId id="3529"/>
            <p14:sldId id="3345"/>
            <p14:sldId id="3363"/>
            <p14:sldId id="3346"/>
            <p14:sldId id="3347"/>
            <p14:sldId id="3364"/>
            <p14:sldId id="3465"/>
            <p14:sldId id="3466"/>
            <p14:sldId id="3454"/>
            <p14:sldId id="3467"/>
            <p14:sldId id="3373"/>
            <p14:sldId id="3374"/>
            <p14:sldId id="3375"/>
            <p14:sldId id="3376"/>
            <p14:sldId id="3377"/>
            <p14:sldId id="3378"/>
            <p14:sldId id="3379"/>
            <p14:sldId id="3468"/>
            <p14:sldId id="3455"/>
            <p14:sldId id="3350"/>
            <p14:sldId id="3351"/>
            <p14:sldId id="3362"/>
            <p14:sldId id="3352"/>
            <p14:sldId id="3372"/>
            <p14:sldId id="3361"/>
            <p14:sldId id="3354"/>
            <p14:sldId id="3355"/>
            <p14:sldId id="3356"/>
            <p14:sldId id="3456"/>
            <p14:sldId id="3489"/>
            <p14:sldId id="3490"/>
            <p14:sldId id="3491"/>
            <p14:sldId id="3357"/>
            <p14:sldId id="3492"/>
            <p14:sldId id="3493"/>
            <p14:sldId id="3494"/>
            <p14:sldId id="3495"/>
            <p14:sldId id="3480"/>
            <p14:sldId id="3483"/>
            <p14:sldId id="3481"/>
            <p14:sldId id="3482"/>
            <p14:sldId id="3358"/>
            <p14:sldId id="3391"/>
            <p14:sldId id="3394"/>
            <p14:sldId id="3392"/>
            <p14:sldId id="3393"/>
            <p14:sldId id="3484"/>
            <p14:sldId id="3395"/>
            <p14:sldId id="3365"/>
            <p14:sldId id="3496"/>
            <p14:sldId id="3497"/>
            <p14:sldId id="3498"/>
            <p14:sldId id="3366"/>
            <p14:sldId id="3359"/>
            <p14:sldId id="3383"/>
            <p14:sldId id="3384"/>
            <p14:sldId id="3385"/>
            <p14:sldId id="3388"/>
            <p14:sldId id="3389"/>
            <p14:sldId id="3390"/>
            <p14:sldId id="3475"/>
            <p14:sldId id="3457"/>
            <p14:sldId id="3382"/>
            <p14:sldId id="3499"/>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397"/>
            <p14:sldId id="3398"/>
            <p14:sldId id="3400"/>
            <p14:sldId id="3402"/>
            <p14:sldId id="3403"/>
            <p14:sldId id="3404"/>
            <p14:sldId id="3405"/>
            <p14:sldId id="3500"/>
            <p14:sldId id="3401"/>
            <p14:sldId id="3407"/>
            <p14:sldId id="3408"/>
            <p14:sldId id="3501"/>
            <p14:sldId id="3502"/>
            <p14:sldId id="3510"/>
            <p14:sldId id="3509"/>
            <p14:sldId id="3411"/>
            <p14:sldId id="3399"/>
            <p14:sldId id="3503"/>
            <p14:sldId id="3512"/>
            <p14:sldId id="3513"/>
            <p14:sldId id="3514"/>
            <p14:sldId id="3515"/>
            <p14:sldId id="3516"/>
            <p14:sldId id="3523"/>
            <p14:sldId id="3410"/>
            <p14:sldId id="3517"/>
            <p14:sldId id="3518"/>
            <p14:sldId id="3519"/>
            <p14:sldId id="3520"/>
            <p14:sldId id="3521"/>
            <p14:sldId id="3504"/>
            <p14:sldId id="3505"/>
            <p14:sldId id="3522"/>
            <p14:sldId id="3412"/>
            <p14:sldId id="3413"/>
            <p14:sldId id="3414"/>
            <p14:sldId id="3506"/>
            <p14:sldId id="3507"/>
            <p14:sldId id="3415"/>
            <p14:sldId id="3417"/>
            <p14:sldId id="3416"/>
            <p14:sldId id="3418"/>
            <p14:sldId id="3419"/>
            <p14:sldId id="3420"/>
            <p14:sldId id="3421"/>
            <p14:sldId id="3422"/>
            <p14:sldId id="3423"/>
            <p14:sldId id="3424"/>
            <p14:sldId id="3425"/>
            <p14:sldId id="3485"/>
            <p14:sldId id="3486"/>
            <p14:sldId id="3487"/>
            <p14:sldId id="3508"/>
            <p14:sldId id="3488"/>
            <p14:sldId id="3458"/>
          </p14:sldIdLst>
        </p14:section>
        <p14:section name="封面" id="{90EF1BEE-56BC-4210-B3FD-F9E5D6CAFE34}">
          <p14:sldIdLst>
            <p14:sldId id="3428"/>
            <p14:sldId id="3329"/>
            <p14:sldId id="3429"/>
            <p14:sldId id="3331"/>
            <p14:sldId id="3430"/>
            <p14:sldId id="3431"/>
            <p14:sldId id="3459"/>
            <p14:sldId id="3433"/>
            <p14:sldId id="3330"/>
            <p14:sldId id="3434"/>
            <p14:sldId id="3435"/>
            <p14:sldId id="3436"/>
            <p14:sldId id="3437"/>
            <p14:sldId id="3438"/>
            <p14:sldId id="3439"/>
            <p14:sldId id="3440"/>
            <p14:sldId id="3441"/>
            <p14:sldId id="3442"/>
            <p14:sldId id="3443"/>
            <p14:sldId id="3387"/>
            <p14:sldId id="3444"/>
            <p14:sldId id="3530"/>
            <p14:sldId id="3531"/>
            <p14:sldId id="3533"/>
            <p14:sldId id="3532"/>
            <p14:sldId id="3445"/>
            <p14:sldId id="3446"/>
            <p14:sldId id="3447"/>
            <p14:sldId id="3534"/>
            <p14:sldId id="3449"/>
            <p14:sldId id="3450"/>
            <p14:sldId id="3451"/>
            <p14:sldId id="34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382"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4A913-CF80-4CFE-A14E-295F4B71F685}" type="datetimeFigureOut">
              <a:rPr lang="zh-CN" altLang="en-US" smtClean="0"/>
              <a:t>2023/9/22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7600D-AB30-4CDD-B569-F31A6FBBE2D9}" type="slidenum">
              <a:rPr lang="zh-CN" altLang="en-US" smtClean="0"/>
              <a:t>‹#›</a:t>
            </a:fld>
            <a:endParaRPr lang="zh-CN" altLang="en-US"/>
          </a:p>
        </p:txBody>
      </p:sp>
    </p:spTree>
    <p:extLst>
      <p:ext uri="{BB962C8B-B14F-4D97-AF65-F5344CB8AC3E}">
        <p14:creationId xmlns:p14="http://schemas.microsoft.com/office/powerpoint/2010/main" val="1811601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blog.csdn.net/weixin_44363605/article/details/107821743?utm_medium=distribute.pc_relevant.none-task-blog-2~default~CTRLIST~default-5.no_search_link&amp;depth_1-utm_source=distribute.pc_relevant.none-task-blog-2~default~CTRLIST~default-5.no_search_link" TargetMode="External"/><Relationship Id="rId2" Type="http://schemas.openxmlformats.org/officeDocument/2006/relationships/slide" Target="../slides/slide180.xml"/><Relationship Id="rId1" Type="http://schemas.openxmlformats.org/officeDocument/2006/relationships/notesMaster" Target="../notesMasters/notesMaster1.xml"/><Relationship Id="rId4" Type="http://schemas.openxmlformats.org/officeDocument/2006/relationships/hyperlink" Target="https://www.jianshu.com/p/be6b87029e4e"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620469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187</a:t>
            </a:fld>
            <a:endParaRPr lang="zh-CN" altLang="en-US"/>
          </a:p>
        </p:txBody>
      </p:sp>
    </p:spTree>
    <p:extLst>
      <p:ext uri="{BB962C8B-B14F-4D97-AF65-F5344CB8AC3E}">
        <p14:creationId xmlns:p14="http://schemas.microsoft.com/office/powerpoint/2010/main" val="200634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188</a:t>
            </a:fld>
            <a:endParaRPr lang="zh-CN" altLang="en-US"/>
          </a:p>
        </p:txBody>
      </p:sp>
    </p:spTree>
    <p:extLst>
      <p:ext uri="{BB962C8B-B14F-4D97-AF65-F5344CB8AC3E}">
        <p14:creationId xmlns:p14="http://schemas.microsoft.com/office/powerpoint/2010/main" val="29145574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305821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190</a:t>
            </a:fld>
            <a:endParaRPr lang="zh-CN" altLang="en-US"/>
          </a:p>
        </p:txBody>
      </p:sp>
    </p:spTree>
    <p:extLst>
      <p:ext uri="{BB962C8B-B14F-4D97-AF65-F5344CB8AC3E}">
        <p14:creationId xmlns:p14="http://schemas.microsoft.com/office/powerpoint/2010/main" val="37281532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191</a:t>
            </a:fld>
            <a:endParaRPr lang="zh-CN" altLang="en-US"/>
          </a:p>
        </p:txBody>
      </p:sp>
    </p:spTree>
    <p:extLst>
      <p:ext uri="{BB962C8B-B14F-4D97-AF65-F5344CB8AC3E}">
        <p14:creationId xmlns:p14="http://schemas.microsoft.com/office/powerpoint/2010/main" val="22093407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192</a:t>
            </a:fld>
            <a:endParaRPr lang="zh-CN" altLang="en-US"/>
          </a:p>
        </p:txBody>
      </p:sp>
    </p:spTree>
    <p:extLst>
      <p:ext uri="{BB962C8B-B14F-4D97-AF65-F5344CB8AC3E}">
        <p14:creationId xmlns:p14="http://schemas.microsoft.com/office/powerpoint/2010/main" val="12796702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71281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44138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195</a:t>
            </a:fld>
            <a:endParaRPr lang="zh-CN" altLang="en-US"/>
          </a:p>
        </p:txBody>
      </p:sp>
    </p:spTree>
    <p:extLst>
      <p:ext uri="{BB962C8B-B14F-4D97-AF65-F5344CB8AC3E}">
        <p14:creationId xmlns:p14="http://schemas.microsoft.com/office/powerpoint/2010/main" val="9281156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377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781507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57300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154435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199</a:t>
            </a:fld>
            <a:endParaRPr lang="zh-CN" altLang="en-US"/>
          </a:p>
        </p:txBody>
      </p:sp>
    </p:spTree>
    <p:extLst>
      <p:ext uri="{BB962C8B-B14F-4D97-AF65-F5344CB8AC3E}">
        <p14:creationId xmlns:p14="http://schemas.microsoft.com/office/powerpoint/2010/main" val="38732097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892964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42217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200744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85760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208</a:t>
            </a:fld>
            <a:endParaRPr lang="zh-CN" altLang="en-US"/>
          </a:p>
        </p:txBody>
      </p:sp>
    </p:spTree>
    <p:extLst>
      <p:ext uri="{BB962C8B-B14F-4D97-AF65-F5344CB8AC3E}">
        <p14:creationId xmlns:p14="http://schemas.microsoft.com/office/powerpoint/2010/main" val="19877626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026982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50577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38407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96782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08430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28745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07421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45453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436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6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88561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53973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58910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01734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62763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29761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1856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1935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84102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52600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24164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154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6061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3994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89590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64010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90805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68743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25698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17413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24922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1046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8363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80454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5013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35176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938326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1727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4876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25032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93466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18814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0183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21535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51682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297846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0504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040036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13610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61512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46002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504785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1421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18212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35364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085344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27599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13697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424498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02541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0150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330711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9262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83706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70349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449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445268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0094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210851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359555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102643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048573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45770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25331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546780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971442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31137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41415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280597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3092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031447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829120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06505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36749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890150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870849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048787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42913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069727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949224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079391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69407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3"/>
              </a:rPr>
              <a:t>(20</a:t>
            </a:r>
            <a:r>
              <a:rPr lang="zh-CN" altLang="en-US" dirty="0">
                <a:hlinkClick r:id="rId3"/>
              </a:rPr>
              <a:t>条消息</a:t>
            </a:r>
            <a:r>
              <a:rPr lang="en-US" altLang="zh-CN" dirty="0">
                <a:hlinkClick r:id="rId3"/>
              </a:rPr>
              <a:t>) 【</a:t>
            </a:r>
            <a:r>
              <a:rPr lang="zh-CN" altLang="en-US" dirty="0">
                <a:hlinkClick r:id="rId3"/>
              </a:rPr>
              <a:t>深度学习</a:t>
            </a:r>
            <a:r>
              <a:rPr lang="en-US" altLang="zh-CN" dirty="0">
                <a:hlinkClick r:id="rId3"/>
              </a:rPr>
              <a:t>】</a:t>
            </a:r>
            <a:r>
              <a:rPr lang="zh-CN" altLang="en-US" dirty="0">
                <a:hlinkClick r:id="rId3"/>
              </a:rPr>
              <a:t>梯度检验（</a:t>
            </a:r>
            <a:r>
              <a:rPr lang="en-US" altLang="zh-CN" dirty="0">
                <a:hlinkClick r:id="rId3"/>
              </a:rPr>
              <a:t>Gradient Checking</a:t>
            </a:r>
            <a:r>
              <a:rPr lang="zh-CN" altLang="en-US" dirty="0">
                <a:hlinkClick r:id="rId3"/>
              </a:rPr>
              <a:t>）</a:t>
            </a:r>
            <a:r>
              <a:rPr lang="en-US" altLang="zh-CN" dirty="0">
                <a:hlinkClick r:id="rId3"/>
              </a:rPr>
              <a:t>_</a:t>
            </a:r>
            <a:r>
              <a:rPr lang="zh-CN" altLang="en-US" dirty="0">
                <a:hlinkClick r:id="rId3"/>
              </a:rPr>
              <a:t>兰十一</a:t>
            </a:r>
            <a:r>
              <a:rPr lang="en-US" altLang="zh-CN" dirty="0">
                <a:hlinkClick r:id="rId3"/>
              </a:rPr>
              <a:t>-CSDN</a:t>
            </a:r>
            <a:r>
              <a:rPr lang="zh-CN" altLang="en-US" dirty="0">
                <a:hlinkClick r:id="rId3"/>
              </a:rPr>
              <a:t>博客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hlinkClick r:id="rId4"/>
              </a:rPr>
              <a:t>梯度检验 </a:t>
            </a:r>
            <a:r>
              <a:rPr lang="en-US" altLang="zh-CN" dirty="0">
                <a:hlinkClick r:id="rId4"/>
              </a:rPr>
              <a:t>- </a:t>
            </a:r>
            <a:r>
              <a:rPr lang="zh-CN" altLang="en-US" dirty="0">
                <a:hlinkClick r:id="rId4"/>
              </a:rPr>
              <a:t>简书 </a:t>
            </a:r>
            <a:r>
              <a:rPr lang="en-US" altLang="zh-CN" dirty="0">
                <a:hlinkClick r:id="rId4"/>
              </a:rPr>
              <a:t>(jianshu.com)</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239984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181</a:t>
            </a:fld>
            <a:endParaRPr lang="zh-CN" altLang="en-US"/>
          </a:p>
        </p:txBody>
      </p:sp>
    </p:spTree>
    <p:extLst>
      <p:ext uri="{BB962C8B-B14F-4D97-AF65-F5344CB8AC3E}">
        <p14:creationId xmlns:p14="http://schemas.microsoft.com/office/powerpoint/2010/main" val="31421503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182</a:t>
            </a:fld>
            <a:endParaRPr lang="zh-CN" altLang="en-US"/>
          </a:p>
        </p:txBody>
      </p:sp>
    </p:spTree>
    <p:extLst>
      <p:ext uri="{BB962C8B-B14F-4D97-AF65-F5344CB8AC3E}">
        <p14:creationId xmlns:p14="http://schemas.microsoft.com/office/powerpoint/2010/main" val="8095839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183</a:t>
            </a:fld>
            <a:endParaRPr lang="zh-CN" altLang="en-US"/>
          </a:p>
        </p:txBody>
      </p:sp>
    </p:spTree>
    <p:extLst>
      <p:ext uri="{BB962C8B-B14F-4D97-AF65-F5344CB8AC3E}">
        <p14:creationId xmlns:p14="http://schemas.microsoft.com/office/powerpoint/2010/main" val="21082572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339943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800929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本汇报共分为以下五个部分</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DCF967-6EE3-4C28-AE0C-2EEA5C3A0DB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3246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5C2FA62-EF72-47D8-BA18-99663A986782}" type="datetime1">
              <a:rPr lang="en-US" altLang="zh-CN" smtClean="0">
                <a:solidFill>
                  <a:srgbClr val="454245">
                    <a:tint val="75000"/>
                  </a:srgbClr>
                </a:solidFill>
              </a:rPr>
              <a:t>9/22/2023</a:t>
            </a:fld>
            <a:endParaRPr lang="zh-CN" altLang="en-US">
              <a:solidFill>
                <a:srgbClr val="454245">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454245">
                  <a:tint val="75000"/>
                </a:srgbClr>
              </a:solidFill>
            </a:endParaRPr>
          </a:p>
        </p:txBody>
      </p:sp>
      <p:sp>
        <p:nvSpPr>
          <p:cNvPr id="6" name="Slide Number Placeholder 5"/>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t>‹#›</a:t>
            </a:fld>
            <a:endParaRPr lang="zh-CN" altLang="en-US">
              <a:solidFill>
                <a:srgbClr val="454245">
                  <a:tint val="75000"/>
                </a:srgbClr>
              </a:solidFill>
            </a:endParaRPr>
          </a:p>
        </p:txBody>
      </p:sp>
    </p:spTree>
    <p:extLst>
      <p:ext uri="{BB962C8B-B14F-4D97-AF65-F5344CB8AC3E}">
        <p14:creationId xmlns:p14="http://schemas.microsoft.com/office/powerpoint/2010/main" val="1522548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BC6BE0F-E0BB-4535-BC5B-141C8BF26850}" type="datetime1">
              <a:rPr lang="en-US" altLang="zh-CN" smtClean="0">
                <a:solidFill>
                  <a:srgbClr val="454245">
                    <a:tint val="75000"/>
                  </a:srgbClr>
                </a:solidFill>
              </a:rPr>
              <a:t>9/22/2023</a:t>
            </a:fld>
            <a:endParaRPr lang="zh-CN" altLang="en-US">
              <a:solidFill>
                <a:srgbClr val="454245">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454245">
                  <a:tint val="75000"/>
                </a:srgbClr>
              </a:solidFill>
            </a:endParaRPr>
          </a:p>
        </p:txBody>
      </p:sp>
      <p:sp>
        <p:nvSpPr>
          <p:cNvPr id="6" name="Slide Number Placeholder 5"/>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t>‹#›</a:t>
            </a:fld>
            <a:endParaRPr lang="zh-CN" altLang="en-US">
              <a:solidFill>
                <a:srgbClr val="454245">
                  <a:tint val="75000"/>
                </a:srgbClr>
              </a:solidFill>
            </a:endParaRPr>
          </a:p>
        </p:txBody>
      </p:sp>
    </p:spTree>
    <p:extLst>
      <p:ext uri="{BB962C8B-B14F-4D97-AF65-F5344CB8AC3E}">
        <p14:creationId xmlns:p14="http://schemas.microsoft.com/office/powerpoint/2010/main" val="438406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A20F519-F9F6-4B1E-B6BC-34CE301B30B6}" type="datetime1">
              <a:rPr lang="en-US" altLang="zh-CN" smtClean="0">
                <a:solidFill>
                  <a:srgbClr val="454245">
                    <a:tint val="75000"/>
                  </a:srgbClr>
                </a:solidFill>
              </a:rPr>
              <a:t>9/22/2023</a:t>
            </a:fld>
            <a:endParaRPr lang="zh-CN" altLang="en-US">
              <a:solidFill>
                <a:srgbClr val="454245">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454245">
                  <a:tint val="75000"/>
                </a:srgbClr>
              </a:solidFill>
            </a:endParaRPr>
          </a:p>
        </p:txBody>
      </p:sp>
      <p:sp>
        <p:nvSpPr>
          <p:cNvPr id="6" name="Slide Number Placeholder 5"/>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t>‹#›</a:t>
            </a:fld>
            <a:endParaRPr lang="zh-CN" altLang="en-US">
              <a:solidFill>
                <a:srgbClr val="454245">
                  <a:tint val="75000"/>
                </a:srgbClr>
              </a:solidFill>
            </a:endParaRPr>
          </a:p>
        </p:txBody>
      </p:sp>
    </p:spTree>
    <p:extLst>
      <p:ext uri="{BB962C8B-B14F-4D97-AF65-F5344CB8AC3E}">
        <p14:creationId xmlns:p14="http://schemas.microsoft.com/office/powerpoint/2010/main" val="2385623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4" name="Holder 4"/>
          <p:cNvSpPr>
            <a:spLocks noGrp="1"/>
          </p:cNvSpPr>
          <p:nvPr>
            <p:ph type="sldNum" sz="quarter" idx="7"/>
          </p:nvPr>
        </p:nvSpPr>
        <p:spPr/>
        <p:txBody>
          <a:bodyPr lIns="0" tIns="0" rIns="0" bIns="0"/>
          <a:lstStyle>
            <a:lvl1pPr>
              <a:defRPr sz="794" b="0" i="0">
                <a:solidFill>
                  <a:srgbClr val="344045"/>
                </a:solidFill>
                <a:latin typeface="Tahoma"/>
                <a:cs typeface="Tahoma"/>
              </a:defRPr>
            </a:lvl1pPr>
          </a:lstStyle>
          <a:p>
            <a:pPr marL="100851">
              <a:spcBef>
                <a:spcPts val="116"/>
              </a:spcBef>
            </a:pPr>
            <a:fld id="{81D60167-4931-47E6-BA6A-407CBD079E47}" type="slidenum">
              <a:rPr lang="en-US" altLang="zh-CN" spc="37" smtClean="0"/>
              <a:pPr marL="100851">
                <a:spcBef>
                  <a:spcPts val="116"/>
                </a:spcBef>
              </a:pPr>
              <a:t>‹#›</a:t>
            </a:fld>
            <a:r>
              <a:rPr lang="zh-CN" altLang="en-US" spc="-90"/>
              <a:t> </a:t>
            </a:r>
            <a:r>
              <a:rPr lang="en-US" altLang="zh-CN"/>
              <a:t>/</a:t>
            </a:r>
            <a:r>
              <a:rPr lang="zh-CN" altLang="en-US" spc="-79"/>
              <a:t> </a:t>
            </a:r>
            <a:r>
              <a:rPr lang="en-US" altLang="zh-CN" spc="37"/>
              <a:t>12</a:t>
            </a:r>
            <a:endParaRPr lang="en-US" altLang="zh-CN" spc="37" dirty="0"/>
          </a:p>
        </p:txBody>
      </p:sp>
    </p:spTree>
    <p:extLst>
      <p:ext uri="{BB962C8B-B14F-4D97-AF65-F5344CB8AC3E}">
        <p14:creationId xmlns:p14="http://schemas.microsoft.com/office/powerpoint/2010/main" val="2547961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9AB7340-DD3C-4909-BE86-D89AF7738FFF}" type="datetime1">
              <a:rPr lang="en-US" altLang="zh-CN" smtClean="0">
                <a:solidFill>
                  <a:srgbClr val="454245">
                    <a:tint val="75000"/>
                  </a:srgbClr>
                </a:solidFill>
              </a:rPr>
              <a:t>9/22/2023</a:t>
            </a:fld>
            <a:endParaRPr lang="zh-CN" altLang="en-US">
              <a:solidFill>
                <a:srgbClr val="454245">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454245">
                  <a:tint val="75000"/>
                </a:srgbClr>
              </a:solidFill>
            </a:endParaRPr>
          </a:p>
        </p:txBody>
      </p:sp>
      <p:sp>
        <p:nvSpPr>
          <p:cNvPr id="6" name="Slide Number Placeholder 5"/>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t>‹#›</a:t>
            </a:fld>
            <a:endParaRPr lang="zh-CN" altLang="en-US">
              <a:solidFill>
                <a:srgbClr val="454245">
                  <a:tint val="75000"/>
                </a:srgbClr>
              </a:solidFill>
            </a:endParaRPr>
          </a:p>
        </p:txBody>
      </p:sp>
      <p:sp>
        <p:nvSpPr>
          <p:cNvPr id="7" name="打底色块">
            <a:extLst>
              <a:ext uri="{FF2B5EF4-FFF2-40B4-BE49-F238E27FC236}">
                <a16:creationId xmlns:a16="http://schemas.microsoft.com/office/drawing/2014/main" id="{C2D4EC68-43FE-44EF-A713-213F85E1ECBC}"/>
              </a:ext>
            </a:extLst>
          </p:cNvPr>
          <p:cNvSpPr/>
          <p:nvPr userDrawn="1"/>
        </p:nvSpPr>
        <p:spPr>
          <a:xfrm>
            <a:off x="0" y="-1"/>
            <a:ext cx="9144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32324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4B91AA0-013C-4DC9-9791-B8919B23DFC3}" type="datetime1">
              <a:rPr lang="en-US" altLang="zh-CN" smtClean="0">
                <a:solidFill>
                  <a:srgbClr val="454245">
                    <a:tint val="75000"/>
                  </a:srgbClr>
                </a:solidFill>
              </a:rPr>
              <a:t>9/22/2023</a:t>
            </a:fld>
            <a:endParaRPr lang="zh-CN" altLang="en-US">
              <a:solidFill>
                <a:srgbClr val="454245">
                  <a:tint val="75000"/>
                </a:srgbClr>
              </a:solidFill>
            </a:endParaRPr>
          </a:p>
        </p:txBody>
      </p:sp>
      <p:sp>
        <p:nvSpPr>
          <p:cNvPr id="5" name="Footer Placeholder 4"/>
          <p:cNvSpPr>
            <a:spLocks noGrp="1"/>
          </p:cNvSpPr>
          <p:nvPr>
            <p:ph type="ftr" sz="quarter" idx="11"/>
          </p:nvPr>
        </p:nvSpPr>
        <p:spPr/>
        <p:txBody>
          <a:bodyPr/>
          <a:lstStyle/>
          <a:p>
            <a:endParaRPr lang="zh-CN" altLang="en-US">
              <a:solidFill>
                <a:srgbClr val="454245">
                  <a:tint val="75000"/>
                </a:srgbClr>
              </a:solidFill>
            </a:endParaRPr>
          </a:p>
        </p:txBody>
      </p:sp>
      <p:sp>
        <p:nvSpPr>
          <p:cNvPr id="6" name="Slide Number Placeholder 5"/>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t>‹#›</a:t>
            </a:fld>
            <a:endParaRPr lang="zh-CN" altLang="en-US">
              <a:solidFill>
                <a:srgbClr val="454245">
                  <a:tint val="75000"/>
                </a:srgbClr>
              </a:solidFill>
            </a:endParaRPr>
          </a:p>
        </p:txBody>
      </p:sp>
    </p:spTree>
    <p:extLst>
      <p:ext uri="{BB962C8B-B14F-4D97-AF65-F5344CB8AC3E}">
        <p14:creationId xmlns:p14="http://schemas.microsoft.com/office/powerpoint/2010/main" val="1508278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C5226F2-A031-4A5F-95CD-628C33472A8D}" type="datetime1">
              <a:rPr lang="en-US" altLang="zh-CN" smtClean="0">
                <a:solidFill>
                  <a:srgbClr val="454245">
                    <a:tint val="75000"/>
                  </a:srgbClr>
                </a:solidFill>
              </a:rPr>
              <a:t>9/22/2023</a:t>
            </a:fld>
            <a:endParaRPr lang="zh-CN" altLang="en-US">
              <a:solidFill>
                <a:srgbClr val="454245">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454245">
                  <a:tint val="75000"/>
                </a:srgbClr>
              </a:solidFill>
            </a:endParaRPr>
          </a:p>
        </p:txBody>
      </p:sp>
      <p:sp>
        <p:nvSpPr>
          <p:cNvPr id="7" name="Slide Number Placeholder 6"/>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t>‹#›</a:t>
            </a:fld>
            <a:endParaRPr lang="zh-CN" altLang="en-US">
              <a:solidFill>
                <a:srgbClr val="454245">
                  <a:tint val="75000"/>
                </a:srgbClr>
              </a:solidFill>
            </a:endParaRPr>
          </a:p>
        </p:txBody>
      </p:sp>
    </p:spTree>
    <p:extLst>
      <p:ext uri="{BB962C8B-B14F-4D97-AF65-F5344CB8AC3E}">
        <p14:creationId xmlns:p14="http://schemas.microsoft.com/office/powerpoint/2010/main" val="33047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95D4FD4-9886-4642-BA2F-5C261EBCC974}" type="datetime1">
              <a:rPr lang="en-US" altLang="zh-CN" smtClean="0">
                <a:solidFill>
                  <a:srgbClr val="454245">
                    <a:tint val="75000"/>
                  </a:srgbClr>
                </a:solidFill>
              </a:rPr>
              <a:t>9/22/2023</a:t>
            </a:fld>
            <a:endParaRPr lang="zh-CN" altLang="en-US">
              <a:solidFill>
                <a:srgbClr val="454245">
                  <a:tint val="75000"/>
                </a:srgbClr>
              </a:solidFill>
            </a:endParaRPr>
          </a:p>
        </p:txBody>
      </p:sp>
      <p:sp>
        <p:nvSpPr>
          <p:cNvPr id="8" name="Footer Placeholder 7"/>
          <p:cNvSpPr>
            <a:spLocks noGrp="1"/>
          </p:cNvSpPr>
          <p:nvPr>
            <p:ph type="ftr" sz="quarter" idx="11"/>
          </p:nvPr>
        </p:nvSpPr>
        <p:spPr/>
        <p:txBody>
          <a:bodyPr/>
          <a:lstStyle/>
          <a:p>
            <a:endParaRPr lang="zh-CN" altLang="en-US">
              <a:solidFill>
                <a:srgbClr val="454245">
                  <a:tint val="75000"/>
                </a:srgbClr>
              </a:solidFill>
            </a:endParaRPr>
          </a:p>
        </p:txBody>
      </p:sp>
      <p:sp>
        <p:nvSpPr>
          <p:cNvPr id="9" name="Slide Number Placeholder 8"/>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t>‹#›</a:t>
            </a:fld>
            <a:endParaRPr lang="zh-CN" altLang="en-US">
              <a:solidFill>
                <a:srgbClr val="454245">
                  <a:tint val="75000"/>
                </a:srgbClr>
              </a:solidFill>
            </a:endParaRPr>
          </a:p>
        </p:txBody>
      </p:sp>
    </p:spTree>
    <p:extLst>
      <p:ext uri="{BB962C8B-B14F-4D97-AF65-F5344CB8AC3E}">
        <p14:creationId xmlns:p14="http://schemas.microsoft.com/office/powerpoint/2010/main" val="3655148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7D87532-FF03-44CC-80D8-F19E0418D8C4}" type="datetime1">
              <a:rPr lang="en-US" altLang="zh-CN" smtClean="0">
                <a:solidFill>
                  <a:srgbClr val="454245">
                    <a:tint val="75000"/>
                  </a:srgbClr>
                </a:solidFill>
              </a:rPr>
              <a:t>9/22/2023</a:t>
            </a:fld>
            <a:endParaRPr lang="zh-CN" altLang="en-US">
              <a:solidFill>
                <a:srgbClr val="454245">
                  <a:tint val="75000"/>
                </a:srgbClr>
              </a:solidFill>
            </a:endParaRPr>
          </a:p>
        </p:txBody>
      </p:sp>
      <p:sp>
        <p:nvSpPr>
          <p:cNvPr id="4" name="Footer Placeholder 3"/>
          <p:cNvSpPr>
            <a:spLocks noGrp="1"/>
          </p:cNvSpPr>
          <p:nvPr>
            <p:ph type="ftr" sz="quarter" idx="11"/>
          </p:nvPr>
        </p:nvSpPr>
        <p:spPr/>
        <p:txBody>
          <a:bodyPr/>
          <a:lstStyle/>
          <a:p>
            <a:endParaRPr lang="zh-CN" altLang="en-US">
              <a:solidFill>
                <a:srgbClr val="454245">
                  <a:tint val="75000"/>
                </a:srgbClr>
              </a:solidFill>
            </a:endParaRPr>
          </a:p>
        </p:txBody>
      </p:sp>
      <p:sp>
        <p:nvSpPr>
          <p:cNvPr id="5" name="Slide Number Placeholder 4"/>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t>‹#›</a:t>
            </a:fld>
            <a:endParaRPr lang="zh-CN" altLang="en-US">
              <a:solidFill>
                <a:srgbClr val="454245">
                  <a:tint val="75000"/>
                </a:srgbClr>
              </a:solidFill>
            </a:endParaRPr>
          </a:p>
        </p:txBody>
      </p:sp>
    </p:spTree>
    <p:extLst>
      <p:ext uri="{BB962C8B-B14F-4D97-AF65-F5344CB8AC3E}">
        <p14:creationId xmlns:p14="http://schemas.microsoft.com/office/powerpoint/2010/main" val="164733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998468-3451-45B9-9E0C-2AACE1623ADC}" type="datetime1">
              <a:rPr lang="en-US" altLang="zh-CN" smtClean="0"/>
              <a:t>9/22/2023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08787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EDD71D-6DE1-4CA4-A8FB-03102BEE5EDC}" type="datetime1">
              <a:rPr lang="en-US" altLang="zh-CN" smtClean="0">
                <a:solidFill>
                  <a:srgbClr val="454245">
                    <a:tint val="75000"/>
                  </a:srgbClr>
                </a:solidFill>
              </a:rPr>
              <a:t>9/22/2023</a:t>
            </a:fld>
            <a:endParaRPr lang="zh-CN" altLang="en-US">
              <a:solidFill>
                <a:srgbClr val="454245">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454245">
                  <a:tint val="75000"/>
                </a:srgbClr>
              </a:solidFill>
            </a:endParaRPr>
          </a:p>
        </p:txBody>
      </p:sp>
      <p:sp>
        <p:nvSpPr>
          <p:cNvPr id="7" name="Slide Number Placeholder 6"/>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t>‹#›</a:t>
            </a:fld>
            <a:endParaRPr lang="zh-CN" altLang="en-US">
              <a:solidFill>
                <a:srgbClr val="454245">
                  <a:tint val="75000"/>
                </a:srgbClr>
              </a:solidFill>
            </a:endParaRPr>
          </a:p>
        </p:txBody>
      </p:sp>
    </p:spTree>
    <p:extLst>
      <p:ext uri="{BB962C8B-B14F-4D97-AF65-F5344CB8AC3E}">
        <p14:creationId xmlns:p14="http://schemas.microsoft.com/office/powerpoint/2010/main" val="67977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86A0448-8EF2-4CA2-8F8A-47F783293F5D}" type="datetime1">
              <a:rPr lang="en-US" altLang="zh-CN" smtClean="0">
                <a:solidFill>
                  <a:srgbClr val="454245">
                    <a:tint val="75000"/>
                  </a:srgbClr>
                </a:solidFill>
              </a:rPr>
              <a:t>9/22/2023</a:t>
            </a:fld>
            <a:endParaRPr lang="zh-CN" altLang="en-US">
              <a:solidFill>
                <a:srgbClr val="454245">
                  <a:tint val="75000"/>
                </a:srgbClr>
              </a:solidFill>
            </a:endParaRPr>
          </a:p>
        </p:txBody>
      </p:sp>
      <p:sp>
        <p:nvSpPr>
          <p:cNvPr id="6" name="Footer Placeholder 5"/>
          <p:cNvSpPr>
            <a:spLocks noGrp="1"/>
          </p:cNvSpPr>
          <p:nvPr>
            <p:ph type="ftr" sz="quarter" idx="11"/>
          </p:nvPr>
        </p:nvSpPr>
        <p:spPr/>
        <p:txBody>
          <a:bodyPr/>
          <a:lstStyle/>
          <a:p>
            <a:endParaRPr lang="zh-CN" altLang="en-US">
              <a:solidFill>
                <a:srgbClr val="454245">
                  <a:tint val="75000"/>
                </a:srgbClr>
              </a:solidFill>
            </a:endParaRPr>
          </a:p>
        </p:txBody>
      </p:sp>
      <p:sp>
        <p:nvSpPr>
          <p:cNvPr id="7" name="Slide Number Placeholder 6"/>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t>‹#›</a:t>
            </a:fld>
            <a:endParaRPr lang="zh-CN" altLang="en-US">
              <a:solidFill>
                <a:srgbClr val="454245">
                  <a:tint val="75000"/>
                </a:srgbClr>
              </a:solidFill>
            </a:endParaRPr>
          </a:p>
        </p:txBody>
      </p:sp>
    </p:spTree>
    <p:extLst>
      <p:ext uri="{BB962C8B-B14F-4D97-AF65-F5344CB8AC3E}">
        <p14:creationId xmlns:p14="http://schemas.microsoft.com/office/powerpoint/2010/main" val="3541971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FF2D3-AC13-46E8-A740-C3C700969A4D}" type="datetimeFigureOut">
              <a:rPr lang="zh-CN" altLang="en-US" smtClean="0"/>
              <a:t>2023/9/22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6734E9-D69B-4A0C-9DFB-435BDCBFCA6F}" type="slidenum">
              <a:rPr lang="zh-CN" altLang="en-US" smtClean="0"/>
              <a:t>‹#›</a:t>
            </a:fld>
            <a:endParaRPr lang="zh-CN" altLang="en-US"/>
          </a:p>
        </p:txBody>
      </p:sp>
    </p:spTree>
    <p:extLst>
      <p:ext uri="{BB962C8B-B14F-4D97-AF65-F5344CB8AC3E}">
        <p14:creationId xmlns:p14="http://schemas.microsoft.com/office/powerpoint/2010/main" val="185114579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2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106.png"/></Relationships>
</file>

<file path=ppt/slides/_rels/slide14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pytorch.org/docs/master/_modules/torch/optim/sgd.html#SGD%EF%BC%89%EF%BC%9A" TargetMode="External"/><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5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158.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19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1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138988" y="967741"/>
            <a:ext cx="1893094" cy="461486"/>
            <a:chOff x="14307" y="232"/>
            <a:chExt cx="4391" cy="969"/>
          </a:xfrm>
        </p:grpSpPr>
        <p:pic>
          <p:nvPicPr>
            <p:cNvPr id="7" name="图片 6"/>
            <p:cNvPicPr>
              <a:picLocks noChangeAspect="1"/>
            </p:cNvPicPr>
            <p:nvPr/>
          </p:nvPicPr>
          <p:blipFill>
            <a:blip r:embed="rId3">
              <a:biLevel thresh="75000"/>
            </a:blip>
            <a:stretch>
              <a:fillRect/>
            </a:stretch>
          </p:blipFill>
          <p:spPr>
            <a:xfrm>
              <a:off x="14307" y="250"/>
              <a:ext cx="1313" cy="883"/>
            </a:xfrm>
            <a:prstGeom prst="rect">
              <a:avLst/>
            </a:prstGeom>
          </p:spPr>
        </p:pic>
        <p:sp>
          <p:nvSpPr>
            <p:cNvPr id="5" name="矩形 4"/>
            <p:cNvSpPr/>
            <p:nvPr/>
          </p:nvSpPr>
          <p:spPr>
            <a:xfrm>
              <a:off x="15904" y="232"/>
              <a:ext cx="2794" cy="969"/>
            </a:xfrm>
            <a:prstGeom prst="rect">
              <a:avLst/>
            </a:prstGeom>
          </p:spPr>
          <p:txBody>
            <a:bodyPr wrap="square">
              <a:spAutoFit/>
            </a:bodyPr>
            <a:lstStyle/>
            <a:p>
              <a:pPr algn="dist"/>
              <a:r>
                <a:rPr lang="zh-CN" altLang="en-US" sz="1200" dirty="0">
                  <a:solidFill>
                    <a:schemeClr val="bg1"/>
                  </a:solidFill>
                  <a:latin typeface="微软雅黑" panose="020B0503020204020204" pitchFamily="34" charset="-122"/>
                  <a:ea typeface="微软雅黑" panose="020B0503020204020204" pitchFamily="34" charset="-122"/>
                </a:rPr>
                <a:t>西北工业大学</a:t>
              </a:r>
            </a:p>
            <a:p>
              <a:pPr algn="dist"/>
              <a:r>
                <a:rPr lang="zh-CN" altLang="en-US" sz="1200" dirty="0">
                  <a:solidFill>
                    <a:schemeClr val="bg1"/>
                  </a:solidFill>
                  <a:latin typeface="微软雅黑" panose="020B0503020204020204" pitchFamily="34" charset="-122"/>
                  <a:ea typeface="微软雅黑" panose="020B0503020204020204" pitchFamily="34" charset="-122"/>
                </a:rPr>
                <a:t>计算机学院</a:t>
              </a:r>
            </a:p>
          </p:txBody>
        </p:sp>
      </p:grpSp>
      <p:sp>
        <p:nvSpPr>
          <p:cNvPr id="12" name="矩形 11"/>
          <p:cNvSpPr/>
          <p:nvPr/>
        </p:nvSpPr>
        <p:spPr>
          <a:xfrm>
            <a:off x="1280160" y="1117953"/>
            <a:ext cx="6583680" cy="4293483"/>
          </a:xfrm>
          <a:prstGeom prst="rect">
            <a:avLst/>
          </a:prstGeom>
        </p:spPr>
        <p:txBody>
          <a:bodyPr wrap="square">
            <a:spAutoFit/>
          </a:bodyPr>
          <a:lstStyle/>
          <a:p>
            <a:pPr algn="ctr">
              <a:lnSpc>
                <a:spcPct val="150000"/>
              </a:lnSpc>
              <a:spcAft>
                <a:spcPts val="900"/>
              </a:spcAft>
            </a:pPr>
            <a:r>
              <a:rPr lang="zh-CN" altLang="en-US" sz="405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计算机学院基础前沿课程</a:t>
            </a:r>
          </a:p>
          <a:p>
            <a:pPr algn="ctr">
              <a:lnSpc>
                <a:spcPct val="150000"/>
              </a:lnSpc>
              <a:spcAft>
                <a:spcPts val="900"/>
              </a:spcAft>
            </a:pPr>
            <a:r>
              <a:rPr lang="zh-CN" altLang="en-US" sz="405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人工智能的现代方法</a:t>
            </a:r>
            <a:endParaRPr lang="en-US" altLang="zh-CN" sz="405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spcAft>
                <a:spcPts val="900"/>
              </a:spcAft>
            </a:pPr>
            <a:endParaRPr lang="en-US" altLang="zh-CN" sz="20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spcAft>
                <a:spcPts val="900"/>
              </a:spcAft>
            </a:pPr>
            <a:r>
              <a:rPr lang="zh-CN" altLang="en-US" sz="20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崔恒飞</a:t>
            </a:r>
            <a:endParaRPr lang="en-US" altLang="zh-CN" sz="20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spcAft>
                <a:spcPts val="900"/>
              </a:spcAft>
            </a:pPr>
            <a:r>
              <a:rPr lang="en-US" altLang="zh-CN" sz="20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2023</a:t>
            </a:r>
            <a:r>
              <a:rPr lang="zh-CN" altLang="en-US" sz="20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0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0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sz="20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22</a:t>
            </a:r>
            <a:r>
              <a:rPr lang="zh-CN" altLang="en-US" sz="20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日</a:t>
            </a:r>
          </a:p>
          <a:p>
            <a:pPr algn="ctr"/>
            <a:endParaRPr lang="en-US" altLang="zh-CN" sz="2400" b="1" dirty="0">
              <a:solidFill>
                <a:srgbClr val="000066"/>
              </a:solidFill>
              <a:latin typeface="宋体" panose="02010600030101010101" pitchFamily="2" charset="-122"/>
              <a:ea typeface="宋体" panose="02010600030101010101" pitchFamily="2" charset="-122"/>
              <a:cs typeface="Times New Roman" panose="02020603050405020304" pitchFamily="18" charset="0"/>
            </a:endParaRPr>
          </a:p>
        </p:txBody>
      </p:sp>
      <p:grpSp>
        <p:nvGrpSpPr>
          <p:cNvPr id="17" name="组合 16"/>
          <p:cNvGrpSpPr/>
          <p:nvPr/>
        </p:nvGrpSpPr>
        <p:grpSpPr>
          <a:xfrm>
            <a:off x="0" y="5237797"/>
            <a:ext cx="9144476" cy="1620203"/>
            <a:chOff x="0" y="7400"/>
            <a:chExt cx="19201" cy="3402"/>
          </a:xfrm>
        </p:grpSpPr>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r="279"/>
            <a:stretch>
              <a:fillRect/>
            </a:stretch>
          </p:blipFill>
          <p:spPr>
            <a:xfrm>
              <a:off x="5445" y="7400"/>
              <a:ext cx="10020" cy="3402"/>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63" y="7400"/>
              <a:ext cx="4538" cy="3402"/>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400"/>
              <a:ext cx="6047" cy="3402"/>
            </a:xfrm>
            <a:prstGeom prst="rect">
              <a:avLst/>
            </a:prstGeom>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85" y="7400"/>
              <a:ext cx="5102" cy="3402"/>
            </a:xfrm>
            <a:prstGeom prst="rect">
              <a:avLst/>
            </a:prstGeom>
          </p:spPr>
        </p:pic>
      </p:grpSp>
      <p:grpSp>
        <p:nvGrpSpPr>
          <p:cNvPr id="2" name="组合 1">
            <a:extLst>
              <a:ext uri="{FF2B5EF4-FFF2-40B4-BE49-F238E27FC236}">
                <a16:creationId xmlns:a16="http://schemas.microsoft.com/office/drawing/2014/main" id="{8EFC34A1-AAB7-C51B-A0DA-B38564BF0B05}"/>
              </a:ext>
            </a:extLst>
          </p:cNvPr>
          <p:cNvGrpSpPr/>
          <p:nvPr/>
        </p:nvGrpSpPr>
        <p:grpSpPr>
          <a:xfrm>
            <a:off x="6565440" y="553570"/>
            <a:ext cx="2524125" cy="583565"/>
            <a:chOff x="14307" y="232"/>
            <a:chExt cx="4391" cy="919"/>
          </a:xfrm>
        </p:grpSpPr>
        <p:pic>
          <p:nvPicPr>
            <p:cNvPr id="4" name="图片 3">
              <a:extLst>
                <a:ext uri="{FF2B5EF4-FFF2-40B4-BE49-F238E27FC236}">
                  <a16:creationId xmlns:a16="http://schemas.microsoft.com/office/drawing/2014/main" id="{634F4493-5D40-876C-FADB-1318835B5540}"/>
                </a:ext>
              </a:extLst>
            </p:cNvPr>
            <p:cNvPicPr>
              <a:picLocks noChangeAspect="1"/>
            </p:cNvPicPr>
            <p:nvPr/>
          </p:nvPicPr>
          <p:blipFill>
            <a:blip r:embed="rId3">
              <a:biLevel thresh="75000"/>
            </a:blip>
            <a:stretch>
              <a:fillRect/>
            </a:stretch>
          </p:blipFill>
          <p:spPr>
            <a:xfrm>
              <a:off x="14307" y="250"/>
              <a:ext cx="1313" cy="883"/>
            </a:xfrm>
            <a:prstGeom prst="rect">
              <a:avLst/>
            </a:prstGeom>
          </p:spPr>
        </p:pic>
        <p:sp>
          <p:nvSpPr>
            <p:cNvPr id="6" name="矩形 5">
              <a:extLst>
                <a:ext uri="{FF2B5EF4-FFF2-40B4-BE49-F238E27FC236}">
                  <a16:creationId xmlns:a16="http://schemas.microsoft.com/office/drawing/2014/main" id="{61453EA8-0C14-E795-8A4C-A78F747F746A}"/>
                </a:ext>
              </a:extLst>
            </p:cNvPr>
            <p:cNvSpPr/>
            <p:nvPr/>
          </p:nvSpPr>
          <p:spPr>
            <a:xfrm>
              <a:off x="15904" y="232"/>
              <a:ext cx="2794" cy="919"/>
            </a:xfrm>
            <a:prstGeom prst="rect">
              <a:avLst/>
            </a:prstGeom>
          </p:spPr>
          <p:txBody>
            <a:bodyPr wrap="square">
              <a:spAutoFit/>
            </a:bodyPr>
            <a:lstStyle/>
            <a:p>
              <a:pPr algn="dist"/>
              <a:r>
                <a:rPr lang="zh-CN" altLang="en-US" sz="1600" dirty="0">
                  <a:solidFill>
                    <a:schemeClr val="bg1"/>
                  </a:solidFill>
                  <a:latin typeface="微软雅黑" panose="020B0503020204020204" pitchFamily="34" charset="-122"/>
                  <a:ea typeface="微软雅黑" panose="020B0503020204020204" pitchFamily="34" charset="-122"/>
                </a:rPr>
                <a:t>西北工业大学</a:t>
              </a:r>
            </a:p>
            <a:p>
              <a:pPr algn="dist"/>
              <a:r>
                <a:rPr lang="zh-CN" altLang="en-US" sz="1600" dirty="0">
                  <a:solidFill>
                    <a:schemeClr val="bg1"/>
                  </a:solidFill>
                  <a:latin typeface="微软雅黑" panose="020B0503020204020204" pitchFamily="34" charset="-122"/>
                  <a:ea typeface="微软雅黑" panose="020B0503020204020204" pitchFamily="34" charset="-122"/>
                </a:rPr>
                <a:t>计算机学院</a:t>
              </a:r>
            </a:p>
          </p:txBody>
        </p:sp>
      </p:grpSp>
      <p:sp>
        <p:nvSpPr>
          <p:cNvPr id="19" name="打底色块">
            <a:extLst>
              <a:ext uri="{FF2B5EF4-FFF2-40B4-BE49-F238E27FC236}">
                <a16:creationId xmlns:a16="http://schemas.microsoft.com/office/drawing/2014/main" id="{E423DB78-0C9A-C5C4-8C19-007CFF10674D}"/>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0" name="组合 19">
            <a:extLst>
              <a:ext uri="{FF2B5EF4-FFF2-40B4-BE49-F238E27FC236}">
                <a16:creationId xmlns:a16="http://schemas.microsoft.com/office/drawing/2014/main" id="{9AF8CBFD-1A0C-DB2F-4105-4147495BC630}"/>
              </a:ext>
            </a:extLst>
          </p:cNvPr>
          <p:cNvGrpSpPr/>
          <p:nvPr/>
        </p:nvGrpSpPr>
        <p:grpSpPr>
          <a:xfrm>
            <a:off x="129850" y="152165"/>
            <a:ext cx="2204963" cy="583565"/>
            <a:chOff x="14307" y="232"/>
            <a:chExt cx="5034" cy="919"/>
          </a:xfrm>
        </p:grpSpPr>
        <p:pic>
          <p:nvPicPr>
            <p:cNvPr id="21" name="图片 20">
              <a:extLst>
                <a:ext uri="{FF2B5EF4-FFF2-40B4-BE49-F238E27FC236}">
                  <a16:creationId xmlns:a16="http://schemas.microsoft.com/office/drawing/2014/main" id="{8B0514BE-CACF-8B94-1FB4-C96271940DC3}"/>
                </a:ext>
              </a:extLst>
            </p:cNvPr>
            <p:cNvPicPr>
              <a:picLocks noChangeAspect="1"/>
            </p:cNvPicPr>
            <p:nvPr/>
          </p:nvPicPr>
          <p:blipFill>
            <a:blip r:embed="rId3">
              <a:biLevel thresh="75000"/>
            </a:blip>
            <a:stretch>
              <a:fillRect/>
            </a:stretch>
          </p:blipFill>
          <p:spPr>
            <a:xfrm>
              <a:off x="14307" y="250"/>
              <a:ext cx="1313" cy="883"/>
            </a:xfrm>
            <a:prstGeom prst="rect">
              <a:avLst/>
            </a:prstGeom>
          </p:spPr>
        </p:pic>
        <p:sp>
          <p:nvSpPr>
            <p:cNvPr id="22" name="矩形 21">
              <a:extLst>
                <a:ext uri="{FF2B5EF4-FFF2-40B4-BE49-F238E27FC236}">
                  <a16:creationId xmlns:a16="http://schemas.microsoft.com/office/drawing/2014/main" id="{5D597566-19BC-E577-FF44-06F404F28BDA}"/>
                </a:ext>
              </a:extLst>
            </p:cNvPr>
            <p:cNvSpPr/>
            <p:nvPr/>
          </p:nvSpPr>
          <p:spPr>
            <a:xfrm>
              <a:off x="15904" y="232"/>
              <a:ext cx="3437" cy="919"/>
            </a:xfrm>
            <a:prstGeom prst="rect">
              <a:avLst/>
            </a:prstGeom>
          </p:spPr>
          <p:txBody>
            <a:bodyPr wrap="square">
              <a:spAutoFit/>
            </a:bodyPr>
            <a:lstStyle/>
            <a:p>
              <a:pPr algn="dist"/>
              <a:r>
                <a:rPr lang="zh-CN" altLang="en-US" sz="1600" dirty="0">
                  <a:solidFill>
                    <a:schemeClr val="bg1"/>
                  </a:solidFill>
                  <a:latin typeface="微软雅黑" panose="020B0503020204020204" pitchFamily="34" charset="-122"/>
                  <a:ea typeface="微软雅黑" panose="020B0503020204020204" pitchFamily="34" charset="-122"/>
                </a:rPr>
                <a:t>西北工业大学</a:t>
              </a:r>
            </a:p>
            <a:p>
              <a:pPr algn="dist"/>
              <a:r>
                <a:rPr lang="zh-CN" altLang="en-US" sz="1600" dirty="0">
                  <a:solidFill>
                    <a:schemeClr val="bg1"/>
                  </a:solidFill>
                  <a:latin typeface="微软雅黑" panose="020B0503020204020204" pitchFamily="34" charset="-122"/>
                  <a:ea typeface="微软雅黑" panose="020B0503020204020204" pitchFamily="34" charset="-122"/>
                </a:rPr>
                <a:t>计算机学院</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C4BD284-58BF-4223-90A6-BBB1D42D1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39" y="1870337"/>
            <a:ext cx="4191303" cy="3117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3348F42-A878-41DF-895E-20FC6C231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313" y="1870337"/>
            <a:ext cx="4229148" cy="3117325"/>
          </a:xfrm>
          <a:prstGeom prst="rect">
            <a:avLst/>
          </a:prstGeom>
          <a:noFill/>
          <a:extLst>
            <a:ext uri="{909E8E84-426E-40DD-AFC4-6F175D3DCCD1}">
              <a14:hiddenFill xmlns:a14="http://schemas.microsoft.com/office/drawing/2010/main">
                <a:solidFill>
                  <a:srgbClr val="FFFFFF"/>
                </a:solidFill>
              </a14:hiddenFill>
            </a:ext>
          </a:extLst>
        </p:spPr>
      </p:pic>
      <p:sp>
        <p:nvSpPr>
          <p:cNvPr id="4" name="打底色块">
            <a:extLst>
              <a:ext uri="{FF2B5EF4-FFF2-40B4-BE49-F238E27FC236}">
                <a16:creationId xmlns:a16="http://schemas.microsoft.com/office/drawing/2014/main" id="{0FAF4092-FD2C-4EC1-B6C9-68EC4BCFD638}"/>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Tree>
    <p:extLst>
      <p:ext uri="{BB962C8B-B14F-4D97-AF65-F5344CB8AC3E}">
        <p14:creationId xmlns:p14="http://schemas.microsoft.com/office/powerpoint/2010/main" val="9473197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大纲</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100</a:t>
            </a:fld>
            <a:endParaRPr lang="en-US" dirty="0">
              <a:solidFill>
                <a:prstClr val="black">
                  <a:tint val="75000"/>
                </a:prstClr>
              </a:solidFill>
              <a:latin typeface="Calibri"/>
            </a:endParaRPr>
          </a:p>
        </p:txBody>
      </p:sp>
      <p:sp>
        <p:nvSpPr>
          <p:cNvPr id="6" name="object 3">
            <a:extLst>
              <a:ext uri="{FF2B5EF4-FFF2-40B4-BE49-F238E27FC236}">
                <a16:creationId xmlns:a16="http://schemas.microsoft.com/office/drawing/2014/main" id="{C43AB549-DF72-4C5B-A7F1-2C2CB6EFB71E}"/>
              </a:ext>
            </a:extLst>
          </p:cNvPr>
          <p:cNvSpPr txBox="1"/>
          <p:nvPr/>
        </p:nvSpPr>
        <p:spPr>
          <a:xfrm>
            <a:off x="216816" y="1310843"/>
            <a:ext cx="5374640" cy="3831818"/>
          </a:xfrm>
          <a:prstGeom prst="rect">
            <a:avLst/>
          </a:prstGeom>
        </p:spPr>
        <p:txBody>
          <a:bodyPr vert="horz" wrap="square" lIns="0" tIns="0" rIns="0" bIns="0" rtlCol="0">
            <a:spAutoFit/>
          </a:bodyPr>
          <a:lstStyle/>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数据增广</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预处理</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初始化</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激活函数</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正则化</a:t>
            </a:r>
            <a:endParaRPr sz="2800" dirty="0">
              <a:solidFill>
                <a:prstClr val="black"/>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b="1" spc="-5" dirty="0">
                <a:solidFill>
                  <a:srgbClr val="0000FF"/>
                </a:solidFill>
                <a:latin typeface="Arial"/>
                <a:cs typeface="Arial"/>
              </a:rPr>
              <a:t>梯度下降优化算法</a:t>
            </a:r>
            <a:endParaRPr lang="en-US" altLang="zh-CN" sz="2800" b="1" spc="-5" dirty="0">
              <a:solidFill>
                <a:srgbClr val="0000FF"/>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梯度检验</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模型融合</a:t>
            </a:r>
            <a:endParaRPr sz="2400" dirty="0">
              <a:solidFill>
                <a:prstClr val="black"/>
              </a:solidFill>
              <a:latin typeface="Arial"/>
              <a:cs typeface="Arial"/>
            </a:endParaRPr>
          </a:p>
        </p:txBody>
      </p:sp>
    </p:spTree>
    <p:extLst>
      <p:ext uri="{BB962C8B-B14F-4D97-AF65-F5344CB8AC3E}">
        <p14:creationId xmlns:p14="http://schemas.microsoft.com/office/powerpoint/2010/main" val="279067952"/>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101</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797701" cy="2846933"/>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梯度下降</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lnSpc>
                <a:spcPct val="150000"/>
              </a:lnSpc>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当前使用的许多优化算法，是对梯度下降法的衍生和优化。</a:t>
            </a:r>
            <a:r>
              <a:rPr lang="zh-CN" altLang="en-US" dirty="0">
                <a:solidFill>
                  <a:srgbClr val="0000FF"/>
                </a:solidFill>
                <a:latin typeface="微软雅黑" panose="020B0503020204020204" pitchFamily="34" charset="-122"/>
                <a:ea typeface="微软雅黑" panose="020B0503020204020204" pitchFamily="34" charset="-122"/>
              </a:rPr>
              <a:t>在微积分中，对多元函数的参数</a:t>
            </a:r>
            <a:r>
              <a:rPr lang="zh-CN" altLang="en-US" dirty="0">
                <a:solidFill>
                  <a:srgbClr val="0000FF"/>
                </a:solidFill>
                <a:latin typeface="Cambria Math" panose="02040503050406030204" pitchFamily="18" charset="0"/>
                <a:ea typeface="微软雅黑" panose="020B0503020204020204" pitchFamily="34" charset="-122"/>
              </a:rPr>
              <a:t>𝛳</a:t>
            </a:r>
            <a:r>
              <a:rPr lang="zh-CN" altLang="en-US" dirty="0">
                <a:solidFill>
                  <a:srgbClr val="0000FF"/>
                </a:solidFill>
                <a:latin typeface="微软雅黑" panose="020B0503020204020204" pitchFamily="34" charset="-122"/>
                <a:ea typeface="微软雅黑" panose="020B0503020204020204" pitchFamily="34" charset="-122"/>
              </a:rPr>
              <a:t>求 偏导数，把求得的各个参数的导数以向量的形式写出来就是梯度</a:t>
            </a:r>
            <a:r>
              <a:rPr lang="zh-CN" altLang="en-US" dirty="0">
                <a:solidFill>
                  <a:srgbClr val="292929"/>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梯度就是函数变化最快的地方</a:t>
            </a:r>
            <a:r>
              <a:rPr lang="zh-CN" altLang="en-US" dirty="0">
                <a:solidFill>
                  <a:srgbClr val="292929"/>
                </a:solidFill>
                <a:latin typeface="微软雅黑" panose="020B0503020204020204" pitchFamily="34" charset="-122"/>
                <a:ea typeface="微软雅黑" panose="020B0503020204020204" pitchFamily="34" charset="-122"/>
              </a:rPr>
              <a:t>。梯度下降是迭代法的一种，在求解机器学习算法的模型参数</a:t>
            </a:r>
            <a:r>
              <a:rPr lang="zh-CN" altLang="en-US" dirty="0">
                <a:solidFill>
                  <a:srgbClr val="292929"/>
                </a:solidFill>
                <a:latin typeface="Cambria Math" panose="02040503050406030204" pitchFamily="18" charset="0"/>
                <a:ea typeface="微软雅黑" panose="020B0503020204020204" pitchFamily="34" charset="-122"/>
              </a:rPr>
              <a:t>𝛳</a:t>
            </a:r>
            <a:r>
              <a:rPr lang="zh-CN" altLang="en-US" dirty="0">
                <a:solidFill>
                  <a:srgbClr val="292929"/>
                </a:solidFill>
                <a:latin typeface="微软雅黑" panose="020B0503020204020204" pitchFamily="34" charset="-122"/>
                <a:ea typeface="微软雅黑" panose="020B0503020204020204" pitchFamily="34" charset="-122"/>
              </a:rPr>
              <a:t>，即无约束问题时，梯度下降是最常采用的方法之一。</a:t>
            </a:r>
            <a:endParaRPr lang="en-US" altLang="zh-CN" sz="24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endParaRPr lang="en-US" altLang="zh-CN" sz="1600"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294246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97C4FDC-C868-46E1-8860-D0E3665FB49C}"/>
              </a:ext>
            </a:extLst>
          </p:cNvPr>
          <p:cNvSpPr txBox="1"/>
          <p:nvPr/>
        </p:nvSpPr>
        <p:spPr>
          <a:xfrm>
            <a:off x="288889" y="1024821"/>
            <a:ext cx="8566221" cy="923330"/>
          </a:xfrm>
          <a:prstGeom prst="rect">
            <a:avLst/>
          </a:prstGeom>
          <a:noFill/>
        </p:spPr>
        <p:txBody>
          <a:bodyPr wrap="square">
            <a:spAutoFit/>
          </a:bodyPr>
          <a:lstStyle/>
          <a:p>
            <a:r>
              <a:rPr lang="zh-CN" altLang="en-US" b="0" i="0" dirty="0">
                <a:solidFill>
                  <a:srgbClr val="FF0000"/>
                </a:solidFill>
                <a:effectLst/>
                <a:latin typeface="微软雅黑" panose="020B0503020204020204" pitchFamily="34" charset="-122"/>
                <a:ea typeface="微软雅黑" panose="020B0503020204020204" pitchFamily="34" charset="-122"/>
              </a:rPr>
              <a:t>鞍点</a:t>
            </a:r>
            <a:r>
              <a:rPr lang="zh-CN" altLang="en-US" b="0" i="0" dirty="0">
                <a:solidFill>
                  <a:srgbClr val="010101"/>
                </a:solidFill>
                <a:effectLst/>
                <a:latin typeface="微软雅黑" panose="020B0503020204020204" pitchFamily="34" charset="-122"/>
                <a:ea typeface="微软雅黑" panose="020B0503020204020204" pitchFamily="34" charset="-122"/>
              </a:rPr>
              <a:t>：一个光滑函数的鞍点邻域的曲线，曲面，或超曲面，都位于这点的切线的不同边。例如这个二维图形，像个马鞍：在</a:t>
            </a:r>
            <a:r>
              <a:rPr lang="en-US" altLang="zh-CN" b="0" i="0" dirty="0">
                <a:solidFill>
                  <a:srgbClr val="010101"/>
                </a:solidFill>
                <a:effectLst/>
                <a:latin typeface="微软雅黑" panose="020B0503020204020204" pitchFamily="34" charset="-122"/>
                <a:ea typeface="微软雅黑" panose="020B0503020204020204" pitchFamily="34" charset="-122"/>
              </a:rPr>
              <a:t>x-</a:t>
            </a:r>
            <a:r>
              <a:rPr lang="zh-CN" altLang="en-US" b="0" i="0" dirty="0">
                <a:solidFill>
                  <a:srgbClr val="010101"/>
                </a:solidFill>
                <a:effectLst/>
                <a:latin typeface="微软雅黑" panose="020B0503020204020204" pitchFamily="34" charset="-122"/>
                <a:ea typeface="微软雅黑" panose="020B0503020204020204" pitchFamily="34" charset="-122"/>
              </a:rPr>
              <a:t>轴方向往上曲，在</a:t>
            </a:r>
            <a:r>
              <a:rPr lang="en-US" altLang="zh-CN" b="0" i="0" dirty="0">
                <a:solidFill>
                  <a:srgbClr val="010101"/>
                </a:solidFill>
                <a:effectLst/>
                <a:latin typeface="微软雅黑" panose="020B0503020204020204" pitchFamily="34" charset="-122"/>
                <a:ea typeface="微软雅黑" panose="020B0503020204020204" pitchFamily="34" charset="-122"/>
              </a:rPr>
              <a:t>y-</a:t>
            </a:r>
            <a:r>
              <a:rPr lang="zh-CN" altLang="en-US" b="0" i="0" dirty="0">
                <a:solidFill>
                  <a:srgbClr val="010101"/>
                </a:solidFill>
                <a:effectLst/>
                <a:latin typeface="微软雅黑" panose="020B0503020204020204" pitchFamily="34" charset="-122"/>
                <a:ea typeface="微软雅黑" panose="020B0503020204020204" pitchFamily="34" charset="-122"/>
              </a:rPr>
              <a:t>轴方向往下曲，鞍点就是（</a:t>
            </a:r>
            <a:r>
              <a:rPr lang="en-US" altLang="zh-CN" b="0" i="0" dirty="0">
                <a:solidFill>
                  <a:srgbClr val="010101"/>
                </a:solidFill>
                <a:effectLst/>
                <a:latin typeface="微软雅黑" panose="020B0503020204020204" pitchFamily="34" charset="-122"/>
                <a:ea typeface="微软雅黑" panose="020B0503020204020204" pitchFamily="34" charset="-122"/>
              </a:rPr>
              <a:t>0</a:t>
            </a:r>
            <a:r>
              <a:rPr lang="zh-CN" altLang="en-US" b="0" i="0" dirty="0">
                <a:solidFill>
                  <a:srgbClr val="010101"/>
                </a:solidFill>
                <a:effectLst/>
                <a:latin typeface="微软雅黑" panose="020B0503020204020204" pitchFamily="34" charset="-122"/>
                <a:ea typeface="微软雅黑" panose="020B0503020204020204" pitchFamily="34" charset="-122"/>
              </a:rPr>
              <a:t>，</a:t>
            </a:r>
            <a:r>
              <a:rPr lang="en-US" altLang="zh-CN" b="0" i="0" dirty="0">
                <a:solidFill>
                  <a:srgbClr val="010101"/>
                </a:solidFill>
                <a:effectLst/>
                <a:latin typeface="微软雅黑" panose="020B0503020204020204" pitchFamily="34" charset="-122"/>
                <a:ea typeface="微软雅黑" panose="020B0503020204020204" pitchFamily="34" charset="-122"/>
              </a:rPr>
              <a:t>0</a:t>
            </a:r>
            <a:r>
              <a:rPr lang="zh-CN" altLang="en-US" b="0" i="0" dirty="0">
                <a:solidFill>
                  <a:srgbClr val="010101"/>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D218208-C2C8-4617-A7F9-FCD860E6B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796" y="2254337"/>
            <a:ext cx="4704408" cy="4455717"/>
          </a:xfrm>
          <a:prstGeom prst="rect">
            <a:avLst/>
          </a:prstGeom>
        </p:spPr>
      </p:pic>
      <p:sp>
        <p:nvSpPr>
          <p:cNvPr id="6" name="打底色块">
            <a:extLst>
              <a:ext uri="{FF2B5EF4-FFF2-40B4-BE49-F238E27FC236}">
                <a16:creationId xmlns:a16="http://schemas.microsoft.com/office/drawing/2014/main" id="{6DEA1C8D-6515-4B6D-B3F2-B0BFADCE63F3}"/>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a:t>
            </a:r>
          </a:p>
        </p:txBody>
      </p:sp>
    </p:spTree>
    <p:extLst>
      <p:ext uri="{BB962C8B-B14F-4D97-AF65-F5344CB8AC3E}">
        <p14:creationId xmlns:p14="http://schemas.microsoft.com/office/powerpoint/2010/main" val="3989360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622176" y="5064195"/>
            <a:ext cx="3894268"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1</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1" dirty="0">
                <a:solidFill>
                  <a:srgbClr val="344045"/>
                </a:solidFill>
                <a:latin typeface="Tahoma"/>
                <a:cs typeface="Tahoma"/>
              </a:rPr>
              <a:t>a</a:t>
            </a:r>
            <a:r>
              <a:rPr sz="1588" spc="-132" dirty="0">
                <a:solidFill>
                  <a:srgbClr val="344045"/>
                </a:solidFill>
                <a:latin typeface="Tahoma"/>
                <a:cs typeface="Tahoma"/>
              </a:rPr>
              <a:t> </a:t>
            </a:r>
            <a:r>
              <a:rPr sz="1588" spc="32" dirty="0">
                <a:solidFill>
                  <a:srgbClr val="344045"/>
                </a:solidFill>
                <a:latin typeface="Tahoma"/>
                <a:cs typeface="Tahoma"/>
              </a:rPr>
              <a:t>l</a:t>
            </a:r>
            <a:r>
              <a:rPr sz="1588" spc="85" dirty="0">
                <a:solidFill>
                  <a:srgbClr val="344045"/>
                </a:solidFill>
                <a:latin typeface="Tahoma"/>
                <a:cs typeface="Tahoma"/>
              </a:rPr>
              <a:t>o</a:t>
            </a:r>
            <a:r>
              <a:rPr sz="1588" spc="58" dirty="0">
                <a:solidFill>
                  <a:srgbClr val="344045"/>
                </a:solidFill>
                <a:latin typeface="Tahoma"/>
                <a:cs typeface="Tahoma"/>
              </a:rPr>
              <a:t>c</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dirty="0">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26</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622176" y="5064195"/>
            <a:ext cx="3894268"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1</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1" dirty="0">
                <a:solidFill>
                  <a:srgbClr val="344045"/>
                </a:solidFill>
                <a:latin typeface="Tahoma"/>
                <a:cs typeface="Tahoma"/>
              </a:rPr>
              <a:t>a</a:t>
            </a:r>
            <a:r>
              <a:rPr sz="1588" spc="-132" dirty="0">
                <a:solidFill>
                  <a:srgbClr val="344045"/>
                </a:solidFill>
                <a:latin typeface="Tahoma"/>
                <a:cs typeface="Tahoma"/>
              </a:rPr>
              <a:t> </a:t>
            </a:r>
            <a:r>
              <a:rPr sz="1588" spc="32" dirty="0">
                <a:solidFill>
                  <a:srgbClr val="344045"/>
                </a:solidFill>
                <a:latin typeface="Tahoma"/>
                <a:cs typeface="Tahoma"/>
              </a:rPr>
              <a:t>l</a:t>
            </a:r>
            <a:r>
              <a:rPr sz="1588" spc="85" dirty="0">
                <a:solidFill>
                  <a:srgbClr val="344045"/>
                </a:solidFill>
                <a:latin typeface="Tahoma"/>
                <a:cs typeface="Tahoma"/>
              </a:rPr>
              <a:t>o</a:t>
            </a:r>
            <a:r>
              <a:rPr sz="1588" spc="58" dirty="0">
                <a:solidFill>
                  <a:srgbClr val="344045"/>
                </a:solidFill>
                <a:latin typeface="Tahoma"/>
                <a:cs typeface="Tahoma"/>
              </a:rPr>
              <a:t>c</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dirty="0">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26</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622176" y="5064195"/>
            <a:ext cx="3894268"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1</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1" dirty="0">
                <a:solidFill>
                  <a:srgbClr val="344045"/>
                </a:solidFill>
                <a:latin typeface="Tahoma"/>
                <a:cs typeface="Tahoma"/>
              </a:rPr>
              <a:t>a</a:t>
            </a:r>
            <a:r>
              <a:rPr sz="1588" spc="-132" dirty="0">
                <a:solidFill>
                  <a:srgbClr val="344045"/>
                </a:solidFill>
                <a:latin typeface="Tahoma"/>
                <a:cs typeface="Tahoma"/>
              </a:rPr>
              <a:t> </a:t>
            </a:r>
            <a:r>
              <a:rPr sz="1588" spc="32" dirty="0">
                <a:solidFill>
                  <a:srgbClr val="344045"/>
                </a:solidFill>
                <a:latin typeface="Tahoma"/>
                <a:cs typeface="Tahoma"/>
              </a:rPr>
              <a:t>l</a:t>
            </a:r>
            <a:r>
              <a:rPr sz="1588" spc="85" dirty="0">
                <a:solidFill>
                  <a:srgbClr val="344045"/>
                </a:solidFill>
                <a:latin typeface="Tahoma"/>
                <a:cs typeface="Tahoma"/>
              </a:rPr>
              <a:t>o</a:t>
            </a:r>
            <a:r>
              <a:rPr sz="1588" spc="58" dirty="0">
                <a:solidFill>
                  <a:srgbClr val="344045"/>
                </a:solidFill>
                <a:latin typeface="Tahoma"/>
                <a:cs typeface="Tahoma"/>
              </a:rPr>
              <a:t>c</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26</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622176" y="5064195"/>
            <a:ext cx="3894268"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1</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1" dirty="0">
                <a:solidFill>
                  <a:srgbClr val="344045"/>
                </a:solidFill>
                <a:latin typeface="Tahoma"/>
                <a:cs typeface="Tahoma"/>
              </a:rPr>
              <a:t>a</a:t>
            </a:r>
            <a:r>
              <a:rPr sz="1588" spc="-132" dirty="0">
                <a:solidFill>
                  <a:srgbClr val="344045"/>
                </a:solidFill>
                <a:latin typeface="Tahoma"/>
                <a:cs typeface="Tahoma"/>
              </a:rPr>
              <a:t> </a:t>
            </a:r>
            <a:r>
              <a:rPr sz="1588" spc="32" dirty="0">
                <a:solidFill>
                  <a:srgbClr val="344045"/>
                </a:solidFill>
                <a:latin typeface="Tahoma"/>
                <a:cs typeface="Tahoma"/>
              </a:rPr>
              <a:t>l</a:t>
            </a:r>
            <a:r>
              <a:rPr sz="1588" spc="85" dirty="0">
                <a:solidFill>
                  <a:srgbClr val="344045"/>
                </a:solidFill>
                <a:latin typeface="Tahoma"/>
                <a:cs typeface="Tahoma"/>
              </a:rPr>
              <a:t>o</a:t>
            </a:r>
            <a:r>
              <a:rPr sz="1588" spc="58" dirty="0">
                <a:solidFill>
                  <a:srgbClr val="344045"/>
                </a:solidFill>
                <a:latin typeface="Tahoma"/>
                <a:cs typeface="Tahoma"/>
              </a:rPr>
              <a:t>c</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26</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622176" y="5064195"/>
            <a:ext cx="3894268"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1</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1" dirty="0">
                <a:solidFill>
                  <a:srgbClr val="344045"/>
                </a:solidFill>
                <a:latin typeface="Tahoma"/>
                <a:cs typeface="Tahoma"/>
              </a:rPr>
              <a:t>a</a:t>
            </a:r>
            <a:r>
              <a:rPr sz="1588" spc="-132" dirty="0">
                <a:solidFill>
                  <a:srgbClr val="344045"/>
                </a:solidFill>
                <a:latin typeface="Tahoma"/>
                <a:cs typeface="Tahoma"/>
              </a:rPr>
              <a:t> </a:t>
            </a:r>
            <a:r>
              <a:rPr sz="1588" spc="32" dirty="0">
                <a:solidFill>
                  <a:srgbClr val="344045"/>
                </a:solidFill>
                <a:latin typeface="Tahoma"/>
                <a:cs typeface="Tahoma"/>
              </a:rPr>
              <a:t>l</a:t>
            </a:r>
            <a:r>
              <a:rPr sz="1588" spc="85" dirty="0">
                <a:solidFill>
                  <a:srgbClr val="344045"/>
                </a:solidFill>
                <a:latin typeface="Tahoma"/>
                <a:cs typeface="Tahoma"/>
              </a:rPr>
              <a:t>o</a:t>
            </a:r>
            <a:r>
              <a:rPr sz="1588" spc="58" dirty="0">
                <a:solidFill>
                  <a:srgbClr val="344045"/>
                </a:solidFill>
                <a:latin typeface="Tahoma"/>
                <a:cs typeface="Tahoma"/>
              </a:rPr>
              <a:t>c</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26</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622176" y="5064195"/>
            <a:ext cx="3894268"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1</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1" dirty="0">
                <a:solidFill>
                  <a:srgbClr val="344045"/>
                </a:solidFill>
                <a:latin typeface="Tahoma"/>
                <a:cs typeface="Tahoma"/>
              </a:rPr>
              <a:t>a</a:t>
            </a:r>
            <a:r>
              <a:rPr sz="1588" spc="-132" dirty="0">
                <a:solidFill>
                  <a:srgbClr val="344045"/>
                </a:solidFill>
                <a:latin typeface="Tahoma"/>
                <a:cs typeface="Tahoma"/>
              </a:rPr>
              <a:t> </a:t>
            </a:r>
            <a:r>
              <a:rPr sz="1588" spc="32" dirty="0">
                <a:solidFill>
                  <a:srgbClr val="344045"/>
                </a:solidFill>
                <a:latin typeface="Tahoma"/>
                <a:cs typeface="Tahoma"/>
              </a:rPr>
              <a:t>l</a:t>
            </a:r>
            <a:r>
              <a:rPr sz="1588" spc="85" dirty="0">
                <a:solidFill>
                  <a:srgbClr val="344045"/>
                </a:solidFill>
                <a:latin typeface="Tahoma"/>
                <a:cs typeface="Tahoma"/>
              </a:rPr>
              <a:t>o</a:t>
            </a:r>
            <a:r>
              <a:rPr sz="1588" spc="58" dirty="0">
                <a:solidFill>
                  <a:srgbClr val="344045"/>
                </a:solidFill>
                <a:latin typeface="Tahoma"/>
                <a:cs typeface="Tahoma"/>
              </a:rPr>
              <a:t>c</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26</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622176" y="5064195"/>
            <a:ext cx="3894268"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1</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1" dirty="0">
                <a:solidFill>
                  <a:srgbClr val="344045"/>
                </a:solidFill>
                <a:latin typeface="Tahoma"/>
                <a:cs typeface="Tahoma"/>
              </a:rPr>
              <a:t>a</a:t>
            </a:r>
            <a:r>
              <a:rPr sz="1588" spc="-132" dirty="0">
                <a:solidFill>
                  <a:srgbClr val="344045"/>
                </a:solidFill>
                <a:latin typeface="Tahoma"/>
                <a:cs typeface="Tahoma"/>
              </a:rPr>
              <a:t> </a:t>
            </a:r>
            <a:r>
              <a:rPr sz="1588" spc="32" dirty="0">
                <a:solidFill>
                  <a:srgbClr val="344045"/>
                </a:solidFill>
                <a:latin typeface="Tahoma"/>
                <a:cs typeface="Tahoma"/>
              </a:rPr>
              <a:t>l</a:t>
            </a:r>
            <a:r>
              <a:rPr sz="1588" spc="85" dirty="0">
                <a:solidFill>
                  <a:srgbClr val="344045"/>
                </a:solidFill>
                <a:latin typeface="Tahoma"/>
                <a:cs typeface="Tahoma"/>
              </a:rPr>
              <a:t>o</a:t>
            </a:r>
            <a:r>
              <a:rPr sz="1588" spc="58" dirty="0">
                <a:solidFill>
                  <a:srgbClr val="344045"/>
                </a:solidFill>
                <a:latin typeface="Tahoma"/>
                <a:cs typeface="Tahoma"/>
              </a:rPr>
              <a:t>c</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26</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D7AC89C-A448-4D37-9510-F7E10AEA6EFF}"/>
              </a:ext>
            </a:extLst>
          </p:cNvPr>
          <p:cNvSpPr txBox="1"/>
          <p:nvPr/>
        </p:nvSpPr>
        <p:spPr>
          <a:xfrm>
            <a:off x="146116" y="1161144"/>
            <a:ext cx="8460556" cy="923330"/>
          </a:xfrm>
          <a:prstGeom prst="rect">
            <a:avLst/>
          </a:prstGeom>
          <a:noFill/>
        </p:spPr>
        <p:txBody>
          <a:bodyPr wrap="square">
            <a:spAutoFit/>
          </a:bodyPr>
          <a:lstStyle/>
          <a:p>
            <a:pPr defTabSz="457200">
              <a:spcAft>
                <a:spcPts val="600"/>
              </a:spcAft>
            </a:pPr>
            <a:r>
              <a:rPr lang="en-US" altLang="zh-CN" sz="1800" dirty="0">
                <a:solidFill>
                  <a:srgbClr val="0000FF"/>
                </a:solidFill>
                <a:latin typeface="微软雅黑" panose="020B0503020204020204" pitchFamily="34" charset="-122"/>
                <a:ea typeface="微软雅黑" panose="020B0503020204020204" pitchFamily="34" charset="-122"/>
              </a:rPr>
              <a:t>Logarithmic correction</a:t>
            </a:r>
            <a:r>
              <a:rPr lang="zh-CN" altLang="en-US" sz="1800" dirty="0">
                <a:solidFill>
                  <a:srgbClr val="292929"/>
                </a:solidFill>
                <a:latin typeface="微软雅黑" panose="020B0503020204020204" pitchFamily="34" charset="-122"/>
                <a:ea typeface="微软雅黑" panose="020B0503020204020204" pitchFamily="34" charset="-122"/>
              </a:rPr>
              <a:t>：在将每个像素缩放到 </a:t>
            </a:r>
            <a:r>
              <a:rPr lang="en-US" altLang="zh-CN" sz="1800" dirty="0">
                <a:solidFill>
                  <a:srgbClr val="292929"/>
                </a:solidFill>
                <a:latin typeface="微软雅黑" panose="020B0503020204020204" pitchFamily="34" charset="-122"/>
                <a:ea typeface="微软雅黑" panose="020B0503020204020204" pitchFamily="34" charset="-122"/>
              </a:rPr>
              <a:t>0 </a:t>
            </a:r>
            <a:r>
              <a:rPr lang="zh-CN" altLang="en-US" sz="1800" dirty="0">
                <a:solidFill>
                  <a:srgbClr val="292929"/>
                </a:solidFill>
                <a:latin typeface="微软雅黑" panose="020B0503020204020204" pitchFamily="34" charset="-122"/>
                <a:ea typeface="微软雅黑" panose="020B0503020204020204" pitchFamily="34" charset="-122"/>
              </a:rPr>
              <a:t>到 </a:t>
            </a:r>
            <a:r>
              <a:rPr lang="en-US" altLang="zh-CN" sz="1800" dirty="0">
                <a:solidFill>
                  <a:srgbClr val="292929"/>
                </a:solidFill>
                <a:latin typeface="微软雅黑" panose="020B0503020204020204" pitchFamily="34" charset="-122"/>
                <a:ea typeface="微软雅黑" panose="020B0503020204020204" pitchFamily="34" charset="-122"/>
              </a:rPr>
              <a:t>1 </a:t>
            </a:r>
            <a:r>
              <a:rPr lang="zh-CN" altLang="en-US" sz="1800" dirty="0">
                <a:solidFill>
                  <a:srgbClr val="292929"/>
                </a:solidFill>
                <a:latin typeface="微软雅黑" panose="020B0503020204020204" pitchFamily="34" charset="-122"/>
                <a:ea typeface="微软雅黑" panose="020B0503020204020204" pitchFamily="34" charset="-122"/>
              </a:rPr>
              <a:t>的范围后，此函数根据方程 </a:t>
            </a:r>
            <a:r>
              <a:rPr lang="en-US" altLang="zh-CN" sz="1800" dirty="0">
                <a:solidFill>
                  <a:srgbClr val="292929"/>
                </a:solidFill>
                <a:latin typeface="微软雅黑" panose="020B0503020204020204" pitchFamily="34" charset="-122"/>
                <a:ea typeface="微软雅黑" panose="020B0503020204020204" pitchFamily="34" charset="-122"/>
              </a:rPr>
              <a:t>	Output = gain*log(1 + Input) </a:t>
            </a:r>
            <a:r>
              <a:rPr lang="zh-CN" altLang="en-US" sz="1800" dirty="0">
                <a:solidFill>
                  <a:srgbClr val="292929"/>
                </a:solidFill>
                <a:latin typeface="微软雅黑" panose="020B0503020204020204" pitchFamily="34" charset="-122"/>
                <a:ea typeface="微软雅黑" panose="020B0503020204020204" pitchFamily="34" charset="-122"/>
              </a:rPr>
              <a:t>对输入图像进行逐像素变换。 对于逆对数校正，方程为 </a:t>
            </a:r>
            <a:r>
              <a:rPr lang="en-US" altLang="zh-CN" sz="1800" dirty="0">
                <a:solidFill>
                  <a:srgbClr val="292929"/>
                </a:solidFill>
                <a:latin typeface="微软雅黑" panose="020B0503020204020204" pitchFamily="34" charset="-122"/>
                <a:ea typeface="微软雅黑" panose="020B0503020204020204" pitchFamily="34" charset="-122"/>
              </a:rPr>
              <a:t>	O = gain*(2**I - 	1 </a:t>
            </a:r>
            <a:r>
              <a:rPr lang="zh-CN" altLang="en-US" sz="1800" dirty="0">
                <a:solidFill>
                  <a:srgbClr val="292929"/>
                </a:solidFill>
                <a:latin typeface="微软雅黑" panose="020B0503020204020204" pitchFamily="34" charset="-122"/>
                <a:ea typeface="微软雅黑" panose="020B0503020204020204" pitchFamily="34" charset="-122"/>
              </a:rPr>
              <a:t>）；</a:t>
            </a:r>
            <a:r>
              <a:rPr lang="en-US" altLang="zh-CN" sz="1800" dirty="0">
                <a:solidFill>
                  <a:srgbClr val="292929"/>
                </a:solidFill>
                <a:latin typeface="微软雅黑" panose="020B0503020204020204" pitchFamily="34" charset="-122"/>
                <a:ea typeface="微软雅黑" panose="020B0503020204020204" pitchFamily="34" charset="-122"/>
              </a:rPr>
              <a:t>gain</a:t>
            </a:r>
            <a:r>
              <a:rPr lang="zh-CN" altLang="en-US" sz="1800" dirty="0">
                <a:solidFill>
                  <a:srgbClr val="292929"/>
                </a:solidFill>
                <a:latin typeface="微软雅黑" panose="020B0503020204020204" pitchFamily="34" charset="-122"/>
                <a:ea typeface="微软雅黑" panose="020B0503020204020204" pitchFamily="34" charset="-122"/>
              </a:rPr>
              <a:t>默认值为</a:t>
            </a:r>
            <a:r>
              <a:rPr lang="en-US" altLang="zh-CN" sz="1800" dirty="0">
                <a:solidFill>
                  <a:srgbClr val="292929"/>
                </a:solidFill>
                <a:latin typeface="微软雅黑" panose="020B0503020204020204" pitchFamily="34" charset="-122"/>
                <a:ea typeface="微软雅黑" panose="020B0503020204020204" pitchFamily="34" charset="-122"/>
              </a:rPr>
              <a:t>1</a:t>
            </a:r>
            <a:r>
              <a:rPr lang="zh-CN" altLang="en-US" sz="1800" dirty="0">
                <a:solidFill>
                  <a:srgbClr val="292929"/>
                </a:solidFill>
                <a:latin typeface="微软雅黑" panose="020B0503020204020204" pitchFamily="34" charset="-122"/>
                <a:ea typeface="微软雅黑" panose="020B0503020204020204" pitchFamily="34" charset="-122"/>
              </a:rPr>
              <a:t>；</a:t>
            </a:r>
            <a:endParaRPr lang="en-US" altLang="zh-CN" sz="1800" dirty="0">
              <a:solidFill>
                <a:srgbClr val="292929"/>
              </a:solidFill>
              <a:latin typeface="微软雅黑" panose="020B0503020204020204" pitchFamily="34" charset="-122"/>
              <a:ea typeface="微软雅黑" panose="020B0503020204020204" pitchFamily="34" charset="-122"/>
            </a:endParaRPr>
          </a:p>
        </p:txBody>
      </p:sp>
      <p:sp>
        <p:nvSpPr>
          <p:cNvPr id="4" name="打底色块">
            <a:extLst>
              <a:ext uri="{FF2B5EF4-FFF2-40B4-BE49-F238E27FC236}">
                <a16:creationId xmlns:a16="http://schemas.microsoft.com/office/drawing/2014/main" id="{BC73D35C-ECEA-46FF-A0A8-F11F842C3E2B}"/>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pic>
        <p:nvPicPr>
          <p:cNvPr id="6" name="图片 5">
            <a:extLst>
              <a:ext uri="{FF2B5EF4-FFF2-40B4-BE49-F238E27FC236}">
                <a16:creationId xmlns:a16="http://schemas.microsoft.com/office/drawing/2014/main" id="{79DBA4D5-B8DB-4AE7-8571-2C736C7CEB99}"/>
              </a:ext>
            </a:extLst>
          </p:cNvPr>
          <p:cNvPicPr>
            <a:picLocks noChangeAspect="1"/>
          </p:cNvPicPr>
          <p:nvPr/>
        </p:nvPicPr>
        <p:blipFill>
          <a:blip r:embed="rId2"/>
          <a:stretch>
            <a:fillRect/>
          </a:stretch>
        </p:blipFill>
        <p:spPr>
          <a:xfrm>
            <a:off x="2328189" y="2357722"/>
            <a:ext cx="4487621" cy="4217481"/>
          </a:xfrm>
          <a:prstGeom prst="rect">
            <a:avLst/>
          </a:prstGeom>
        </p:spPr>
      </p:pic>
    </p:spTree>
    <p:extLst>
      <p:ext uri="{BB962C8B-B14F-4D97-AF65-F5344CB8AC3E}">
        <p14:creationId xmlns:p14="http://schemas.microsoft.com/office/powerpoint/2010/main" val="272021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622176" y="5064195"/>
            <a:ext cx="3894268"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1</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1" dirty="0">
                <a:solidFill>
                  <a:srgbClr val="344045"/>
                </a:solidFill>
                <a:latin typeface="Tahoma"/>
                <a:cs typeface="Tahoma"/>
              </a:rPr>
              <a:t>a</a:t>
            </a:r>
            <a:r>
              <a:rPr sz="1588" spc="-132" dirty="0">
                <a:solidFill>
                  <a:srgbClr val="344045"/>
                </a:solidFill>
                <a:latin typeface="Tahoma"/>
                <a:cs typeface="Tahoma"/>
              </a:rPr>
              <a:t> </a:t>
            </a:r>
            <a:r>
              <a:rPr sz="1588" spc="32" dirty="0">
                <a:solidFill>
                  <a:srgbClr val="344045"/>
                </a:solidFill>
                <a:latin typeface="Tahoma"/>
                <a:cs typeface="Tahoma"/>
              </a:rPr>
              <a:t>l</a:t>
            </a:r>
            <a:r>
              <a:rPr sz="1588" spc="85" dirty="0">
                <a:solidFill>
                  <a:srgbClr val="344045"/>
                </a:solidFill>
                <a:latin typeface="Tahoma"/>
                <a:cs typeface="Tahoma"/>
              </a:rPr>
              <a:t>o</a:t>
            </a:r>
            <a:r>
              <a:rPr sz="1588" spc="58" dirty="0">
                <a:solidFill>
                  <a:srgbClr val="344045"/>
                </a:solidFill>
                <a:latin typeface="Tahoma"/>
                <a:cs typeface="Tahoma"/>
              </a:rPr>
              <a:t>c</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26</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455770" y="5064195"/>
            <a:ext cx="4227083"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2</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01" dirty="0">
                <a:solidFill>
                  <a:srgbClr val="344045"/>
                </a:solidFill>
                <a:latin typeface="Tahoma"/>
                <a:cs typeface="Tahoma"/>
              </a:rPr>
              <a:t>t</a:t>
            </a:r>
            <a:r>
              <a:rPr sz="1588" spc="58" dirty="0">
                <a:solidFill>
                  <a:srgbClr val="344045"/>
                </a:solidFill>
                <a:latin typeface="Tahoma"/>
                <a:cs typeface="Tahoma"/>
              </a:rPr>
              <a:t>h</a:t>
            </a:r>
            <a:r>
              <a:rPr sz="1588" spc="16" dirty="0">
                <a:solidFill>
                  <a:srgbClr val="344045"/>
                </a:solidFill>
                <a:latin typeface="Tahoma"/>
                <a:cs typeface="Tahoma"/>
              </a:rPr>
              <a:t>e</a:t>
            </a:r>
            <a:r>
              <a:rPr sz="1588" spc="-164" dirty="0">
                <a:solidFill>
                  <a:srgbClr val="344045"/>
                </a:solidFill>
                <a:latin typeface="Tahoma"/>
                <a:cs typeface="Tahoma"/>
              </a:rPr>
              <a:t> </a:t>
            </a:r>
            <a:r>
              <a:rPr sz="1588" spc="-11" dirty="0">
                <a:solidFill>
                  <a:srgbClr val="344045"/>
                </a:solidFill>
                <a:latin typeface="Tahoma"/>
                <a:cs typeface="Tahoma"/>
              </a:rPr>
              <a:t>g</a:t>
            </a:r>
            <a:r>
              <a:rPr sz="1588" spc="32" dirty="0">
                <a:solidFill>
                  <a:srgbClr val="344045"/>
                </a:solidFill>
                <a:latin typeface="Tahoma"/>
                <a:cs typeface="Tahoma"/>
              </a:rPr>
              <a:t>l</a:t>
            </a:r>
            <a:r>
              <a:rPr sz="1588" spc="85" dirty="0">
                <a:solidFill>
                  <a:srgbClr val="344045"/>
                </a:solidFill>
                <a:latin typeface="Tahoma"/>
                <a:cs typeface="Tahoma"/>
              </a:rPr>
              <a:t>o</a:t>
            </a:r>
            <a:r>
              <a:rPr sz="1588" spc="69" dirty="0">
                <a:solidFill>
                  <a:srgbClr val="344045"/>
                </a:solidFill>
                <a:latin typeface="Tahoma"/>
                <a:cs typeface="Tahoma"/>
              </a:rPr>
              <a:t>b</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27</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455770" y="5064195"/>
            <a:ext cx="4227083"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2</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01" dirty="0">
                <a:solidFill>
                  <a:srgbClr val="344045"/>
                </a:solidFill>
                <a:latin typeface="Tahoma"/>
                <a:cs typeface="Tahoma"/>
              </a:rPr>
              <a:t>t</a:t>
            </a:r>
            <a:r>
              <a:rPr sz="1588" spc="58" dirty="0">
                <a:solidFill>
                  <a:srgbClr val="344045"/>
                </a:solidFill>
                <a:latin typeface="Tahoma"/>
                <a:cs typeface="Tahoma"/>
              </a:rPr>
              <a:t>h</a:t>
            </a:r>
            <a:r>
              <a:rPr sz="1588" spc="16" dirty="0">
                <a:solidFill>
                  <a:srgbClr val="344045"/>
                </a:solidFill>
                <a:latin typeface="Tahoma"/>
                <a:cs typeface="Tahoma"/>
              </a:rPr>
              <a:t>e</a:t>
            </a:r>
            <a:r>
              <a:rPr sz="1588" spc="-164" dirty="0">
                <a:solidFill>
                  <a:srgbClr val="344045"/>
                </a:solidFill>
                <a:latin typeface="Tahoma"/>
                <a:cs typeface="Tahoma"/>
              </a:rPr>
              <a:t> </a:t>
            </a:r>
            <a:r>
              <a:rPr sz="1588" spc="-11" dirty="0">
                <a:solidFill>
                  <a:srgbClr val="344045"/>
                </a:solidFill>
                <a:latin typeface="Tahoma"/>
                <a:cs typeface="Tahoma"/>
              </a:rPr>
              <a:t>g</a:t>
            </a:r>
            <a:r>
              <a:rPr sz="1588" spc="32" dirty="0">
                <a:solidFill>
                  <a:srgbClr val="344045"/>
                </a:solidFill>
                <a:latin typeface="Tahoma"/>
                <a:cs typeface="Tahoma"/>
              </a:rPr>
              <a:t>l</a:t>
            </a:r>
            <a:r>
              <a:rPr sz="1588" spc="85" dirty="0">
                <a:solidFill>
                  <a:srgbClr val="344045"/>
                </a:solidFill>
                <a:latin typeface="Tahoma"/>
                <a:cs typeface="Tahoma"/>
              </a:rPr>
              <a:t>o</a:t>
            </a:r>
            <a:r>
              <a:rPr sz="1588" spc="69" dirty="0">
                <a:solidFill>
                  <a:srgbClr val="344045"/>
                </a:solidFill>
                <a:latin typeface="Tahoma"/>
                <a:cs typeface="Tahoma"/>
              </a:rPr>
              <a:t>b</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27</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455770" y="5064195"/>
            <a:ext cx="4227083"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2</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01" dirty="0">
                <a:solidFill>
                  <a:srgbClr val="344045"/>
                </a:solidFill>
                <a:latin typeface="Tahoma"/>
                <a:cs typeface="Tahoma"/>
              </a:rPr>
              <a:t>t</a:t>
            </a:r>
            <a:r>
              <a:rPr sz="1588" spc="58" dirty="0">
                <a:solidFill>
                  <a:srgbClr val="344045"/>
                </a:solidFill>
                <a:latin typeface="Tahoma"/>
                <a:cs typeface="Tahoma"/>
              </a:rPr>
              <a:t>h</a:t>
            </a:r>
            <a:r>
              <a:rPr sz="1588" spc="16" dirty="0">
                <a:solidFill>
                  <a:srgbClr val="344045"/>
                </a:solidFill>
                <a:latin typeface="Tahoma"/>
                <a:cs typeface="Tahoma"/>
              </a:rPr>
              <a:t>e</a:t>
            </a:r>
            <a:r>
              <a:rPr sz="1588" spc="-164" dirty="0">
                <a:solidFill>
                  <a:srgbClr val="344045"/>
                </a:solidFill>
                <a:latin typeface="Tahoma"/>
                <a:cs typeface="Tahoma"/>
              </a:rPr>
              <a:t> </a:t>
            </a:r>
            <a:r>
              <a:rPr sz="1588" spc="-11" dirty="0">
                <a:solidFill>
                  <a:srgbClr val="344045"/>
                </a:solidFill>
                <a:latin typeface="Tahoma"/>
                <a:cs typeface="Tahoma"/>
              </a:rPr>
              <a:t>g</a:t>
            </a:r>
            <a:r>
              <a:rPr sz="1588" spc="32" dirty="0">
                <a:solidFill>
                  <a:srgbClr val="344045"/>
                </a:solidFill>
                <a:latin typeface="Tahoma"/>
                <a:cs typeface="Tahoma"/>
              </a:rPr>
              <a:t>l</a:t>
            </a:r>
            <a:r>
              <a:rPr sz="1588" spc="85" dirty="0">
                <a:solidFill>
                  <a:srgbClr val="344045"/>
                </a:solidFill>
                <a:latin typeface="Tahoma"/>
                <a:cs typeface="Tahoma"/>
              </a:rPr>
              <a:t>o</a:t>
            </a:r>
            <a:r>
              <a:rPr sz="1588" spc="69" dirty="0">
                <a:solidFill>
                  <a:srgbClr val="344045"/>
                </a:solidFill>
                <a:latin typeface="Tahoma"/>
                <a:cs typeface="Tahoma"/>
              </a:rPr>
              <a:t>b</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27</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455770" y="5064195"/>
            <a:ext cx="4227083"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2</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01" dirty="0">
                <a:solidFill>
                  <a:srgbClr val="344045"/>
                </a:solidFill>
                <a:latin typeface="Tahoma"/>
                <a:cs typeface="Tahoma"/>
              </a:rPr>
              <a:t>t</a:t>
            </a:r>
            <a:r>
              <a:rPr sz="1588" spc="58" dirty="0">
                <a:solidFill>
                  <a:srgbClr val="344045"/>
                </a:solidFill>
                <a:latin typeface="Tahoma"/>
                <a:cs typeface="Tahoma"/>
              </a:rPr>
              <a:t>h</a:t>
            </a:r>
            <a:r>
              <a:rPr sz="1588" spc="16" dirty="0">
                <a:solidFill>
                  <a:srgbClr val="344045"/>
                </a:solidFill>
                <a:latin typeface="Tahoma"/>
                <a:cs typeface="Tahoma"/>
              </a:rPr>
              <a:t>e</a:t>
            </a:r>
            <a:r>
              <a:rPr sz="1588" spc="-164" dirty="0">
                <a:solidFill>
                  <a:srgbClr val="344045"/>
                </a:solidFill>
                <a:latin typeface="Tahoma"/>
                <a:cs typeface="Tahoma"/>
              </a:rPr>
              <a:t> </a:t>
            </a:r>
            <a:r>
              <a:rPr sz="1588" spc="-11" dirty="0">
                <a:solidFill>
                  <a:srgbClr val="344045"/>
                </a:solidFill>
                <a:latin typeface="Tahoma"/>
                <a:cs typeface="Tahoma"/>
              </a:rPr>
              <a:t>g</a:t>
            </a:r>
            <a:r>
              <a:rPr sz="1588" spc="32" dirty="0">
                <a:solidFill>
                  <a:srgbClr val="344045"/>
                </a:solidFill>
                <a:latin typeface="Tahoma"/>
                <a:cs typeface="Tahoma"/>
              </a:rPr>
              <a:t>l</a:t>
            </a:r>
            <a:r>
              <a:rPr sz="1588" spc="85" dirty="0">
                <a:solidFill>
                  <a:srgbClr val="344045"/>
                </a:solidFill>
                <a:latin typeface="Tahoma"/>
                <a:cs typeface="Tahoma"/>
              </a:rPr>
              <a:t>o</a:t>
            </a:r>
            <a:r>
              <a:rPr sz="1588" spc="69" dirty="0">
                <a:solidFill>
                  <a:srgbClr val="344045"/>
                </a:solidFill>
                <a:latin typeface="Tahoma"/>
                <a:cs typeface="Tahoma"/>
              </a:rPr>
              <a:t>b</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27</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455770" y="5064195"/>
            <a:ext cx="4227083"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2</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01" dirty="0">
                <a:solidFill>
                  <a:srgbClr val="344045"/>
                </a:solidFill>
                <a:latin typeface="Tahoma"/>
                <a:cs typeface="Tahoma"/>
              </a:rPr>
              <a:t>t</a:t>
            </a:r>
            <a:r>
              <a:rPr sz="1588" spc="58" dirty="0">
                <a:solidFill>
                  <a:srgbClr val="344045"/>
                </a:solidFill>
                <a:latin typeface="Tahoma"/>
                <a:cs typeface="Tahoma"/>
              </a:rPr>
              <a:t>h</a:t>
            </a:r>
            <a:r>
              <a:rPr sz="1588" spc="16" dirty="0">
                <a:solidFill>
                  <a:srgbClr val="344045"/>
                </a:solidFill>
                <a:latin typeface="Tahoma"/>
                <a:cs typeface="Tahoma"/>
              </a:rPr>
              <a:t>e</a:t>
            </a:r>
            <a:r>
              <a:rPr sz="1588" spc="-164" dirty="0">
                <a:solidFill>
                  <a:srgbClr val="344045"/>
                </a:solidFill>
                <a:latin typeface="Tahoma"/>
                <a:cs typeface="Tahoma"/>
              </a:rPr>
              <a:t> </a:t>
            </a:r>
            <a:r>
              <a:rPr sz="1588" spc="-11" dirty="0">
                <a:solidFill>
                  <a:srgbClr val="344045"/>
                </a:solidFill>
                <a:latin typeface="Tahoma"/>
                <a:cs typeface="Tahoma"/>
              </a:rPr>
              <a:t>g</a:t>
            </a:r>
            <a:r>
              <a:rPr sz="1588" spc="32" dirty="0">
                <a:solidFill>
                  <a:srgbClr val="344045"/>
                </a:solidFill>
                <a:latin typeface="Tahoma"/>
                <a:cs typeface="Tahoma"/>
              </a:rPr>
              <a:t>l</a:t>
            </a:r>
            <a:r>
              <a:rPr sz="1588" spc="85" dirty="0">
                <a:solidFill>
                  <a:srgbClr val="344045"/>
                </a:solidFill>
                <a:latin typeface="Tahoma"/>
                <a:cs typeface="Tahoma"/>
              </a:rPr>
              <a:t>o</a:t>
            </a:r>
            <a:r>
              <a:rPr sz="1588" spc="69" dirty="0">
                <a:solidFill>
                  <a:srgbClr val="344045"/>
                </a:solidFill>
                <a:latin typeface="Tahoma"/>
                <a:cs typeface="Tahoma"/>
              </a:rPr>
              <a:t>b</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27</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455770" y="5064195"/>
            <a:ext cx="4227083"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2</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01" dirty="0">
                <a:solidFill>
                  <a:srgbClr val="344045"/>
                </a:solidFill>
                <a:latin typeface="Tahoma"/>
                <a:cs typeface="Tahoma"/>
              </a:rPr>
              <a:t>t</a:t>
            </a:r>
            <a:r>
              <a:rPr sz="1588" spc="58" dirty="0">
                <a:solidFill>
                  <a:srgbClr val="344045"/>
                </a:solidFill>
                <a:latin typeface="Tahoma"/>
                <a:cs typeface="Tahoma"/>
              </a:rPr>
              <a:t>h</a:t>
            </a:r>
            <a:r>
              <a:rPr sz="1588" spc="16" dirty="0">
                <a:solidFill>
                  <a:srgbClr val="344045"/>
                </a:solidFill>
                <a:latin typeface="Tahoma"/>
                <a:cs typeface="Tahoma"/>
              </a:rPr>
              <a:t>e</a:t>
            </a:r>
            <a:r>
              <a:rPr sz="1588" spc="-164" dirty="0">
                <a:solidFill>
                  <a:srgbClr val="344045"/>
                </a:solidFill>
                <a:latin typeface="Tahoma"/>
                <a:cs typeface="Tahoma"/>
              </a:rPr>
              <a:t> </a:t>
            </a:r>
            <a:r>
              <a:rPr sz="1588" spc="-11" dirty="0">
                <a:solidFill>
                  <a:srgbClr val="344045"/>
                </a:solidFill>
                <a:latin typeface="Tahoma"/>
                <a:cs typeface="Tahoma"/>
              </a:rPr>
              <a:t>g</a:t>
            </a:r>
            <a:r>
              <a:rPr sz="1588" spc="32" dirty="0">
                <a:solidFill>
                  <a:srgbClr val="344045"/>
                </a:solidFill>
                <a:latin typeface="Tahoma"/>
                <a:cs typeface="Tahoma"/>
              </a:rPr>
              <a:t>l</a:t>
            </a:r>
            <a:r>
              <a:rPr sz="1588" spc="85" dirty="0">
                <a:solidFill>
                  <a:srgbClr val="344045"/>
                </a:solidFill>
                <a:latin typeface="Tahoma"/>
                <a:cs typeface="Tahoma"/>
              </a:rPr>
              <a:t>o</a:t>
            </a:r>
            <a:r>
              <a:rPr sz="1588" spc="69" dirty="0">
                <a:solidFill>
                  <a:srgbClr val="344045"/>
                </a:solidFill>
                <a:latin typeface="Tahoma"/>
                <a:cs typeface="Tahoma"/>
              </a:rPr>
              <a:t>b</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27</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455770" y="5064195"/>
            <a:ext cx="4227083"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2</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01" dirty="0">
                <a:solidFill>
                  <a:srgbClr val="344045"/>
                </a:solidFill>
                <a:latin typeface="Tahoma"/>
                <a:cs typeface="Tahoma"/>
              </a:rPr>
              <a:t>t</a:t>
            </a:r>
            <a:r>
              <a:rPr sz="1588" spc="58" dirty="0">
                <a:solidFill>
                  <a:srgbClr val="344045"/>
                </a:solidFill>
                <a:latin typeface="Tahoma"/>
                <a:cs typeface="Tahoma"/>
              </a:rPr>
              <a:t>h</a:t>
            </a:r>
            <a:r>
              <a:rPr sz="1588" spc="16" dirty="0">
                <a:solidFill>
                  <a:srgbClr val="344045"/>
                </a:solidFill>
                <a:latin typeface="Tahoma"/>
                <a:cs typeface="Tahoma"/>
              </a:rPr>
              <a:t>e</a:t>
            </a:r>
            <a:r>
              <a:rPr sz="1588" spc="-164" dirty="0">
                <a:solidFill>
                  <a:srgbClr val="344045"/>
                </a:solidFill>
                <a:latin typeface="Tahoma"/>
                <a:cs typeface="Tahoma"/>
              </a:rPr>
              <a:t> </a:t>
            </a:r>
            <a:r>
              <a:rPr sz="1588" spc="-11" dirty="0">
                <a:solidFill>
                  <a:srgbClr val="344045"/>
                </a:solidFill>
                <a:latin typeface="Tahoma"/>
                <a:cs typeface="Tahoma"/>
              </a:rPr>
              <a:t>g</a:t>
            </a:r>
            <a:r>
              <a:rPr sz="1588" spc="32" dirty="0">
                <a:solidFill>
                  <a:srgbClr val="344045"/>
                </a:solidFill>
                <a:latin typeface="Tahoma"/>
                <a:cs typeface="Tahoma"/>
              </a:rPr>
              <a:t>l</a:t>
            </a:r>
            <a:r>
              <a:rPr sz="1588" spc="85" dirty="0">
                <a:solidFill>
                  <a:srgbClr val="344045"/>
                </a:solidFill>
                <a:latin typeface="Tahoma"/>
                <a:cs typeface="Tahoma"/>
              </a:rPr>
              <a:t>o</a:t>
            </a:r>
            <a:r>
              <a:rPr sz="1588" spc="69" dirty="0">
                <a:solidFill>
                  <a:srgbClr val="344045"/>
                </a:solidFill>
                <a:latin typeface="Tahoma"/>
                <a:cs typeface="Tahoma"/>
              </a:rPr>
              <a:t>b</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27</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455770" y="5064195"/>
            <a:ext cx="4227083" cy="263372"/>
          </a:xfrm>
          <a:prstGeom prst="rect">
            <a:avLst/>
          </a:prstGeom>
        </p:spPr>
        <p:txBody>
          <a:bodyPr vert="horz" wrap="square" lIns="0" tIns="18826" rIns="0" bIns="0" rtlCol="0">
            <a:spAutoFit/>
          </a:bodyPr>
          <a:lstStyle/>
          <a:p>
            <a:pPr marL="13447">
              <a:spcBef>
                <a:spcPts val="148"/>
              </a:spcBef>
            </a:pPr>
            <a:r>
              <a:rPr sz="1588" spc="58" dirty="0">
                <a:solidFill>
                  <a:srgbClr val="344045"/>
                </a:solidFill>
                <a:latin typeface="Tahoma"/>
                <a:cs typeface="Tahoma"/>
              </a:rPr>
              <a:t>E</a:t>
            </a:r>
            <a:r>
              <a:rPr sz="1588" spc="79" dirty="0">
                <a:solidFill>
                  <a:srgbClr val="344045"/>
                </a:solidFill>
                <a:latin typeface="Tahoma"/>
                <a:cs typeface="Tahoma"/>
              </a:rPr>
              <a:t>x</a:t>
            </a:r>
            <a:r>
              <a:rPr sz="1588" spc="32" dirty="0">
                <a:solidFill>
                  <a:srgbClr val="344045"/>
                </a:solidFill>
                <a:latin typeface="Tahoma"/>
                <a:cs typeface="Tahoma"/>
              </a:rPr>
              <a:t>a</a:t>
            </a:r>
            <a:r>
              <a:rPr sz="1588" spc="11" dirty="0">
                <a:solidFill>
                  <a:srgbClr val="344045"/>
                </a:solidFill>
                <a:latin typeface="Tahoma"/>
                <a:cs typeface="Tahoma"/>
              </a:rPr>
              <a:t>m</a:t>
            </a:r>
            <a:r>
              <a:rPr sz="1588" spc="74" dirty="0">
                <a:solidFill>
                  <a:srgbClr val="344045"/>
                </a:solidFill>
                <a:latin typeface="Tahoma"/>
                <a:cs typeface="Tahoma"/>
              </a:rPr>
              <a:t>p</a:t>
            </a:r>
            <a:r>
              <a:rPr sz="1588" spc="32" dirty="0">
                <a:solidFill>
                  <a:srgbClr val="344045"/>
                </a:solidFill>
                <a:latin typeface="Tahoma"/>
                <a:cs typeface="Tahoma"/>
              </a:rPr>
              <a:t>l</a:t>
            </a:r>
            <a:r>
              <a:rPr sz="1588" spc="16" dirty="0">
                <a:solidFill>
                  <a:srgbClr val="344045"/>
                </a:solidFill>
                <a:latin typeface="Tahoma"/>
                <a:cs typeface="Tahoma"/>
              </a:rPr>
              <a:t>e</a:t>
            </a:r>
            <a:r>
              <a:rPr sz="1588" spc="-164" dirty="0">
                <a:solidFill>
                  <a:srgbClr val="344045"/>
                </a:solidFill>
                <a:latin typeface="Tahoma"/>
                <a:cs typeface="Tahoma"/>
              </a:rPr>
              <a:t> </a:t>
            </a:r>
            <a:r>
              <a:rPr sz="1588" spc="79" dirty="0">
                <a:solidFill>
                  <a:srgbClr val="344045"/>
                </a:solidFill>
                <a:latin typeface="Tahoma"/>
                <a:cs typeface="Tahoma"/>
              </a:rPr>
              <a:t>2</a:t>
            </a:r>
            <a:r>
              <a:rPr sz="1588" spc="-154" dirty="0">
                <a:solidFill>
                  <a:srgbClr val="344045"/>
                </a:solidFill>
                <a:latin typeface="Tahoma"/>
                <a:cs typeface="Tahoma"/>
              </a:rPr>
              <a:t>:</a:t>
            </a:r>
            <a:r>
              <a:rPr sz="1588" spc="-196" dirty="0">
                <a:solidFill>
                  <a:srgbClr val="344045"/>
                </a:solidFill>
                <a:latin typeface="Tahoma"/>
                <a:cs typeface="Tahoma"/>
              </a:rPr>
              <a:t> </a:t>
            </a:r>
            <a:r>
              <a:rPr sz="1588" spc="154" dirty="0">
                <a:solidFill>
                  <a:srgbClr val="344045"/>
                </a:solidFill>
                <a:latin typeface="Tahoma"/>
                <a:cs typeface="Tahoma"/>
              </a:rPr>
              <a:t>C</a:t>
            </a:r>
            <a:r>
              <a:rPr sz="1588" spc="85" dirty="0">
                <a:solidFill>
                  <a:srgbClr val="344045"/>
                </a:solidFill>
                <a:latin typeface="Tahoma"/>
                <a:cs typeface="Tahoma"/>
              </a:rPr>
              <a:t>o</a:t>
            </a:r>
            <a:r>
              <a:rPr sz="1588" spc="58" dirty="0">
                <a:solidFill>
                  <a:srgbClr val="344045"/>
                </a:solidFill>
                <a:latin typeface="Tahoma"/>
                <a:cs typeface="Tahoma"/>
              </a:rPr>
              <a:t>n</a:t>
            </a:r>
            <a:r>
              <a:rPr sz="1588" spc="79" dirty="0">
                <a:solidFill>
                  <a:srgbClr val="344045"/>
                </a:solidFill>
                <a:latin typeface="Tahoma"/>
                <a:cs typeface="Tahoma"/>
              </a:rPr>
              <a:t>v</a:t>
            </a:r>
            <a:r>
              <a:rPr sz="1588" spc="32" dirty="0">
                <a:solidFill>
                  <a:srgbClr val="344045"/>
                </a:solidFill>
                <a:latin typeface="Tahoma"/>
                <a:cs typeface="Tahoma"/>
              </a:rPr>
              <a:t>e</a:t>
            </a:r>
            <a:r>
              <a:rPr sz="1588" spc="58" dirty="0">
                <a:solidFill>
                  <a:srgbClr val="344045"/>
                </a:solidFill>
                <a:latin typeface="Tahoma"/>
                <a:cs typeface="Tahoma"/>
              </a:rPr>
              <a:t>r</a:t>
            </a:r>
            <a:r>
              <a:rPr sz="1588" spc="-11" dirty="0">
                <a:solidFill>
                  <a:srgbClr val="344045"/>
                </a:solidFill>
                <a:latin typeface="Tahoma"/>
                <a:cs typeface="Tahoma"/>
              </a:rPr>
              <a:t>g</a:t>
            </a:r>
            <a:r>
              <a:rPr sz="1588" spc="32" dirty="0">
                <a:solidFill>
                  <a:srgbClr val="344045"/>
                </a:solidFill>
                <a:latin typeface="Tahoma"/>
                <a:cs typeface="Tahoma"/>
              </a:rPr>
              <a:t>e</a:t>
            </a:r>
            <a:r>
              <a:rPr sz="1588" spc="58" dirty="0">
                <a:solidFill>
                  <a:srgbClr val="344045"/>
                </a:solidFill>
                <a:latin typeface="Tahoma"/>
                <a:cs typeface="Tahoma"/>
              </a:rPr>
              <a:t>nc</a:t>
            </a:r>
            <a:r>
              <a:rPr sz="1588" spc="16" dirty="0">
                <a:solidFill>
                  <a:srgbClr val="344045"/>
                </a:solidFill>
                <a:latin typeface="Tahoma"/>
                <a:cs typeface="Tahoma"/>
              </a:rPr>
              <a:t>e</a:t>
            </a:r>
            <a:r>
              <a:rPr sz="1588" spc="-164" dirty="0">
                <a:solidFill>
                  <a:srgbClr val="344045"/>
                </a:solidFill>
                <a:latin typeface="Tahoma"/>
                <a:cs typeface="Tahoma"/>
              </a:rPr>
              <a:t> </a:t>
            </a:r>
            <a:r>
              <a:rPr sz="1588" spc="101" dirty="0">
                <a:solidFill>
                  <a:srgbClr val="344045"/>
                </a:solidFill>
                <a:latin typeface="Tahoma"/>
                <a:cs typeface="Tahoma"/>
              </a:rPr>
              <a:t>t</a:t>
            </a:r>
            <a:r>
              <a:rPr sz="1588" spc="42" dirty="0">
                <a:solidFill>
                  <a:srgbClr val="344045"/>
                </a:solidFill>
                <a:latin typeface="Tahoma"/>
                <a:cs typeface="Tahoma"/>
              </a:rPr>
              <a:t>o</a:t>
            </a:r>
            <a:r>
              <a:rPr sz="1588" spc="-132" dirty="0">
                <a:solidFill>
                  <a:srgbClr val="344045"/>
                </a:solidFill>
                <a:latin typeface="Tahoma"/>
                <a:cs typeface="Tahoma"/>
              </a:rPr>
              <a:t> </a:t>
            </a:r>
            <a:r>
              <a:rPr sz="1588" spc="101" dirty="0">
                <a:solidFill>
                  <a:srgbClr val="344045"/>
                </a:solidFill>
                <a:latin typeface="Tahoma"/>
                <a:cs typeface="Tahoma"/>
              </a:rPr>
              <a:t>t</a:t>
            </a:r>
            <a:r>
              <a:rPr sz="1588" spc="58" dirty="0">
                <a:solidFill>
                  <a:srgbClr val="344045"/>
                </a:solidFill>
                <a:latin typeface="Tahoma"/>
                <a:cs typeface="Tahoma"/>
              </a:rPr>
              <a:t>h</a:t>
            </a:r>
            <a:r>
              <a:rPr sz="1588" spc="16" dirty="0">
                <a:solidFill>
                  <a:srgbClr val="344045"/>
                </a:solidFill>
                <a:latin typeface="Tahoma"/>
                <a:cs typeface="Tahoma"/>
              </a:rPr>
              <a:t>e</a:t>
            </a:r>
            <a:r>
              <a:rPr sz="1588" spc="-164" dirty="0">
                <a:solidFill>
                  <a:srgbClr val="344045"/>
                </a:solidFill>
                <a:latin typeface="Tahoma"/>
                <a:cs typeface="Tahoma"/>
              </a:rPr>
              <a:t> </a:t>
            </a:r>
            <a:r>
              <a:rPr sz="1588" spc="-11" dirty="0">
                <a:solidFill>
                  <a:srgbClr val="344045"/>
                </a:solidFill>
                <a:latin typeface="Tahoma"/>
                <a:cs typeface="Tahoma"/>
              </a:rPr>
              <a:t>g</a:t>
            </a:r>
            <a:r>
              <a:rPr sz="1588" spc="32" dirty="0">
                <a:solidFill>
                  <a:srgbClr val="344045"/>
                </a:solidFill>
                <a:latin typeface="Tahoma"/>
                <a:cs typeface="Tahoma"/>
              </a:rPr>
              <a:t>l</a:t>
            </a:r>
            <a:r>
              <a:rPr sz="1588" spc="85" dirty="0">
                <a:solidFill>
                  <a:srgbClr val="344045"/>
                </a:solidFill>
                <a:latin typeface="Tahoma"/>
                <a:cs typeface="Tahoma"/>
              </a:rPr>
              <a:t>o</a:t>
            </a:r>
            <a:r>
              <a:rPr sz="1588" spc="69" dirty="0">
                <a:solidFill>
                  <a:srgbClr val="344045"/>
                </a:solidFill>
                <a:latin typeface="Tahoma"/>
                <a:cs typeface="Tahoma"/>
              </a:rPr>
              <a:t>b</a:t>
            </a:r>
            <a:r>
              <a:rPr sz="1588" spc="32" dirty="0">
                <a:solidFill>
                  <a:srgbClr val="344045"/>
                </a:solidFill>
                <a:latin typeface="Tahoma"/>
                <a:cs typeface="Tahoma"/>
              </a:rPr>
              <a:t>a</a:t>
            </a:r>
            <a:r>
              <a:rPr sz="1588" spc="53" dirty="0">
                <a:solidFill>
                  <a:srgbClr val="344045"/>
                </a:solidFill>
                <a:latin typeface="Tahoma"/>
                <a:cs typeface="Tahoma"/>
              </a:rPr>
              <a:t>l</a:t>
            </a:r>
            <a:r>
              <a:rPr sz="1588" spc="-201" dirty="0">
                <a:solidFill>
                  <a:srgbClr val="344045"/>
                </a:solidFill>
                <a:latin typeface="Tahoma"/>
                <a:cs typeface="Tahoma"/>
              </a:rPr>
              <a:t> </a:t>
            </a:r>
            <a:r>
              <a:rPr sz="1588" spc="11" dirty="0">
                <a:solidFill>
                  <a:srgbClr val="344045"/>
                </a:solidFill>
                <a:latin typeface="Tahoma"/>
                <a:cs typeface="Tahoma"/>
              </a:rPr>
              <a:t>m</a:t>
            </a:r>
            <a:r>
              <a:rPr sz="1588" spc="32" dirty="0">
                <a:solidFill>
                  <a:srgbClr val="344045"/>
                </a:solidFill>
                <a:latin typeface="Tahoma"/>
                <a:cs typeface="Tahoma"/>
              </a:rPr>
              <a:t>i</a:t>
            </a:r>
            <a:r>
              <a:rPr sz="1588" spc="58" dirty="0">
                <a:solidFill>
                  <a:srgbClr val="344045"/>
                </a:solidFill>
                <a:latin typeface="Tahoma"/>
                <a:cs typeface="Tahoma"/>
              </a:rPr>
              <a:t>n</a:t>
            </a:r>
            <a:r>
              <a:rPr sz="1588" spc="32" dirty="0">
                <a:solidFill>
                  <a:srgbClr val="344045"/>
                </a:solidFill>
                <a:latin typeface="Tahoma"/>
                <a:cs typeface="Tahoma"/>
              </a:rPr>
              <a:t>i</a:t>
            </a:r>
            <a:r>
              <a:rPr sz="1588" spc="11" dirty="0">
                <a:solidFill>
                  <a:srgbClr val="344045"/>
                </a:solidFill>
                <a:latin typeface="Tahoma"/>
                <a:cs typeface="Tahoma"/>
              </a:rPr>
              <a:t>m</a:t>
            </a:r>
            <a:r>
              <a:rPr sz="1588" spc="-11" dirty="0">
                <a:solidFill>
                  <a:srgbClr val="344045"/>
                </a:solidFill>
                <a:latin typeface="Tahoma"/>
                <a:cs typeface="Tahoma"/>
              </a:rPr>
              <a:t>a</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27</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062442" y="5064195"/>
            <a:ext cx="5017098" cy="263372"/>
          </a:xfrm>
          <a:prstGeom prst="rect">
            <a:avLst/>
          </a:prstGeom>
        </p:spPr>
        <p:txBody>
          <a:bodyPr vert="horz" wrap="square" lIns="0" tIns="18826" rIns="0" bIns="0" rtlCol="0">
            <a:spAutoFit/>
          </a:bodyPr>
          <a:lstStyle/>
          <a:p>
            <a:pPr marL="13447">
              <a:spcBef>
                <a:spcPts val="148"/>
              </a:spcBef>
            </a:pPr>
            <a:r>
              <a:rPr sz="1588" spc="42" dirty="0">
                <a:solidFill>
                  <a:srgbClr val="344045"/>
                </a:solidFill>
                <a:latin typeface="Tahoma"/>
                <a:cs typeface="Tahoma"/>
              </a:rPr>
              <a:t>Example</a:t>
            </a:r>
            <a:r>
              <a:rPr sz="1588" spc="-164" dirty="0">
                <a:solidFill>
                  <a:srgbClr val="344045"/>
                </a:solidFill>
                <a:latin typeface="Tahoma"/>
                <a:cs typeface="Tahoma"/>
              </a:rPr>
              <a:t> </a:t>
            </a:r>
            <a:r>
              <a:rPr sz="1588" spc="-37" dirty="0">
                <a:solidFill>
                  <a:srgbClr val="344045"/>
                </a:solidFill>
                <a:latin typeface="Tahoma"/>
                <a:cs typeface="Tahoma"/>
              </a:rPr>
              <a:t>3:</a:t>
            </a:r>
            <a:r>
              <a:rPr sz="1588" spc="-191" dirty="0">
                <a:solidFill>
                  <a:srgbClr val="344045"/>
                </a:solidFill>
                <a:latin typeface="Tahoma"/>
                <a:cs typeface="Tahoma"/>
              </a:rPr>
              <a:t> </a:t>
            </a:r>
            <a:r>
              <a:rPr sz="1588" spc="53" dirty="0">
                <a:solidFill>
                  <a:srgbClr val="344045"/>
                </a:solidFill>
                <a:latin typeface="Tahoma"/>
                <a:cs typeface="Tahoma"/>
              </a:rPr>
              <a:t>Divergence</a:t>
            </a:r>
            <a:r>
              <a:rPr sz="1588" spc="-164" dirty="0">
                <a:solidFill>
                  <a:srgbClr val="344045"/>
                </a:solidFill>
                <a:latin typeface="Tahoma"/>
                <a:cs typeface="Tahoma"/>
              </a:rPr>
              <a:t> </a:t>
            </a:r>
            <a:r>
              <a:rPr sz="1588" spc="48" dirty="0">
                <a:solidFill>
                  <a:srgbClr val="344045"/>
                </a:solidFill>
                <a:latin typeface="Tahoma"/>
                <a:cs typeface="Tahoma"/>
              </a:rPr>
              <a:t>due</a:t>
            </a:r>
            <a:r>
              <a:rPr sz="1588" spc="-159" dirty="0">
                <a:solidFill>
                  <a:srgbClr val="344045"/>
                </a:solidFill>
                <a:latin typeface="Tahoma"/>
                <a:cs typeface="Tahoma"/>
              </a:rPr>
              <a:t> </a:t>
            </a:r>
            <a:r>
              <a:rPr sz="1588" spc="69" dirty="0">
                <a:solidFill>
                  <a:srgbClr val="344045"/>
                </a:solidFill>
                <a:latin typeface="Tahoma"/>
                <a:cs typeface="Tahoma"/>
              </a:rPr>
              <a:t>to</a:t>
            </a:r>
            <a:r>
              <a:rPr sz="1588" spc="-132" dirty="0">
                <a:solidFill>
                  <a:srgbClr val="344045"/>
                </a:solidFill>
                <a:latin typeface="Tahoma"/>
                <a:cs typeface="Tahoma"/>
              </a:rPr>
              <a:t> </a:t>
            </a:r>
            <a:r>
              <a:rPr sz="1588" spc="-11" dirty="0">
                <a:solidFill>
                  <a:srgbClr val="344045"/>
                </a:solidFill>
                <a:latin typeface="Tahoma"/>
                <a:cs typeface="Tahoma"/>
              </a:rPr>
              <a:t>a</a:t>
            </a:r>
            <a:r>
              <a:rPr sz="1588" spc="-127" dirty="0">
                <a:solidFill>
                  <a:srgbClr val="344045"/>
                </a:solidFill>
                <a:latin typeface="Tahoma"/>
                <a:cs typeface="Tahoma"/>
              </a:rPr>
              <a:t> </a:t>
            </a:r>
            <a:r>
              <a:rPr sz="1588" spc="74" dirty="0">
                <a:solidFill>
                  <a:srgbClr val="344045"/>
                </a:solidFill>
                <a:latin typeface="Tahoma"/>
                <a:cs typeface="Tahoma"/>
              </a:rPr>
              <a:t>too</a:t>
            </a:r>
            <a:r>
              <a:rPr sz="1588" spc="-132" dirty="0">
                <a:solidFill>
                  <a:srgbClr val="344045"/>
                </a:solidFill>
                <a:latin typeface="Tahoma"/>
                <a:cs typeface="Tahoma"/>
              </a:rPr>
              <a:t> </a:t>
            </a:r>
            <a:r>
              <a:rPr sz="1588" spc="26" dirty="0">
                <a:solidFill>
                  <a:srgbClr val="344045"/>
                </a:solidFill>
                <a:latin typeface="Tahoma"/>
                <a:cs typeface="Tahoma"/>
              </a:rPr>
              <a:t>large</a:t>
            </a:r>
            <a:r>
              <a:rPr sz="1588" spc="-159" dirty="0">
                <a:solidFill>
                  <a:srgbClr val="344045"/>
                </a:solidFill>
                <a:latin typeface="Tahoma"/>
                <a:cs typeface="Tahoma"/>
              </a:rPr>
              <a:t> </a:t>
            </a:r>
            <a:r>
              <a:rPr sz="1588" spc="32" dirty="0">
                <a:solidFill>
                  <a:srgbClr val="344045"/>
                </a:solidFill>
                <a:latin typeface="Tahoma"/>
                <a:cs typeface="Tahoma"/>
              </a:rPr>
              <a:t>learning</a:t>
            </a:r>
            <a:r>
              <a:rPr sz="1588" spc="-143" dirty="0">
                <a:solidFill>
                  <a:srgbClr val="344045"/>
                </a:solidFill>
                <a:latin typeface="Tahoma"/>
                <a:cs typeface="Tahoma"/>
              </a:rPr>
              <a:t> </a:t>
            </a:r>
            <a:r>
              <a:rPr sz="1588" spc="53" dirty="0">
                <a:solidFill>
                  <a:srgbClr val="344045"/>
                </a:solidFill>
                <a:latin typeface="Tahoma"/>
                <a:cs typeface="Tahoma"/>
              </a:rPr>
              <a:t>rate</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28</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打底色块">
            <a:extLst>
              <a:ext uri="{FF2B5EF4-FFF2-40B4-BE49-F238E27FC236}">
                <a16:creationId xmlns:a16="http://schemas.microsoft.com/office/drawing/2014/main" id="{0FAF4092-FD2C-4EC1-B6C9-68EC4BCFD638}"/>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pic>
        <p:nvPicPr>
          <p:cNvPr id="3074" name="Picture 2">
            <a:extLst>
              <a:ext uri="{FF2B5EF4-FFF2-40B4-BE49-F238E27FC236}">
                <a16:creationId xmlns:a16="http://schemas.microsoft.com/office/drawing/2014/main" id="{ED7439BC-9FEC-4B66-940C-4AB814B23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19" y="2142700"/>
            <a:ext cx="4281581" cy="28565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00D39CC-E09B-4366-B0AE-4AC160ADE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756" y="2142700"/>
            <a:ext cx="4265103" cy="2856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6916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062442" y="5064195"/>
            <a:ext cx="5017098" cy="263372"/>
          </a:xfrm>
          <a:prstGeom prst="rect">
            <a:avLst/>
          </a:prstGeom>
        </p:spPr>
        <p:txBody>
          <a:bodyPr vert="horz" wrap="square" lIns="0" tIns="18826" rIns="0" bIns="0" rtlCol="0">
            <a:spAutoFit/>
          </a:bodyPr>
          <a:lstStyle/>
          <a:p>
            <a:pPr marL="13447">
              <a:spcBef>
                <a:spcPts val="148"/>
              </a:spcBef>
            </a:pPr>
            <a:r>
              <a:rPr sz="1588" spc="42" dirty="0">
                <a:solidFill>
                  <a:srgbClr val="344045"/>
                </a:solidFill>
                <a:latin typeface="Tahoma"/>
                <a:cs typeface="Tahoma"/>
              </a:rPr>
              <a:t>Example</a:t>
            </a:r>
            <a:r>
              <a:rPr sz="1588" spc="-164" dirty="0">
                <a:solidFill>
                  <a:srgbClr val="344045"/>
                </a:solidFill>
                <a:latin typeface="Tahoma"/>
                <a:cs typeface="Tahoma"/>
              </a:rPr>
              <a:t> </a:t>
            </a:r>
            <a:r>
              <a:rPr sz="1588" spc="-37" dirty="0">
                <a:solidFill>
                  <a:srgbClr val="344045"/>
                </a:solidFill>
                <a:latin typeface="Tahoma"/>
                <a:cs typeface="Tahoma"/>
              </a:rPr>
              <a:t>3:</a:t>
            </a:r>
            <a:r>
              <a:rPr sz="1588" spc="-191" dirty="0">
                <a:solidFill>
                  <a:srgbClr val="344045"/>
                </a:solidFill>
                <a:latin typeface="Tahoma"/>
                <a:cs typeface="Tahoma"/>
              </a:rPr>
              <a:t> </a:t>
            </a:r>
            <a:r>
              <a:rPr sz="1588" spc="53" dirty="0">
                <a:solidFill>
                  <a:srgbClr val="344045"/>
                </a:solidFill>
                <a:latin typeface="Tahoma"/>
                <a:cs typeface="Tahoma"/>
              </a:rPr>
              <a:t>Divergence</a:t>
            </a:r>
            <a:r>
              <a:rPr sz="1588" spc="-164" dirty="0">
                <a:solidFill>
                  <a:srgbClr val="344045"/>
                </a:solidFill>
                <a:latin typeface="Tahoma"/>
                <a:cs typeface="Tahoma"/>
              </a:rPr>
              <a:t> </a:t>
            </a:r>
            <a:r>
              <a:rPr sz="1588" spc="48" dirty="0">
                <a:solidFill>
                  <a:srgbClr val="344045"/>
                </a:solidFill>
                <a:latin typeface="Tahoma"/>
                <a:cs typeface="Tahoma"/>
              </a:rPr>
              <a:t>due</a:t>
            </a:r>
            <a:r>
              <a:rPr sz="1588" spc="-159" dirty="0">
                <a:solidFill>
                  <a:srgbClr val="344045"/>
                </a:solidFill>
                <a:latin typeface="Tahoma"/>
                <a:cs typeface="Tahoma"/>
              </a:rPr>
              <a:t> </a:t>
            </a:r>
            <a:r>
              <a:rPr sz="1588" spc="69" dirty="0">
                <a:solidFill>
                  <a:srgbClr val="344045"/>
                </a:solidFill>
                <a:latin typeface="Tahoma"/>
                <a:cs typeface="Tahoma"/>
              </a:rPr>
              <a:t>to</a:t>
            </a:r>
            <a:r>
              <a:rPr sz="1588" spc="-132" dirty="0">
                <a:solidFill>
                  <a:srgbClr val="344045"/>
                </a:solidFill>
                <a:latin typeface="Tahoma"/>
                <a:cs typeface="Tahoma"/>
              </a:rPr>
              <a:t> </a:t>
            </a:r>
            <a:r>
              <a:rPr sz="1588" spc="-11" dirty="0">
                <a:solidFill>
                  <a:srgbClr val="344045"/>
                </a:solidFill>
                <a:latin typeface="Tahoma"/>
                <a:cs typeface="Tahoma"/>
              </a:rPr>
              <a:t>a</a:t>
            </a:r>
            <a:r>
              <a:rPr sz="1588" spc="-127" dirty="0">
                <a:solidFill>
                  <a:srgbClr val="344045"/>
                </a:solidFill>
                <a:latin typeface="Tahoma"/>
                <a:cs typeface="Tahoma"/>
              </a:rPr>
              <a:t> </a:t>
            </a:r>
            <a:r>
              <a:rPr sz="1588" spc="74" dirty="0">
                <a:solidFill>
                  <a:srgbClr val="344045"/>
                </a:solidFill>
                <a:latin typeface="Tahoma"/>
                <a:cs typeface="Tahoma"/>
              </a:rPr>
              <a:t>too</a:t>
            </a:r>
            <a:r>
              <a:rPr sz="1588" spc="-132" dirty="0">
                <a:solidFill>
                  <a:srgbClr val="344045"/>
                </a:solidFill>
                <a:latin typeface="Tahoma"/>
                <a:cs typeface="Tahoma"/>
              </a:rPr>
              <a:t> </a:t>
            </a:r>
            <a:r>
              <a:rPr sz="1588" spc="26" dirty="0">
                <a:solidFill>
                  <a:srgbClr val="344045"/>
                </a:solidFill>
                <a:latin typeface="Tahoma"/>
                <a:cs typeface="Tahoma"/>
              </a:rPr>
              <a:t>large</a:t>
            </a:r>
            <a:r>
              <a:rPr sz="1588" spc="-159" dirty="0">
                <a:solidFill>
                  <a:srgbClr val="344045"/>
                </a:solidFill>
                <a:latin typeface="Tahoma"/>
                <a:cs typeface="Tahoma"/>
              </a:rPr>
              <a:t> </a:t>
            </a:r>
            <a:r>
              <a:rPr sz="1588" spc="32" dirty="0">
                <a:solidFill>
                  <a:srgbClr val="344045"/>
                </a:solidFill>
                <a:latin typeface="Tahoma"/>
                <a:cs typeface="Tahoma"/>
              </a:rPr>
              <a:t>learning</a:t>
            </a:r>
            <a:r>
              <a:rPr sz="1588" spc="-143" dirty="0">
                <a:solidFill>
                  <a:srgbClr val="344045"/>
                </a:solidFill>
                <a:latin typeface="Tahoma"/>
                <a:cs typeface="Tahoma"/>
              </a:rPr>
              <a:t> </a:t>
            </a:r>
            <a:r>
              <a:rPr sz="1588" spc="53" dirty="0">
                <a:solidFill>
                  <a:srgbClr val="344045"/>
                </a:solidFill>
                <a:latin typeface="Tahoma"/>
                <a:cs typeface="Tahoma"/>
              </a:rPr>
              <a:t>rate</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28</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062442" y="5064195"/>
            <a:ext cx="5017098" cy="263372"/>
          </a:xfrm>
          <a:prstGeom prst="rect">
            <a:avLst/>
          </a:prstGeom>
        </p:spPr>
        <p:txBody>
          <a:bodyPr vert="horz" wrap="square" lIns="0" tIns="18826" rIns="0" bIns="0" rtlCol="0">
            <a:spAutoFit/>
          </a:bodyPr>
          <a:lstStyle/>
          <a:p>
            <a:pPr marL="13447">
              <a:spcBef>
                <a:spcPts val="148"/>
              </a:spcBef>
            </a:pPr>
            <a:r>
              <a:rPr sz="1588" spc="42" dirty="0">
                <a:solidFill>
                  <a:srgbClr val="344045"/>
                </a:solidFill>
                <a:latin typeface="Tahoma"/>
                <a:cs typeface="Tahoma"/>
              </a:rPr>
              <a:t>Example</a:t>
            </a:r>
            <a:r>
              <a:rPr sz="1588" spc="-164" dirty="0">
                <a:solidFill>
                  <a:srgbClr val="344045"/>
                </a:solidFill>
                <a:latin typeface="Tahoma"/>
                <a:cs typeface="Tahoma"/>
              </a:rPr>
              <a:t> </a:t>
            </a:r>
            <a:r>
              <a:rPr sz="1588" spc="-37" dirty="0">
                <a:solidFill>
                  <a:srgbClr val="344045"/>
                </a:solidFill>
                <a:latin typeface="Tahoma"/>
                <a:cs typeface="Tahoma"/>
              </a:rPr>
              <a:t>3:</a:t>
            </a:r>
            <a:r>
              <a:rPr sz="1588" spc="-191" dirty="0">
                <a:solidFill>
                  <a:srgbClr val="344045"/>
                </a:solidFill>
                <a:latin typeface="Tahoma"/>
                <a:cs typeface="Tahoma"/>
              </a:rPr>
              <a:t> </a:t>
            </a:r>
            <a:r>
              <a:rPr sz="1588" spc="53" dirty="0">
                <a:solidFill>
                  <a:srgbClr val="344045"/>
                </a:solidFill>
                <a:latin typeface="Tahoma"/>
                <a:cs typeface="Tahoma"/>
              </a:rPr>
              <a:t>Divergence</a:t>
            </a:r>
            <a:r>
              <a:rPr sz="1588" spc="-164" dirty="0">
                <a:solidFill>
                  <a:srgbClr val="344045"/>
                </a:solidFill>
                <a:latin typeface="Tahoma"/>
                <a:cs typeface="Tahoma"/>
              </a:rPr>
              <a:t> </a:t>
            </a:r>
            <a:r>
              <a:rPr sz="1588" spc="48" dirty="0">
                <a:solidFill>
                  <a:srgbClr val="344045"/>
                </a:solidFill>
                <a:latin typeface="Tahoma"/>
                <a:cs typeface="Tahoma"/>
              </a:rPr>
              <a:t>due</a:t>
            </a:r>
            <a:r>
              <a:rPr sz="1588" spc="-159" dirty="0">
                <a:solidFill>
                  <a:srgbClr val="344045"/>
                </a:solidFill>
                <a:latin typeface="Tahoma"/>
                <a:cs typeface="Tahoma"/>
              </a:rPr>
              <a:t> </a:t>
            </a:r>
            <a:r>
              <a:rPr sz="1588" spc="69" dirty="0">
                <a:solidFill>
                  <a:srgbClr val="344045"/>
                </a:solidFill>
                <a:latin typeface="Tahoma"/>
                <a:cs typeface="Tahoma"/>
              </a:rPr>
              <a:t>to</a:t>
            </a:r>
            <a:r>
              <a:rPr sz="1588" spc="-132" dirty="0">
                <a:solidFill>
                  <a:srgbClr val="344045"/>
                </a:solidFill>
                <a:latin typeface="Tahoma"/>
                <a:cs typeface="Tahoma"/>
              </a:rPr>
              <a:t> </a:t>
            </a:r>
            <a:r>
              <a:rPr sz="1588" spc="-11" dirty="0">
                <a:solidFill>
                  <a:srgbClr val="344045"/>
                </a:solidFill>
                <a:latin typeface="Tahoma"/>
                <a:cs typeface="Tahoma"/>
              </a:rPr>
              <a:t>a</a:t>
            </a:r>
            <a:r>
              <a:rPr sz="1588" spc="-127" dirty="0">
                <a:solidFill>
                  <a:srgbClr val="344045"/>
                </a:solidFill>
                <a:latin typeface="Tahoma"/>
                <a:cs typeface="Tahoma"/>
              </a:rPr>
              <a:t> </a:t>
            </a:r>
            <a:r>
              <a:rPr sz="1588" spc="74" dirty="0">
                <a:solidFill>
                  <a:srgbClr val="344045"/>
                </a:solidFill>
                <a:latin typeface="Tahoma"/>
                <a:cs typeface="Tahoma"/>
              </a:rPr>
              <a:t>too</a:t>
            </a:r>
            <a:r>
              <a:rPr sz="1588" spc="-132" dirty="0">
                <a:solidFill>
                  <a:srgbClr val="344045"/>
                </a:solidFill>
                <a:latin typeface="Tahoma"/>
                <a:cs typeface="Tahoma"/>
              </a:rPr>
              <a:t> </a:t>
            </a:r>
            <a:r>
              <a:rPr sz="1588" spc="26" dirty="0">
                <a:solidFill>
                  <a:srgbClr val="344045"/>
                </a:solidFill>
                <a:latin typeface="Tahoma"/>
                <a:cs typeface="Tahoma"/>
              </a:rPr>
              <a:t>large</a:t>
            </a:r>
            <a:r>
              <a:rPr sz="1588" spc="-159" dirty="0">
                <a:solidFill>
                  <a:srgbClr val="344045"/>
                </a:solidFill>
                <a:latin typeface="Tahoma"/>
                <a:cs typeface="Tahoma"/>
              </a:rPr>
              <a:t> </a:t>
            </a:r>
            <a:r>
              <a:rPr sz="1588" spc="32" dirty="0">
                <a:solidFill>
                  <a:srgbClr val="344045"/>
                </a:solidFill>
                <a:latin typeface="Tahoma"/>
                <a:cs typeface="Tahoma"/>
              </a:rPr>
              <a:t>learning</a:t>
            </a:r>
            <a:r>
              <a:rPr sz="1588" spc="-143" dirty="0">
                <a:solidFill>
                  <a:srgbClr val="344045"/>
                </a:solidFill>
                <a:latin typeface="Tahoma"/>
                <a:cs typeface="Tahoma"/>
              </a:rPr>
              <a:t> </a:t>
            </a:r>
            <a:r>
              <a:rPr sz="1588" spc="53" dirty="0">
                <a:solidFill>
                  <a:srgbClr val="344045"/>
                </a:solidFill>
                <a:latin typeface="Tahoma"/>
                <a:cs typeface="Tahoma"/>
              </a:rPr>
              <a:t>rate</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28</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062442" y="5064195"/>
            <a:ext cx="5017098" cy="263372"/>
          </a:xfrm>
          <a:prstGeom prst="rect">
            <a:avLst/>
          </a:prstGeom>
        </p:spPr>
        <p:txBody>
          <a:bodyPr vert="horz" wrap="square" lIns="0" tIns="18826" rIns="0" bIns="0" rtlCol="0">
            <a:spAutoFit/>
          </a:bodyPr>
          <a:lstStyle/>
          <a:p>
            <a:pPr marL="13447">
              <a:spcBef>
                <a:spcPts val="148"/>
              </a:spcBef>
            </a:pPr>
            <a:r>
              <a:rPr sz="1588" spc="42" dirty="0">
                <a:solidFill>
                  <a:srgbClr val="344045"/>
                </a:solidFill>
                <a:latin typeface="Tahoma"/>
                <a:cs typeface="Tahoma"/>
              </a:rPr>
              <a:t>Example</a:t>
            </a:r>
            <a:r>
              <a:rPr sz="1588" spc="-164" dirty="0">
                <a:solidFill>
                  <a:srgbClr val="344045"/>
                </a:solidFill>
                <a:latin typeface="Tahoma"/>
                <a:cs typeface="Tahoma"/>
              </a:rPr>
              <a:t> </a:t>
            </a:r>
            <a:r>
              <a:rPr sz="1588" spc="-37" dirty="0">
                <a:solidFill>
                  <a:srgbClr val="344045"/>
                </a:solidFill>
                <a:latin typeface="Tahoma"/>
                <a:cs typeface="Tahoma"/>
              </a:rPr>
              <a:t>3:</a:t>
            </a:r>
            <a:r>
              <a:rPr sz="1588" spc="-191" dirty="0">
                <a:solidFill>
                  <a:srgbClr val="344045"/>
                </a:solidFill>
                <a:latin typeface="Tahoma"/>
                <a:cs typeface="Tahoma"/>
              </a:rPr>
              <a:t> </a:t>
            </a:r>
            <a:r>
              <a:rPr sz="1588" spc="53" dirty="0">
                <a:solidFill>
                  <a:srgbClr val="344045"/>
                </a:solidFill>
                <a:latin typeface="Tahoma"/>
                <a:cs typeface="Tahoma"/>
              </a:rPr>
              <a:t>Divergence</a:t>
            </a:r>
            <a:r>
              <a:rPr sz="1588" spc="-164" dirty="0">
                <a:solidFill>
                  <a:srgbClr val="344045"/>
                </a:solidFill>
                <a:latin typeface="Tahoma"/>
                <a:cs typeface="Tahoma"/>
              </a:rPr>
              <a:t> </a:t>
            </a:r>
            <a:r>
              <a:rPr sz="1588" spc="48" dirty="0">
                <a:solidFill>
                  <a:srgbClr val="344045"/>
                </a:solidFill>
                <a:latin typeface="Tahoma"/>
                <a:cs typeface="Tahoma"/>
              </a:rPr>
              <a:t>due</a:t>
            </a:r>
            <a:r>
              <a:rPr sz="1588" spc="-159" dirty="0">
                <a:solidFill>
                  <a:srgbClr val="344045"/>
                </a:solidFill>
                <a:latin typeface="Tahoma"/>
                <a:cs typeface="Tahoma"/>
              </a:rPr>
              <a:t> </a:t>
            </a:r>
            <a:r>
              <a:rPr sz="1588" spc="69" dirty="0">
                <a:solidFill>
                  <a:srgbClr val="344045"/>
                </a:solidFill>
                <a:latin typeface="Tahoma"/>
                <a:cs typeface="Tahoma"/>
              </a:rPr>
              <a:t>to</a:t>
            </a:r>
            <a:r>
              <a:rPr sz="1588" spc="-132" dirty="0">
                <a:solidFill>
                  <a:srgbClr val="344045"/>
                </a:solidFill>
                <a:latin typeface="Tahoma"/>
                <a:cs typeface="Tahoma"/>
              </a:rPr>
              <a:t> </a:t>
            </a:r>
            <a:r>
              <a:rPr sz="1588" spc="-11" dirty="0">
                <a:solidFill>
                  <a:srgbClr val="344045"/>
                </a:solidFill>
                <a:latin typeface="Tahoma"/>
                <a:cs typeface="Tahoma"/>
              </a:rPr>
              <a:t>a</a:t>
            </a:r>
            <a:r>
              <a:rPr sz="1588" spc="-127" dirty="0">
                <a:solidFill>
                  <a:srgbClr val="344045"/>
                </a:solidFill>
                <a:latin typeface="Tahoma"/>
                <a:cs typeface="Tahoma"/>
              </a:rPr>
              <a:t> </a:t>
            </a:r>
            <a:r>
              <a:rPr sz="1588" spc="74" dirty="0">
                <a:solidFill>
                  <a:srgbClr val="344045"/>
                </a:solidFill>
                <a:latin typeface="Tahoma"/>
                <a:cs typeface="Tahoma"/>
              </a:rPr>
              <a:t>too</a:t>
            </a:r>
            <a:r>
              <a:rPr sz="1588" spc="-132" dirty="0">
                <a:solidFill>
                  <a:srgbClr val="344045"/>
                </a:solidFill>
                <a:latin typeface="Tahoma"/>
                <a:cs typeface="Tahoma"/>
              </a:rPr>
              <a:t> </a:t>
            </a:r>
            <a:r>
              <a:rPr sz="1588" spc="26" dirty="0">
                <a:solidFill>
                  <a:srgbClr val="344045"/>
                </a:solidFill>
                <a:latin typeface="Tahoma"/>
                <a:cs typeface="Tahoma"/>
              </a:rPr>
              <a:t>large</a:t>
            </a:r>
            <a:r>
              <a:rPr sz="1588" spc="-159" dirty="0">
                <a:solidFill>
                  <a:srgbClr val="344045"/>
                </a:solidFill>
                <a:latin typeface="Tahoma"/>
                <a:cs typeface="Tahoma"/>
              </a:rPr>
              <a:t> </a:t>
            </a:r>
            <a:r>
              <a:rPr sz="1588" spc="32" dirty="0">
                <a:solidFill>
                  <a:srgbClr val="344045"/>
                </a:solidFill>
                <a:latin typeface="Tahoma"/>
                <a:cs typeface="Tahoma"/>
              </a:rPr>
              <a:t>learning</a:t>
            </a:r>
            <a:r>
              <a:rPr sz="1588" spc="-143" dirty="0">
                <a:solidFill>
                  <a:srgbClr val="344045"/>
                </a:solidFill>
                <a:latin typeface="Tahoma"/>
                <a:cs typeface="Tahoma"/>
              </a:rPr>
              <a:t> </a:t>
            </a:r>
            <a:r>
              <a:rPr sz="1588" spc="53" dirty="0">
                <a:solidFill>
                  <a:srgbClr val="344045"/>
                </a:solidFill>
                <a:latin typeface="Tahoma"/>
                <a:cs typeface="Tahoma"/>
              </a:rPr>
              <a:t>rate</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28</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062442" y="5064195"/>
            <a:ext cx="5017098" cy="263372"/>
          </a:xfrm>
          <a:prstGeom prst="rect">
            <a:avLst/>
          </a:prstGeom>
        </p:spPr>
        <p:txBody>
          <a:bodyPr vert="horz" wrap="square" lIns="0" tIns="18826" rIns="0" bIns="0" rtlCol="0">
            <a:spAutoFit/>
          </a:bodyPr>
          <a:lstStyle/>
          <a:p>
            <a:pPr marL="13447">
              <a:spcBef>
                <a:spcPts val="148"/>
              </a:spcBef>
            </a:pPr>
            <a:r>
              <a:rPr sz="1588" spc="42" dirty="0">
                <a:solidFill>
                  <a:srgbClr val="344045"/>
                </a:solidFill>
                <a:latin typeface="Tahoma"/>
                <a:cs typeface="Tahoma"/>
              </a:rPr>
              <a:t>Example</a:t>
            </a:r>
            <a:r>
              <a:rPr sz="1588" spc="-164" dirty="0">
                <a:solidFill>
                  <a:srgbClr val="344045"/>
                </a:solidFill>
                <a:latin typeface="Tahoma"/>
                <a:cs typeface="Tahoma"/>
              </a:rPr>
              <a:t> </a:t>
            </a:r>
            <a:r>
              <a:rPr sz="1588" spc="-37" dirty="0">
                <a:solidFill>
                  <a:srgbClr val="344045"/>
                </a:solidFill>
                <a:latin typeface="Tahoma"/>
                <a:cs typeface="Tahoma"/>
              </a:rPr>
              <a:t>3:</a:t>
            </a:r>
            <a:r>
              <a:rPr sz="1588" spc="-191" dirty="0">
                <a:solidFill>
                  <a:srgbClr val="344045"/>
                </a:solidFill>
                <a:latin typeface="Tahoma"/>
                <a:cs typeface="Tahoma"/>
              </a:rPr>
              <a:t> </a:t>
            </a:r>
            <a:r>
              <a:rPr sz="1588" spc="53" dirty="0">
                <a:solidFill>
                  <a:srgbClr val="344045"/>
                </a:solidFill>
                <a:latin typeface="Tahoma"/>
                <a:cs typeface="Tahoma"/>
              </a:rPr>
              <a:t>Divergence</a:t>
            </a:r>
            <a:r>
              <a:rPr sz="1588" spc="-164" dirty="0">
                <a:solidFill>
                  <a:srgbClr val="344045"/>
                </a:solidFill>
                <a:latin typeface="Tahoma"/>
                <a:cs typeface="Tahoma"/>
              </a:rPr>
              <a:t> </a:t>
            </a:r>
            <a:r>
              <a:rPr sz="1588" spc="48" dirty="0">
                <a:solidFill>
                  <a:srgbClr val="344045"/>
                </a:solidFill>
                <a:latin typeface="Tahoma"/>
                <a:cs typeface="Tahoma"/>
              </a:rPr>
              <a:t>due</a:t>
            </a:r>
            <a:r>
              <a:rPr sz="1588" spc="-159" dirty="0">
                <a:solidFill>
                  <a:srgbClr val="344045"/>
                </a:solidFill>
                <a:latin typeface="Tahoma"/>
                <a:cs typeface="Tahoma"/>
              </a:rPr>
              <a:t> </a:t>
            </a:r>
            <a:r>
              <a:rPr sz="1588" spc="69" dirty="0">
                <a:solidFill>
                  <a:srgbClr val="344045"/>
                </a:solidFill>
                <a:latin typeface="Tahoma"/>
                <a:cs typeface="Tahoma"/>
              </a:rPr>
              <a:t>to</a:t>
            </a:r>
            <a:r>
              <a:rPr sz="1588" spc="-132" dirty="0">
                <a:solidFill>
                  <a:srgbClr val="344045"/>
                </a:solidFill>
                <a:latin typeface="Tahoma"/>
                <a:cs typeface="Tahoma"/>
              </a:rPr>
              <a:t> </a:t>
            </a:r>
            <a:r>
              <a:rPr sz="1588" spc="-11" dirty="0">
                <a:solidFill>
                  <a:srgbClr val="344045"/>
                </a:solidFill>
                <a:latin typeface="Tahoma"/>
                <a:cs typeface="Tahoma"/>
              </a:rPr>
              <a:t>a</a:t>
            </a:r>
            <a:r>
              <a:rPr sz="1588" spc="-127" dirty="0">
                <a:solidFill>
                  <a:srgbClr val="344045"/>
                </a:solidFill>
                <a:latin typeface="Tahoma"/>
                <a:cs typeface="Tahoma"/>
              </a:rPr>
              <a:t> </a:t>
            </a:r>
            <a:r>
              <a:rPr sz="1588" spc="74" dirty="0">
                <a:solidFill>
                  <a:srgbClr val="344045"/>
                </a:solidFill>
                <a:latin typeface="Tahoma"/>
                <a:cs typeface="Tahoma"/>
              </a:rPr>
              <a:t>too</a:t>
            </a:r>
            <a:r>
              <a:rPr sz="1588" spc="-132" dirty="0">
                <a:solidFill>
                  <a:srgbClr val="344045"/>
                </a:solidFill>
                <a:latin typeface="Tahoma"/>
                <a:cs typeface="Tahoma"/>
              </a:rPr>
              <a:t> </a:t>
            </a:r>
            <a:r>
              <a:rPr sz="1588" spc="26" dirty="0">
                <a:solidFill>
                  <a:srgbClr val="344045"/>
                </a:solidFill>
                <a:latin typeface="Tahoma"/>
                <a:cs typeface="Tahoma"/>
              </a:rPr>
              <a:t>large</a:t>
            </a:r>
            <a:r>
              <a:rPr sz="1588" spc="-159" dirty="0">
                <a:solidFill>
                  <a:srgbClr val="344045"/>
                </a:solidFill>
                <a:latin typeface="Tahoma"/>
                <a:cs typeface="Tahoma"/>
              </a:rPr>
              <a:t> </a:t>
            </a:r>
            <a:r>
              <a:rPr sz="1588" spc="32" dirty="0">
                <a:solidFill>
                  <a:srgbClr val="344045"/>
                </a:solidFill>
                <a:latin typeface="Tahoma"/>
                <a:cs typeface="Tahoma"/>
              </a:rPr>
              <a:t>learning</a:t>
            </a:r>
            <a:r>
              <a:rPr sz="1588" spc="-143" dirty="0">
                <a:solidFill>
                  <a:srgbClr val="344045"/>
                </a:solidFill>
                <a:latin typeface="Tahoma"/>
                <a:cs typeface="Tahoma"/>
              </a:rPr>
              <a:t> </a:t>
            </a:r>
            <a:r>
              <a:rPr sz="1588" spc="53" dirty="0">
                <a:solidFill>
                  <a:srgbClr val="344045"/>
                </a:solidFill>
                <a:latin typeface="Tahoma"/>
                <a:cs typeface="Tahoma"/>
              </a:rPr>
              <a:t>rate</a:t>
            </a:r>
            <a:endParaRPr sz="1588">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28</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4685" y="1785098"/>
            <a:ext cx="4024031" cy="2773455"/>
          </a:xfrm>
          <a:prstGeom prst="rect">
            <a:avLst/>
          </a:prstGeom>
        </p:spPr>
      </p:pic>
      <p:sp>
        <p:nvSpPr>
          <p:cNvPr id="3" name="object 3"/>
          <p:cNvSpPr txBox="1"/>
          <p:nvPr/>
        </p:nvSpPr>
        <p:spPr>
          <a:xfrm>
            <a:off x="2062442" y="5064195"/>
            <a:ext cx="5017098" cy="263372"/>
          </a:xfrm>
          <a:prstGeom prst="rect">
            <a:avLst/>
          </a:prstGeom>
        </p:spPr>
        <p:txBody>
          <a:bodyPr vert="horz" wrap="square" lIns="0" tIns="18826" rIns="0" bIns="0" rtlCol="0">
            <a:spAutoFit/>
          </a:bodyPr>
          <a:lstStyle/>
          <a:p>
            <a:pPr marL="13447">
              <a:spcBef>
                <a:spcPts val="148"/>
              </a:spcBef>
            </a:pPr>
            <a:r>
              <a:rPr sz="1588" spc="42" dirty="0">
                <a:solidFill>
                  <a:srgbClr val="344045"/>
                </a:solidFill>
                <a:latin typeface="Tahoma"/>
                <a:cs typeface="Tahoma"/>
              </a:rPr>
              <a:t>Example</a:t>
            </a:r>
            <a:r>
              <a:rPr sz="1588" spc="-164" dirty="0">
                <a:solidFill>
                  <a:srgbClr val="344045"/>
                </a:solidFill>
                <a:latin typeface="Tahoma"/>
                <a:cs typeface="Tahoma"/>
              </a:rPr>
              <a:t> </a:t>
            </a:r>
            <a:r>
              <a:rPr sz="1588" spc="-37" dirty="0">
                <a:solidFill>
                  <a:srgbClr val="344045"/>
                </a:solidFill>
                <a:latin typeface="Tahoma"/>
                <a:cs typeface="Tahoma"/>
              </a:rPr>
              <a:t>3:</a:t>
            </a:r>
            <a:r>
              <a:rPr sz="1588" spc="-191" dirty="0">
                <a:solidFill>
                  <a:srgbClr val="344045"/>
                </a:solidFill>
                <a:latin typeface="Tahoma"/>
                <a:cs typeface="Tahoma"/>
              </a:rPr>
              <a:t> </a:t>
            </a:r>
            <a:r>
              <a:rPr sz="1588" spc="53" dirty="0">
                <a:solidFill>
                  <a:srgbClr val="344045"/>
                </a:solidFill>
                <a:latin typeface="Tahoma"/>
                <a:cs typeface="Tahoma"/>
              </a:rPr>
              <a:t>Divergence</a:t>
            </a:r>
            <a:r>
              <a:rPr sz="1588" spc="-164" dirty="0">
                <a:solidFill>
                  <a:srgbClr val="344045"/>
                </a:solidFill>
                <a:latin typeface="Tahoma"/>
                <a:cs typeface="Tahoma"/>
              </a:rPr>
              <a:t> </a:t>
            </a:r>
            <a:r>
              <a:rPr sz="1588" spc="48" dirty="0">
                <a:solidFill>
                  <a:srgbClr val="344045"/>
                </a:solidFill>
                <a:latin typeface="Tahoma"/>
                <a:cs typeface="Tahoma"/>
              </a:rPr>
              <a:t>due</a:t>
            </a:r>
            <a:r>
              <a:rPr sz="1588" spc="-159" dirty="0">
                <a:solidFill>
                  <a:srgbClr val="344045"/>
                </a:solidFill>
                <a:latin typeface="Tahoma"/>
                <a:cs typeface="Tahoma"/>
              </a:rPr>
              <a:t> </a:t>
            </a:r>
            <a:r>
              <a:rPr sz="1588" spc="69" dirty="0">
                <a:solidFill>
                  <a:srgbClr val="344045"/>
                </a:solidFill>
                <a:latin typeface="Tahoma"/>
                <a:cs typeface="Tahoma"/>
              </a:rPr>
              <a:t>to</a:t>
            </a:r>
            <a:r>
              <a:rPr sz="1588" spc="-132" dirty="0">
                <a:solidFill>
                  <a:srgbClr val="344045"/>
                </a:solidFill>
                <a:latin typeface="Tahoma"/>
                <a:cs typeface="Tahoma"/>
              </a:rPr>
              <a:t> </a:t>
            </a:r>
            <a:r>
              <a:rPr sz="1588" spc="-11" dirty="0">
                <a:solidFill>
                  <a:srgbClr val="344045"/>
                </a:solidFill>
                <a:latin typeface="Tahoma"/>
                <a:cs typeface="Tahoma"/>
              </a:rPr>
              <a:t>a</a:t>
            </a:r>
            <a:r>
              <a:rPr sz="1588" spc="-127" dirty="0">
                <a:solidFill>
                  <a:srgbClr val="344045"/>
                </a:solidFill>
                <a:latin typeface="Tahoma"/>
                <a:cs typeface="Tahoma"/>
              </a:rPr>
              <a:t> </a:t>
            </a:r>
            <a:r>
              <a:rPr sz="1588" spc="74" dirty="0">
                <a:solidFill>
                  <a:srgbClr val="344045"/>
                </a:solidFill>
                <a:latin typeface="Tahoma"/>
                <a:cs typeface="Tahoma"/>
              </a:rPr>
              <a:t>too</a:t>
            </a:r>
            <a:r>
              <a:rPr sz="1588" spc="-132" dirty="0">
                <a:solidFill>
                  <a:srgbClr val="344045"/>
                </a:solidFill>
                <a:latin typeface="Tahoma"/>
                <a:cs typeface="Tahoma"/>
              </a:rPr>
              <a:t> </a:t>
            </a:r>
            <a:r>
              <a:rPr sz="1588" spc="26" dirty="0">
                <a:solidFill>
                  <a:srgbClr val="344045"/>
                </a:solidFill>
                <a:latin typeface="Tahoma"/>
                <a:cs typeface="Tahoma"/>
              </a:rPr>
              <a:t>large</a:t>
            </a:r>
            <a:r>
              <a:rPr sz="1588" spc="-159" dirty="0">
                <a:solidFill>
                  <a:srgbClr val="344045"/>
                </a:solidFill>
                <a:latin typeface="Tahoma"/>
                <a:cs typeface="Tahoma"/>
              </a:rPr>
              <a:t> </a:t>
            </a:r>
            <a:r>
              <a:rPr sz="1588" spc="32" dirty="0">
                <a:solidFill>
                  <a:srgbClr val="344045"/>
                </a:solidFill>
                <a:latin typeface="Tahoma"/>
                <a:cs typeface="Tahoma"/>
              </a:rPr>
              <a:t>learning</a:t>
            </a:r>
            <a:r>
              <a:rPr sz="1588" spc="-143" dirty="0">
                <a:solidFill>
                  <a:srgbClr val="344045"/>
                </a:solidFill>
                <a:latin typeface="Tahoma"/>
                <a:cs typeface="Tahoma"/>
              </a:rPr>
              <a:t> </a:t>
            </a:r>
            <a:r>
              <a:rPr sz="1588" spc="53" dirty="0">
                <a:solidFill>
                  <a:srgbClr val="344045"/>
                </a:solidFill>
                <a:latin typeface="Tahoma"/>
                <a:cs typeface="Tahoma"/>
              </a:rPr>
              <a:t>rate</a:t>
            </a:r>
            <a:endParaRPr sz="1588" dirty="0">
              <a:latin typeface="Tahoma"/>
              <a:cs typeface="Tahoma"/>
            </a:endParaRPr>
          </a:p>
        </p:txBody>
      </p:sp>
      <p:sp>
        <p:nvSpPr>
          <p:cNvPr id="4" name="object 4"/>
          <p:cNvSpPr txBox="1"/>
          <p:nvPr/>
        </p:nvSpPr>
        <p:spPr>
          <a:xfrm>
            <a:off x="8612841" y="6510461"/>
            <a:ext cx="349624" cy="137149"/>
          </a:xfrm>
          <a:prstGeom prst="rect">
            <a:avLst/>
          </a:prstGeom>
        </p:spPr>
        <p:txBody>
          <a:bodyPr vert="horz" wrap="square" lIns="0" tIns="14792" rIns="0" bIns="0" rtlCol="0">
            <a:spAutoFit/>
          </a:bodyPr>
          <a:lstStyle/>
          <a:p>
            <a:pPr marL="13447">
              <a:spcBef>
                <a:spcPts val="116"/>
              </a:spcBef>
            </a:pPr>
            <a:r>
              <a:rPr sz="794" spc="37" dirty="0">
                <a:solidFill>
                  <a:srgbClr val="344045"/>
                </a:solidFill>
                <a:latin typeface="Tahoma"/>
                <a:cs typeface="Tahoma"/>
              </a:rPr>
              <a:t>28</a:t>
            </a:r>
            <a:r>
              <a:rPr sz="794" spc="-90" dirty="0">
                <a:solidFill>
                  <a:srgbClr val="344045"/>
                </a:solidFill>
                <a:latin typeface="Tahoma"/>
                <a:cs typeface="Tahoma"/>
              </a:rPr>
              <a:t> </a:t>
            </a:r>
            <a:r>
              <a:rPr sz="794" dirty="0">
                <a:solidFill>
                  <a:srgbClr val="344045"/>
                </a:solidFill>
                <a:latin typeface="Tahoma"/>
                <a:cs typeface="Tahoma"/>
              </a:rPr>
              <a:t>/</a:t>
            </a:r>
            <a:r>
              <a:rPr sz="794" spc="-79" dirty="0">
                <a:solidFill>
                  <a:srgbClr val="344045"/>
                </a:solidFill>
                <a:latin typeface="Tahoma"/>
                <a:cs typeface="Tahoma"/>
              </a:rPr>
              <a:t> </a:t>
            </a:r>
            <a:r>
              <a:rPr sz="794" spc="37" dirty="0">
                <a:solidFill>
                  <a:srgbClr val="344045"/>
                </a:solidFill>
                <a:latin typeface="Tahoma"/>
                <a:cs typeface="Tahoma"/>
              </a:rPr>
              <a:t>61</a:t>
            </a:r>
            <a:endParaRPr sz="794">
              <a:latin typeface="Tahoma"/>
              <a:cs typeface="Tahom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125</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595570" cy="3629583"/>
              </a:xfrm>
              <a:prstGeom prst="rect">
                <a:avLst/>
              </a:prstGeom>
              <a:noFill/>
            </p:spPr>
            <p:txBody>
              <a:bodyPr wrap="square">
                <a:spAutoFit/>
              </a:bodyPr>
              <a:lstStyle/>
              <a:p>
                <a:pPr>
                  <a:spcAft>
                    <a:spcPts val="600"/>
                  </a:spcAft>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600"/>
                  </a:spcAft>
                </a:pP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这里定义一个通用的思路框架，方便我们后面理解各算法之间的关系和改进。首先定义待优化参数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𝜃</m:t>
                    </m:r>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目标函数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𝐽</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𝜃</m:t>
                    </m:r>
                    <m:r>
                      <a:rPr lang="en-US" altLang="zh-CN">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学习率为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𝜂</m:t>
                    </m:r>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然后我们进行迭代优化，假设当前的</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epoch</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为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𝑡</m:t>
                    </m:r>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则有</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rgbClr val="292929"/>
                  </a:solidFill>
                  <a:latin typeface="微软雅黑" panose="020B0503020204020204" pitchFamily="34" charset="-122"/>
                  <a:ea typeface="微软雅黑" panose="020B0503020204020204" pitchFamily="34" charset="-122"/>
                </a:endParaRPr>
              </a:p>
              <a:p>
                <a:pPr lvl="1"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计算目标函数关于当前参数的梯度：</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e>
                    </m:d>
                  </m:oMath>
                </a14:m>
                <a:endParaRPr lang="en-US" altLang="zh-CN" dirty="0">
                  <a:solidFill>
                    <a:srgbClr val="292929"/>
                  </a:solidFill>
                  <a:latin typeface="微软雅黑" panose="020B0503020204020204" pitchFamily="34" charset="-122"/>
                  <a:ea typeface="微软雅黑" panose="020B0503020204020204" pitchFamily="34" charset="-122"/>
                </a:endParaRPr>
              </a:p>
              <a:p>
                <a:pPr lvl="1"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根据历史梯度计算一阶动量和二阶动量</a:t>
                </a:r>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lvl="1" defTabSz="457200">
                  <a:spcAft>
                    <a:spcPts val="600"/>
                  </a:spcAft>
                  <a:defRPr/>
                </a:pPr>
                <a:endPar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	</a:t>
                </a: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计算当前时刻的</a:t>
                </a:r>
                <a:r>
                  <a:rPr lang="zh-CN" altLang="en-US"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下降梯度</a:t>
                </a:r>
                <a:r>
                  <a:rPr lang="zh-CN" altLang="en-US"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𝜂</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rPr>
                        </m:ctrlPr>
                      </m:fPr>
                      <m:num>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num>
                      <m:den>
                        <m:rad>
                          <m:radPr>
                            <m:degHide m:val="on"/>
                            <m:ctrlPr>
                              <a:rPr lang="zh-CN" altLang="zh-CN" sz="2000" i="1">
                                <a:latin typeface="Cambria Math" panose="02040503050406030204" pitchFamily="18" charset="0"/>
                                <a:ea typeface="Cambria Math" panose="02040503050406030204" pitchFamily="18" charset="0"/>
                              </a:rPr>
                            </m:ctrlPr>
                          </m:radPr>
                          <m:deg/>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e>
                        </m:rad>
                      </m:den>
                    </m:f>
                  </m:oMath>
                </a14:m>
                <a:endParaRPr lang="en-US" altLang="zh-CN"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根据下降梯度进行更新：</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oMath>
                </a14:m>
                <a:endParaRPr lang="en-US" altLang="zh-CN" sz="1600"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90"/>
                <a:ext cx="8595570" cy="3629583"/>
              </a:xfrm>
              <a:prstGeom prst="rect">
                <a:avLst/>
              </a:prstGeom>
              <a:blipFill>
                <a:blip r:embed="rId3"/>
                <a:stretch>
                  <a:fillRect l="-567" b="-252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221BB5BE-17CB-460E-97CB-F8CE118507EC}"/>
              </a:ext>
            </a:extLst>
          </p:cNvPr>
          <p:cNvPicPr>
            <a:picLocks noChangeAspect="1"/>
          </p:cNvPicPr>
          <p:nvPr/>
        </p:nvPicPr>
        <p:blipFill rotWithShape="1">
          <a:blip r:embed="rId4"/>
          <a:srcRect t="-1" r="1284" b="758"/>
          <a:stretch/>
        </p:blipFill>
        <p:spPr>
          <a:xfrm>
            <a:off x="1766450" y="3172834"/>
            <a:ext cx="5320151" cy="378889"/>
          </a:xfrm>
          <a:prstGeom prst="rect">
            <a:avLst/>
          </a:prstGeom>
        </p:spPr>
      </p:pic>
    </p:spTree>
    <p:extLst>
      <p:ext uri="{BB962C8B-B14F-4D97-AF65-F5344CB8AC3E}">
        <p14:creationId xmlns:p14="http://schemas.microsoft.com/office/powerpoint/2010/main" val="51634512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126</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671087"/>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Gradient Descent</a:t>
                </a:r>
                <a:r>
                  <a:rPr lang="zh-CN" altLang="en-US" b="1" dirty="0">
                    <a:solidFill>
                      <a:srgbClr val="292929"/>
                    </a:solidFill>
                    <a:latin typeface="微软雅黑" panose="020B0503020204020204" pitchFamily="34" charset="-122"/>
                    <a:ea typeface="微软雅黑" panose="020B0503020204020204" pitchFamily="34" charset="-122"/>
                  </a:rPr>
                  <a:t>（</a:t>
                </a:r>
                <a:r>
                  <a:rPr lang="en-US" altLang="zh-CN" b="1" dirty="0">
                    <a:solidFill>
                      <a:srgbClr val="292929"/>
                    </a:solidFill>
                    <a:latin typeface="微软雅黑" panose="020B0503020204020204" pitchFamily="34" charset="-122"/>
                    <a:ea typeface="微软雅黑" panose="020B0503020204020204" pitchFamily="34" charset="-122"/>
                  </a:rPr>
                  <a:t>GD</a:t>
                </a:r>
                <a:r>
                  <a:rPr lang="zh-CN" altLang="en-US" b="1" dirty="0">
                    <a:solidFill>
                      <a:srgbClr val="292929"/>
                    </a:solidFill>
                    <a:latin typeface="微软雅黑" panose="020B0503020204020204" pitchFamily="34" charset="-122"/>
                    <a:ea typeface="微软雅黑" panose="020B0503020204020204" pitchFamily="34" charset="-122"/>
                  </a:rPr>
                  <a:t>）</a:t>
                </a:r>
                <a:endParaRPr lang="en-US" altLang="zh-CN"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在</a:t>
                </a:r>
                <a:r>
                  <a:rPr lang="en-US" altLang="zh-CN" dirty="0">
                    <a:solidFill>
                      <a:srgbClr val="292929"/>
                    </a:solidFill>
                    <a:latin typeface="微软雅黑" panose="020B0503020204020204" pitchFamily="34" charset="-122"/>
                    <a:ea typeface="微软雅黑" panose="020B0503020204020204" pitchFamily="34" charset="-122"/>
                  </a:rPr>
                  <a:t>GD</a:t>
                </a:r>
                <a:r>
                  <a:rPr lang="zh-CN" altLang="en-US" dirty="0">
                    <a:solidFill>
                      <a:srgbClr val="292929"/>
                    </a:solidFill>
                    <a:latin typeface="微软雅黑" panose="020B0503020204020204" pitchFamily="34" charset="-122"/>
                    <a:ea typeface="微软雅黑" panose="020B0503020204020204" pitchFamily="34" charset="-122"/>
                  </a:rPr>
                  <a:t>中没有动量的概念，也就是说在上述框架中：</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oMath>
                </a14:m>
                <a:r>
                  <a:rPr lang="en-US" altLang="zh-CN" sz="2000" dirty="0">
                    <a:solidFill>
                      <a:srgbClr val="292929"/>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𝑔</m:t>
                        </m:r>
                      </m:e>
                      <m:sub>
                        <m:r>
                          <a:rPr lang="en-US" altLang="zh-CN" sz="2000" i="1">
                            <a:latin typeface="Cambria Math" panose="02040503050406030204" pitchFamily="18" charset="0"/>
                            <a:cs typeface="Times New Roman" panose="02020603050405020304" pitchFamily="18" charset="0"/>
                          </a:rPr>
                          <m:t>𝑡</m:t>
                        </m:r>
                      </m:sub>
                    </m:sSub>
                  </m:oMath>
                </a14:m>
                <a:r>
                  <a:rPr lang="zh-CN" altLang="en-US" sz="2000" dirty="0">
                    <a:solidFill>
                      <a:srgbClr val="292929"/>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𝑉</m:t>
                        </m:r>
                      </m:e>
                      <m:sub>
                        <m:r>
                          <a:rPr lang="en-US" altLang="zh-CN" sz="2000" i="1">
                            <a:latin typeface="Cambria Math" panose="02040503050406030204" pitchFamily="18" charset="0"/>
                            <a:cs typeface="Times New Roman" panose="02020603050405020304" pitchFamily="18" charset="0"/>
                          </a:rPr>
                          <m:t>𝑡</m:t>
                        </m:r>
                      </m:sub>
                    </m:sSub>
                  </m:oMath>
                </a14:m>
                <a:r>
                  <a:rPr lang="en-US" altLang="zh-CN" sz="2000" dirty="0">
                    <a:solidFill>
                      <a:srgbClr val="292929"/>
                    </a:solidFill>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sz="2000" i="1" dirty="0">
                            <a:solidFill>
                              <a:srgbClr val="292929"/>
                            </a:solidFill>
                            <a:latin typeface="Cambria Math" panose="02040503050406030204" pitchFamily="18" charset="0"/>
                            <a:ea typeface="微软雅黑" panose="020B0503020204020204" pitchFamily="34" charset="-122"/>
                          </a:rPr>
                        </m:ctrlPr>
                      </m:sSupPr>
                      <m:e>
                        <m:r>
                          <a:rPr lang="en-US" altLang="zh-CN" sz="2000" i="1" dirty="0">
                            <a:solidFill>
                              <a:srgbClr val="292929"/>
                            </a:solidFill>
                            <a:latin typeface="Cambria Math" panose="02040503050406030204" pitchFamily="18" charset="0"/>
                            <a:ea typeface="微软雅黑" panose="020B0503020204020204" pitchFamily="34" charset="-122"/>
                          </a:rPr>
                          <m:t>𝐼</m:t>
                        </m:r>
                      </m:e>
                      <m:sup>
                        <m:r>
                          <a:rPr lang="en-US" altLang="zh-CN" sz="2000" i="1" dirty="0">
                            <a:solidFill>
                              <a:srgbClr val="292929"/>
                            </a:solidFill>
                            <a:latin typeface="Cambria Math" panose="02040503050406030204" pitchFamily="18" charset="0"/>
                            <a:ea typeface="微软雅黑" panose="020B0503020204020204" pitchFamily="34" charset="-122"/>
                          </a:rPr>
                          <m:t>2</m:t>
                        </m:r>
                      </m:sup>
                    </m:sSup>
                  </m:oMath>
                </a14:m>
                <a:r>
                  <a:rPr lang="zh-CN" altLang="en-US" sz="2000" dirty="0">
                    <a:solidFill>
                      <a:srgbClr val="292929"/>
                    </a:solidFill>
                    <a:latin typeface="微软雅黑" panose="020B0503020204020204" pitchFamily="34" charset="-122"/>
                    <a:ea typeface="微软雅黑" panose="020B0503020204020204" pitchFamily="34" charset="-122"/>
                  </a:rPr>
                  <a:t> </a:t>
                </a:r>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0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则我们在当前时刻需要下降的梯度就是  </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a:latin typeface="Cambria Math" panose="02040503050406030204" pitchFamily="18" charset="0"/>
                            <a:cs typeface="Times New Roman" panose="02020603050405020304" pitchFamily="18" charset="0"/>
                          </a:rPr>
                          <m:t>𝛻</m:t>
                        </m:r>
                      </m:e>
                      <m:sub>
                        <m:r>
                          <a:rPr lang="en-US" altLang="zh-CN" sz="2000" i="1">
                            <a:latin typeface="Cambria Math" panose="02040503050406030204" pitchFamily="18" charset="0"/>
                            <a:cs typeface="Times New Roman" panose="02020603050405020304" pitchFamily="18" charset="0"/>
                          </a:rPr>
                          <m:t>𝑡</m:t>
                        </m:r>
                      </m:sub>
                    </m:sSub>
                    <m:r>
                      <a:rPr lang="en-US" altLang="zh-CN" sz="200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𝜂</m:t>
                    </m:r>
                    <m:r>
                      <a:rPr lang="en-US" altLang="zh-CN" sz="2000">
                        <a:latin typeface="Cambria Math" panose="02040503050406030204" pitchFamily="18" charset="0"/>
                        <a:cs typeface="Times New Roman" panose="02020603050405020304" pitchFamily="18" charset="0"/>
                      </a:rPr>
                      <m:t>⋅</m:t>
                    </m:r>
                  </m:oMath>
                </a14:m>
                <a:r>
                  <a:rPr lang="zh-CN" altLang="zh-CN" sz="2400" dirty="0">
                    <a:solidFill>
                      <a:prstClr val="black"/>
                    </a:solidFill>
                    <a:ea typeface="Cambria Math" panose="02040503050406030204" pitchFamily="18" charset="0"/>
                  </a:rPr>
                  <a:t> </a:t>
                </a:r>
                <a14:m>
                  <m:oMath xmlns:m="http://schemas.openxmlformats.org/officeDocument/2006/math">
                    <m:sSub>
                      <m:sSubPr>
                        <m:ctrlPr>
                          <a:rPr lang="zh-CN" altLang="zh-CN" sz="2400" i="1">
                            <a:solidFill>
                              <a:prstClr val="black"/>
                            </a:solidFill>
                            <a:latin typeface="Cambria Math" panose="02040503050406030204" pitchFamily="18" charset="0"/>
                            <a:ea typeface="Cambria Math" panose="02040503050406030204" pitchFamily="18" charset="0"/>
                          </a:rPr>
                        </m:ctrlPr>
                      </m:sSubPr>
                      <m:e>
                        <m:r>
                          <a:rPr lang="en-US" altLang="zh-CN" sz="2400" i="1">
                            <a:solidFill>
                              <a:prstClr val="black"/>
                            </a:solidFill>
                            <a:latin typeface="Cambria Math" panose="02040503050406030204" pitchFamily="18" charset="0"/>
                            <a:cs typeface="Times New Roman" panose="02020603050405020304" pitchFamily="18" charset="0"/>
                          </a:rPr>
                          <m:t>𝑔</m:t>
                        </m:r>
                      </m:e>
                      <m:sub>
                        <m:r>
                          <a:rPr lang="en-US" altLang="zh-CN" sz="2400" i="1">
                            <a:solidFill>
                              <a:prstClr val="black"/>
                            </a:solidFill>
                            <a:latin typeface="Cambria Math" panose="02040503050406030204" pitchFamily="18" charset="0"/>
                            <a:cs typeface="Times New Roman" panose="02020603050405020304" pitchFamily="18" charset="0"/>
                          </a:rPr>
                          <m:t>𝑡</m:t>
                        </m:r>
                      </m:sub>
                    </m:sSub>
                    <m:r>
                      <a:rPr lang="en-US" altLang="zh-CN" sz="2400" i="1">
                        <a:solidFill>
                          <a:prstClr val="black"/>
                        </a:solidFill>
                        <a:latin typeface="Cambria Math" panose="02040503050406030204" pitchFamily="18" charset="0"/>
                        <a:cs typeface="Times New Roman" panose="02020603050405020304" pitchFamily="18" charset="0"/>
                      </a:rPr>
                      <m:t> </m:t>
                    </m:r>
                  </m:oMath>
                </a14:m>
                <a:r>
                  <a:rPr lang="zh-CN" altLang="en-US" dirty="0">
                    <a:solidFill>
                      <a:srgbClr val="292929"/>
                    </a:solidFill>
                    <a:latin typeface="微软雅黑" panose="020B0503020204020204" pitchFamily="34" charset="-122"/>
                    <a:ea typeface="微软雅黑" panose="020B0503020204020204" pitchFamily="34" charset="-122"/>
                  </a:rPr>
                  <a:t>，则使用梯度下降法更新参数为（假设当前样本为 </a:t>
                </a:r>
                <a14:m>
                  <m:oMath xmlns:m="http://schemas.openxmlformats.org/officeDocument/2006/math">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𝑥</m:t>
                            </m:r>
                          </m:e>
                          <m:sub>
                            <m:r>
                              <a:rPr lang="en-US" altLang="zh-CN" sz="2000" i="1">
                                <a:latin typeface="Cambria Math" panose="02040503050406030204" pitchFamily="18" charset="0"/>
                                <a:cs typeface="Times New Roman" panose="02020603050405020304" pitchFamily="18" charset="0"/>
                              </a:rPr>
                              <m:t>𝑖</m:t>
                            </m:r>
                          </m:sub>
                        </m:sSub>
                        <m:r>
                          <a:rPr lang="en-US" altLang="zh-CN" sz="2000">
                            <a:latin typeface="Cambria Math" panose="02040503050406030204" pitchFamily="18" charset="0"/>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𝑦</m:t>
                            </m:r>
                          </m:e>
                          <m:sub>
                            <m:r>
                              <a:rPr lang="en-US" altLang="zh-CN" sz="2000" i="1">
                                <a:latin typeface="Cambria Math" panose="02040503050406030204" pitchFamily="18" charset="0"/>
                                <a:cs typeface="Times New Roman" panose="02020603050405020304" pitchFamily="18" charset="0"/>
                              </a:rPr>
                              <m:t>𝑖</m:t>
                            </m:r>
                          </m:sub>
                        </m:sSub>
                      </m:e>
                    </m:d>
                  </m:oMath>
                </a14:m>
                <a:r>
                  <a:rPr lang="en-US" altLang="zh-CN" dirty="0">
                    <a:latin typeface="Georgia" panose="02040502050405020303" pitchFamily="18" charset="0"/>
                    <a:cs typeface="Times New Roman" panose="02020603050405020304" pitchFamily="18" charset="0"/>
                  </a:rPr>
                  <a:t> </a:t>
                </a:r>
                <a:r>
                  <a:rPr lang="zh-CN" altLang="en-US" dirty="0">
                    <a:solidFill>
                      <a:srgbClr val="292929"/>
                    </a:solidFill>
                    <a:latin typeface="微软雅黑" panose="020B0503020204020204" pitchFamily="34" charset="-122"/>
                    <a:ea typeface="微软雅黑" panose="020B0503020204020204" pitchFamily="34" charset="-122"/>
                  </a:rPr>
                  <a:t>，每当样本输入时，参数即进行更新）：</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a:lnSpc>
                    <a:spcPts val="1200"/>
                  </a:lnSpc>
                  <a:spcAft>
                    <a:spcPts val="1200"/>
                  </a:spcAft>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𝜂</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𝜂</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sub>
                      </m:sSub>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e>
                      </m:d>
                    </m:oMath>
                  </m:oMathPara>
                </a14:m>
                <a:endParaRPr lang="zh-CN"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4671087"/>
              </a:xfrm>
              <a:prstGeom prst="rect">
                <a:avLst/>
              </a:prstGeom>
              <a:blipFill>
                <a:blip r:embed="rId3"/>
                <a:stretch>
                  <a:fillRect l="-5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011669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127</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595570" cy="2846933"/>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Gradient Descent</a:t>
            </a:r>
            <a:r>
              <a:rPr lang="zh-CN" altLang="en-US" b="1" dirty="0">
                <a:solidFill>
                  <a:srgbClr val="292929"/>
                </a:solidFill>
                <a:latin typeface="微软雅黑" panose="020B0503020204020204" pitchFamily="34" charset="-122"/>
                <a:ea typeface="微软雅黑" panose="020B0503020204020204" pitchFamily="34" charset="-122"/>
              </a:rPr>
              <a:t>（</a:t>
            </a:r>
            <a:r>
              <a:rPr lang="en-US" altLang="zh-CN" b="1" dirty="0">
                <a:solidFill>
                  <a:srgbClr val="292929"/>
                </a:solidFill>
                <a:latin typeface="微软雅黑" panose="020B0503020204020204" pitchFamily="34" charset="-122"/>
                <a:ea typeface="微软雅黑" panose="020B0503020204020204" pitchFamily="34" charset="-122"/>
              </a:rPr>
              <a:t>GD</a:t>
            </a:r>
            <a:r>
              <a:rPr lang="zh-CN" altLang="en-US" b="1" dirty="0">
                <a:solidFill>
                  <a:srgbClr val="292929"/>
                </a:solidFill>
                <a:latin typeface="微软雅黑" panose="020B0503020204020204" pitchFamily="34" charset="-122"/>
                <a:ea typeface="微软雅黑" panose="020B0503020204020204" pitchFamily="34" charset="-122"/>
              </a:rPr>
              <a:t>）</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lnSpc>
                <a:spcPct val="150000"/>
              </a:lnSpc>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梯度下降算法中，模型参数的更新调整，与代价函数关于模型参数的梯度有关，即沿着梯度的方向不断减小模型参数，从而最小化代价函数。基本策略可以理解为”</a:t>
            </a:r>
            <a:r>
              <a:rPr lang="zh-CN" altLang="en-US" dirty="0">
                <a:solidFill>
                  <a:srgbClr val="0000FF"/>
                </a:solidFill>
                <a:latin typeface="微软雅黑" panose="020B0503020204020204" pitchFamily="34" charset="-122"/>
                <a:ea typeface="微软雅黑" panose="020B0503020204020204" pitchFamily="34" charset="-122"/>
              </a:rPr>
              <a:t>在有限视距内寻找最快路径下山</a:t>
            </a:r>
            <a:r>
              <a:rPr lang="zh-CN" altLang="en-US" dirty="0">
                <a:solidFill>
                  <a:srgbClr val="292929"/>
                </a:solidFill>
                <a:latin typeface="微软雅黑" panose="020B0503020204020204" pitchFamily="34" charset="-122"/>
                <a:ea typeface="微软雅黑" panose="020B0503020204020204" pitchFamily="34" charset="-122"/>
              </a:rPr>
              <a:t>“，因此每走一步，参考当前位置最陡的方向</a:t>
            </a:r>
            <a:r>
              <a:rPr lang="en-US" altLang="zh-CN" dirty="0">
                <a:solidFill>
                  <a:srgbClr val="292929"/>
                </a:solidFill>
                <a:latin typeface="微软雅黑" panose="020B0503020204020204" pitchFamily="34" charset="-122"/>
                <a:ea typeface="微软雅黑" panose="020B0503020204020204" pitchFamily="34" charset="-122"/>
              </a:rPr>
              <a:t>(</a:t>
            </a:r>
            <a:r>
              <a:rPr lang="zh-CN" altLang="en-US" dirty="0">
                <a:solidFill>
                  <a:srgbClr val="292929"/>
                </a:solidFill>
                <a:latin typeface="微软雅黑" panose="020B0503020204020204" pitchFamily="34" charset="-122"/>
                <a:ea typeface="微软雅黑" panose="020B0503020204020204" pitchFamily="34" charset="-122"/>
              </a:rPr>
              <a:t>即梯度</a:t>
            </a:r>
            <a:r>
              <a:rPr lang="en-US" altLang="zh-CN" dirty="0">
                <a:solidFill>
                  <a:srgbClr val="292929"/>
                </a:solidFill>
                <a:latin typeface="微软雅黑" panose="020B0503020204020204" pitchFamily="34" charset="-122"/>
                <a:ea typeface="微软雅黑" panose="020B0503020204020204" pitchFamily="34" charset="-122"/>
              </a:rPr>
              <a:t>)</a:t>
            </a:r>
            <a:r>
              <a:rPr lang="zh-CN" altLang="en-US" dirty="0">
                <a:solidFill>
                  <a:srgbClr val="292929"/>
                </a:solidFill>
                <a:latin typeface="微软雅黑" panose="020B0503020204020204" pitchFamily="34" charset="-122"/>
                <a:ea typeface="微软雅黑" panose="020B0503020204020204" pitchFamily="34" charset="-122"/>
              </a:rPr>
              <a:t>进而迈出下一步，更形象的如下图：</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b="1" dirty="0">
              <a:solidFill>
                <a:srgbClr val="29292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AD8A2A2-3595-41A7-9ADA-D9AED687462A}"/>
              </a:ext>
            </a:extLst>
          </p:cNvPr>
          <p:cNvPicPr>
            <a:picLocks noChangeAspect="1"/>
          </p:cNvPicPr>
          <p:nvPr/>
        </p:nvPicPr>
        <p:blipFill>
          <a:blip r:embed="rId3"/>
          <a:stretch>
            <a:fillRect/>
          </a:stretch>
        </p:blipFill>
        <p:spPr>
          <a:xfrm>
            <a:off x="1026693" y="3118586"/>
            <a:ext cx="6487808" cy="3227471"/>
          </a:xfrm>
          <a:prstGeom prst="rect">
            <a:avLst/>
          </a:prstGeom>
        </p:spPr>
      </p:pic>
    </p:spTree>
    <p:extLst>
      <p:ext uri="{BB962C8B-B14F-4D97-AF65-F5344CB8AC3E}">
        <p14:creationId xmlns:p14="http://schemas.microsoft.com/office/powerpoint/2010/main" val="265338218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128</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3277820"/>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Gradient Descent</a:t>
            </a:r>
            <a:r>
              <a:rPr lang="zh-CN" altLang="en-US" b="1" dirty="0">
                <a:solidFill>
                  <a:srgbClr val="292929"/>
                </a:solidFill>
                <a:latin typeface="微软雅黑" panose="020B0503020204020204" pitchFamily="34" charset="-122"/>
                <a:ea typeface="微软雅黑" panose="020B0503020204020204" pitchFamily="34" charset="-122"/>
              </a:rPr>
              <a:t>（</a:t>
            </a:r>
            <a:r>
              <a:rPr lang="en-US" altLang="zh-CN" b="1" dirty="0">
                <a:solidFill>
                  <a:srgbClr val="292929"/>
                </a:solidFill>
                <a:latin typeface="微软雅黑" panose="020B0503020204020204" pitchFamily="34" charset="-122"/>
                <a:ea typeface="微软雅黑" panose="020B0503020204020204" pitchFamily="34" charset="-122"/>
              </a:rPr>
              <a:t>GD</a:t>
            </a:r>
            <a:r>
              <a:rPr lang="zh-CN" altLang="en-US" b="1" dirty="0">
                <a:solidFill>
                  <a:srgbClr val="292929"/>
                </a:solidFill>
                <a:latin typeface="微软雅黑" panose="020B0503020204020204" pitchFamily="34" charset="-122"/>
                <a:ea typeface="微软雅黑" panose="020B0503020204020204" pitchFamily="34" charset="-122"/>
              </a:rPr>
              <a:t>）</a:t>
            </a:r>
            <a:endParaRPr lang="en-US" altLang="zh-CN"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标准的梯度下降主要有两个缺点：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训练速度慢：在应用于大型数据集中，每输入一个样本都要更新一次参数，且每次迭代都要遍历所有的样本，会使得训练过程及其缓慢，需要花费很长时间才能得到收敛解。</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容易陷入局部最优解：由于是在有限视距内寻找下山的反向，当陷入平坦的洼地，会误以为到达了山地的最低点，从而不会继续往下走。所谓的局部最优解就是鞍点，落入鞍点，梯度为</a:t>
            </a:r>
            <a:r>
              <a:rPr lang="en-US" altLang="zh-CN" dirty="0">
                <a:solidFill>
                  <a:srgbClr val="292929"/>
                </a:solidFill>
                <a:latin typeface="微软雅黑" panose="020B0503020204020204" pitchFamily="34" charset="-122"/>
                <a:ea typeface="微软雅黑" panose="020B0503020204020204" pitchFamily="34" charset="-122"/>
              </a:rPr>
              <a:t>0</a:t>
            </a:r>
            <a:r>
              <a:rPr lang="zh-CN" altLang="en-US" dirty="0">
                <a:solidFill>
                  <a:srgbClr val="292929"/>
                </a:solidFill>
                <a:latin typeface="微软雅黑" panose="020B0503020204020204" pitchFamily="34" charset="-122"/>
                <a:ea typeface="微软雅黑" panose="020B0503020204020204" pitchFamily="34" charset="-122"/>
              </a:rPr>
              <a:t>，使得模型参数不再继续更新。</a:t>
            </a:r>
            <a:endParaRPr lang="en-US" altLang="zh-CN" b="1"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732423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129</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595570" cy="4524315"/>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Batch Gradient Descent</a:t>
                </a:r>
                <a:r>
                  <a:rPr lang="zh-CN" altLang="en-US" b="1" dirty="0">
                    <a:solidFill>
                      <a:srgbClr val="292929"/>
                    </a:solidFill>
                    <a:latin typeface="微软雅黑" panose="020B0503020204020204" pitchFamily="34" charset="-122"/>
                    <a:ea typeface="微软雅黑" panose="020B0503020204020204" pitchFamily="34" charset="-122"/>
                  </a:rPr>
                  <a:t>（</a:t>
                </a:r>
                <a:r>
                  <a:rPr lang="en-US" altLang="zh-CN" b="1" dirty="0">
                    <a:solidFill>
                      <a:srgbClr val="292929"/>
                    </a:solidFill>
                    <a:latin typeface="微软雅黑" panose="020B0503020204020204" pitchFamily="34" charset="-122"/>
                    <a:ea typeface="微软雅黑" panose="020B0503020204020204" pitchFamily="34" charset="-122"/>
                  </a:rPr>
                  <a:t>BGD</a:t>
                </a:r>
                <a:r>
                  <a:rPr lang="zh-CN" altLang="en-US" b="1" dirty="0">
                    <a:solidFill>
                      <a:srgbClr val="292929"/>
                    </a:solidFill>
                    <a:latin typeface="微软雅黑" panose="020B0503020204020204" pitchFamily="34" charset="-122"/>
                    <a:ea typeface="微软雅黑" panose="020B0503020204020204" pitchFamily="34" charset="-122"/>
                  </a:rPr>
                  <a:t>）</a:t>
                </a:r>
                <a:endParaRPr lang="en-US" altLang="zh-CN"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r>
                  <a:rPr lang="en-US" altLang="zh-CN" dirty="0">
                    <a:solidFill>
                      <a:srgbClr val="292929"/>
                    </a:solidFill>
                    <a:latin typeface="微软雅黑" panose="020B0503020204020204" pitchFamily="34" charset="-122"/>
                    <a:ea typeface="微软雅黑" panose="020B0503020204020204" pitchFamily="34" charset="-122"/>
                  </a:rPr>
                  <a:t>BGD</a:t>
                </a:r>
                <a:r>
                  <a:rPr lang="zh-CN" altLang="en-US" dirty="0">
                    <a:solidFill>
                      <a:srgbClr val="292929"/>
                    </a:solidFill>
                    <a:latin typeface="微软雅黑" panose="020B0503020204020204" pitchFamily="34" charset="-122"/>
                    <a:ea typeface="微软雅黑" panose="020B0503020204020204" pitchFamily="34" charset="-122"/>
                  </a:rPr>
                  <a:t>相对于标准</a:t>
                </a:r>
                <a:r>
                  <a:rPr lang="en-US" altLang="zh-CN" dirty="0">
                    <a:solidFill>
                      <a:srgbClr val="292929"/>
                    </a:solidFill>
                    <a:latin typeface="微软雅黑" panose="020B0503020204020204" pitchFamily="34" charset="-122"/>
                    <a:ea typeface="微软雅黑" panose="020B0503020204020204" pitchFamily="34" charset="-122"/>
                  </a:rPr>
                  <a:t>GD</a:t>
                </a:r>
                <a:r>
                  <a:rPr lang="zh-CN" altLang="en-US" dirty="0">
                    <a:solidFill>
                      <a:srgbClr val="292929"/>
                    </a:solidFill>
                    <a:latin typeface="微软雅黑" panose="020B0503020204020204" pitchFamily="34" charset="-122"/>
                    <a:ea typeface="微软雅黑" panose="020B0503020204020204" pitchFamily="34" charset="-122"/>
                  </a:rPr>
                  <a:t>进行了改进，不再像标准</a:t>
                </a:r>
                <a:r>
                  <a:rPr lang="en-US" altLang="zh-CN" dirty="0">
                    <a:solidFill>
                      <a:srgbClr val="292929"/>
                    </a:solidFill>
                    <a:latin typeface="微软雅黑" panose="020B0503020204020204" pitchFamily="34" charset="-122"/>
                    <a:ea typeface="微软雅黑" panose="020B0503020204020204" pitchFamily="34" charset="-122"/>
                  </a:rPr>
                  <a:t>GD</a:t>
                </a:r>
                <a:r>
                  <a:rPr lang="zh-CN" altLang="en-US" dirty="0">
                    <a:solidFill>
                      <a:srgbClr val="292929"/>
                    </a:solidFill>
                    <a:latin typeface="微软雅黑" panose="020B0503020204020204" pitchFamily="34" charset="-122"/>
                    <a:ea typeface="微软雅黑" panose="020B0503020204020204" pitchFamily="34" charset="-122"/>
                  </a:rPr>
                  <a:t>一样，对每个样本输入都进行参数更新，而是</a:t>
                </a:r>
                <a:r>
                  <a:rPr lang="zh-CN" altLang="en-US" dirty="0">
                    <a:solidFill>
                      <a:srgbClr val="0000FF"/>
                    </a:solidFill>
                    <a:latin typeface="微软雅黑" panose="020B0503020204020204" pitchFamily="34" charset="-122"/>
                    <a:ea typeface="微软雅黑" panose="020B0503020204020204" pitchFamily="34" charset="-122"/>
                  </a:rPr>
                  <a:t>针对一个批量的数据输入进行参数更新</a:t>
                </a:r>
                <a:r>
                  <a:rPr lang="zh-CN" altLang="en-US" dirty="0">
                    <a:solidFill>
                      <a:srgbClr val="292929"/>
                    </a:solidFill>
                    <a:latin typeface="微软雅黑" panose="020B0503020204020204" pitchFamily="34" charset="-122"/>
                    <a:ea typeface="微软雅黑" panose="020B0503020204020204" pitchFamily="34" charset="-122"/>
                  </a:rPr>
                  <a:t>。我们假设批量训练样本总数为 </a:t>
                </a:r>
                <a:r>
                  <a:rPr lang="en-US" altLang="zh-CN" dirty="0">
                    <a:solidFill>
                      <a:srgbClr val="292929"/>
                    </a:solidFill>
                    <a:latin typeface="微软雅黑" panose="020B0503020204020204" pitchFamily="34" charset="-122"/>
                    <a:ea typeface="微软雅黑" panose="020B0503020204020204" pitchFamily="34" charset="-122"/>
                  </a:rPr>
                  <a:t>n</a:t>
                </a:r>
                <a:r>
                  <a:rPr lang="zh-CN" altLang="en-US" dirty="0">
                    <a:solidFill>
                      <a:srgbClr val="292929"/>
                    </a:solidFill>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样本为 </a:t>
                </a:r>
                <a14:m>
                  <m:oMath xmlns:m="http://schemas.openxmlformats.org/officeDocument/2006/math">
                    <m:d>
                      <m:dPr>
                        <m:begChr m:val="{"/>
                        <m:endChr m:val="}"/>
                        <m:ctrlPr>
                          <a:rPr lang="zh-CN" altLang="zh-CN" i="1">
                            <a:latin typeface="Cambria Math" panose="02040503050406030204" pitchFamily="18" charset="0"/>
                            <a:ea typeface="Cambria Math" panose="02040503050406030204" pitchFamily="18" charset="0"/>
                          </a:rPr>
                        </m:ctrlPr>
                      </m:dPr>
                      <m:e>
                        <m:d>
                          <m:dPr>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𝑛</m:t>
                                </m:r>
                              </m:sub>
                            </m:sSub>
                          </m:e>
                        </m:d>
                      </m:e>
                    </m:d>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则在第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𝑖</m:t>
                    </m:r>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对样本 </a:t>
                </a:r>
                <a14:m>
                  <m:oMath xmlns:m="http://schemas.openxmlformats.org/officeDocument/2006/math">
                    <m:d>
                      <m:dPr>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上损失函数关于参数的梯度为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a:latin typeface="Cambria Math" panose="02040503050406030204" pitchFamily="18" charset="0"/>
                            <a:ea typeface="等线" panose="02010600030101010101" pitchFamily="2" charset="-122"/>
                            <a:cs typeface="Times New Roman" panose="02020603050405020304" pitchFamily="18" charset="0"/>
                          </a:rPr>
                          <m:t>𝛻</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𝜃</m:t>
                        </m:r>
                      </m:sub>
                    </m:sSub>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𝜃</m:t>
                        </m:r>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则使用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BGD</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更新参数为</a:t>
                </a:r>
                <a:r>
                  <a:rPr lang="zh-CN" altLang="zh-CN" dirty="0">
                    <a:latin typeface="Georgia" panose="02040502050405020303" pitchFamily="18" charset="0"/>
                    <a:ea typeface="等线" panose="02010600030101010101" pitchFamily="2" charset="-122"/>
                    <a:cs typeface="Times New Roman" panose="02020603050405020304" pitchFamily="18" charset="0"/>
                  </a:rPr>
                  <a:t>：</a:t>
                </a:r>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𝜂</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2000" i="1">
                              <a:latin typeface="Cambria Math" panose="02040503050406030204" pitchFamily="18" charset="0"/>
                              <a:ea typeface="等线" panose="02010600030101010101" pitchFamily="2" charset="-122"/>
                              <a:cs typeface="Times New Roman" panose="02020603050405020304" pitchFamily="18" charset="0"/>
                            </a:rPr>
                            <m:t>𝑛</m:t>
                          </m:r>
                        </m:den>
                      </m:f>
                      <m:r>
                        <a:rPr lang="en-US" altLang="zh-CN" sz="2000">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grow m:val="on"/>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𝑛</m:t>
                          </m:r>
                        </m:sup>
                        <m:e>
                          <m:r>
                            <a:rPr lang="en-US" altLang="zh-CN" sz="2000">
                              <a:latin typeface="Cambria Math" panose="02040503050406030204" pitchFamily="18" charset="0"/>
                              <a:ea typeface="等线" panose="02010600030101010101" pitchFamily="2" charset="-122"/>
                              <a:cs typeface="Times New Roman" panose="02020603050405020304" pitchFamily="18" charset="0"/>
                            </a:rPr>
                            <m:t> </m:t>
                          </m:r>
                        </m:e>
                      </m:nary>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sub>
                      </m:sSub>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e>
                      </m:d>
                    </m:oMath>
                  </m:oMathPara>
                </a14:m>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endParaRPr lang="zh-CN"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a:t>
                </a:r>
                <a:r>
                  <a:rPr lang="en-US" altLang="zh-CN" dirty="0">
                    <a:solidFill>
                      <a:srgbClr val="292929"/>
                    </a:solidFill>
                    <a:latin typeface="微软雅黑" panose="020B0503020204020204" pitchFamily="34" charset="-122"/>
                    <a:ea typeface="微软雅黑" panose="020B0503020204020204" pitchFamily="34" charset="-122"/>
                  </a:rPr>
                  <a:t>BGD</a:t>
                </a:r>
                <a:r>
                  <a:rPr lang="zh-CN" altLang="en-US" dirty="0">
                    <a:solidFill>
                      <a:srgbClr val="292929"/>
                    </a:solidFill>
                    <a:latin typeface="微软雅黑" panose="020B0503020204020204" pitchFamily="34" charset="-122"/>
                    <a:ea typeface="微软雅黑" panose="020B0503020204020204" pitchFamily="34" charset="-122"/>
                  </a:rPr>
                  <a:t>其实是在一个批量的样本数据中，</a:t>
                </a:r>
                <a:r>
                  <a:rPr lang="zh-CN" altLang="en-US" dirty="0">
                    <a:solidFill>
                      <a:srgbClr val="0000FF"/>
                    </a:solidFill>
                    <a:latin typeface="微软雅黑" panose="020B0503020204020204" pitchFamily="34" charset="-122"/>
                    <a:ea typeface="微软雅黑" panose="020B0503020204020204" pitchFamily="34" charset="-122"/>
                  </a:rPr>
                  <a:t>求取该批量样本梯度的均值来更新参数</a:t>
                </a:r>
                <a:r>
                  <a:rPr lang="zh-CN" altLang="en-US" dirty="0">
                    <a:solidFill>
                      <a:srgbClr val="292929"/>
                    </a:solidFill>
                    <a:latin typeface="微软雅黑" panose="020B0503020204020204" pitchFamily="34" charset="-122"/>
                    <a:ea typeface="微软雅黑" panose="020B0503020204020204" pitchFamily="34" charset="-122"/>
                  </a:rPr>
                  <a:t>，即每次权值调整发生在批量样本输入之后，而不是每输入一个样本就更新一次模型参数，这样就会大大加快训练速度。</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90"/>
                <a:ext cx="8595570" cy="4524315"/>
              </a:xfrm>
              <a:prstGeom prst="rect">
                <a:avLst/>
              </a:prstGeom>
              <a:blipFill>
                <a:blip r:embed="rId3"/>
                <a:stretch>
                  <a:fillRect l="-567" r="-567" b="-78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1545881"/>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D7AC89C-A448-4D37-9510-F7E10AEA6EFF}"/>
              </a:ext>
            </a:extLst>
          </p:cNvPr>
          <p:cNvSpPr txBox="1"/>
          <p:nvPr/>
        </p:nvSpPr>
        <p:spPr>
          <a:xfrm>
            <a:off x="183824" y="1597729"/>
            <a:ext cx="8460556" cy="1831271"/>
          </a:xfrm>
          <a:prstGeom prst="rect">
            <a:avLst/>
          </a:prstGeom>
          <a:noFill/>
        </p:spPr>
        <p:txBody>
          <a:bodyPr wrap="square">
            <a:spAutoFit/>
          </a:bodyPr>
          <a:lstStyle/>
          <a:p>
            <a:pPr defTabSz="457200">
              <a:spcAft>
                <a:spcPts val="600"/>
              </a:spcAft>
            </a:pPr>
            <a:r>
              <a:rPr lang="en-US" altLang="zh-CN" sz="1800" dirty="0">
                <a:solidFill>
                  <a:srgbClr val="292929"/>
                </a:solidFill>
                <a:latin typeface="微软雅黑" panose="020B0503020204020204" pitchFamily="34" charset="-122"/>
                <a:ea typeface="微软雅黑" panose="020B0503020204020204" pitchFamily="34" charset="-122"/>
              </a:rPr>
              <a:t>	</a:t>
            </a:r>
            <a:r>
              <a:rPr lang="en-US" altLang="zh-CN" sz="1800" dirty="0">
                <a:solidFill>
                  <a:srgbClr val="0000FF"/>
                </a:solidFill>
                <a:latin typeface="微软雅黑" panose="020B0503020204020204" pitchFamily="34" charset="-122"/>
                <a:ea typeface="微软雅黑" panose="020B0503020204020204" pitchFamily="34" charset="-122"/>
              </a:rPr>
              <a:t>Sigmoid Correction</a:t>
            </a:r>
            <a:r>
              <a:rPr lang="zh-CN" altLang="en-US" sz="1800" dirty="0">
                <a:solidFill>
                  <a:srgbClr val="292929"/>
                </a:solidFill>
                <a:latin typeface="微软雅黑" panose="020B0503020204020204" pitchFamily="34" charset="-122"/>
                <a:ea typeface="微软雅黑" panose="020B0503020204020204" pitchFamily="34" charset="-122"/>
              </a:rPr>
              <a:t>：在将每个像素缩放到 </a:t>
            </a:r>
            <a:r>
              <a:rPr lang="en-US" altLang="zh-CN" sz="1800" dirty="0">
                <a:solidFill>
                  <a:srgbClr val="292929"/>
                </a:solidFill>
                <a:latin typeface="微软雅黑" panose="020B0503020204020204" pitchFamily="34" charset="-122"/>
                <a:ea typeface="微软雅黑" panose="020B0503020204020204" pitchFamily="34" charset="-122"/>
              </a:rPr>
              <a:t>0 </a:t>
            </a:r>
            <a:r>
              <a:rPr lang="zh-CN" altLang="en-US" sz="1800" dirty="0">
                <a:solidFill>
                  <a:srgbClr val="292929"/>
                </a:solidFill>
                <a:latin typeface="微软雅黑" panose="020B0503020204020204" pitchFamily="34" charset="-122"/>
                <a:ea typeface="微软雅黑" panose="020B0503020204020204" pitchFamily="34" charset="-122"/>
              </a:rPr>
              <a:t>到 </a:t>
            </a:r>
            <a:r>
              <a:rPr lang="en-US" altLang="zh-CN" sz="1800" dirty="0">
                <a:solidFill>
                  <a:srgbClr val="292929"/>
                </a:solidFill>
                <a:latin typeface="微软雅黑" panose="020B0503020204020204" pitchFamily="34" charset="-122"/>
                <a:ea typeface="微软雅黑" panose="020B0503020204020204" pitchFamily="34" charset="-122"/>
              </a:rPr>
              <a:t>1 </a:t>
            </a:r>
            <a:r>
              <a:rPr lang="zh-CN" altLang="en-US" sz="1800" dirty="0">
                <a:solidFill>
                  <a:srgbClr val="292929"/>
                </a:solidFill>
                <a:latin typeface="微软雅黑" panose="020B0503020204020204" pitchFamily="34" charset="-122"/>
                <a:ea typeface="微软雅黑" panose="020B0503020204020204" pitchFamily="34" charset="-122"/>
              </a:rPr>
              <a:t>的范围后，该函数根据方程 </a:t>
            </a:r>
            <a:r>
              <a:rPr lang="en-US" altLang="zh-CN" sz="1800" dirty="0">
                <a:solidFill>
                  <a:srgbClr val="292929"/>
                </a:solidFill>
                <a:latin typeface="微软雅黑" panose="020B0503020204020204" pitchFamily="34" charset="-122"/>
                <a:ea typeface="微软雅黑" panose="020B0503020204020204" pitchFamily="34" charset="-122"/>
              </a:rPr>
              <a:t>O = 1/(1 	+ exp*(gain*(cutoff - I))) </a:t>
            </a:r>
            <a:r>
              <a:rPr lang="zh-CN" altLang="en-US" sz="1800" dirty="0">
                <a:solidFill>
                  <a:srgbClr val="292929"/>
                </a:solidFill>
                <a:latin typeface="微软雅黑" panose="020B0503020204020204" pitchFamily="34" charset="-122"/>
                <a:ea typeface="微软雅黑" panose="020B0503020204020204" pitchFamily="34" charset="-122"/>
              </a:rPr>
              <a:t>对输入图像进行逐像素变换；</a:t>
            </a:r>
            <a:r>
              <a:rPr lang="en-US" altLang="zh-CN" sz="1800" dirty="0">
                <a:solidFill>
                  <a:srgbClr val="292929"/>
                </a:solidFill>
                <a:latin typeface="微软雅黑" panose="020B0503020204020204" pitchFamily="34" charset="-122"/>
                <a:ea typeface="微软雅黑" panose="020B0503020204020204" pitchFamily="34" charset="-122"/>
              </a:rPr>
              <a:t>cutoff</a:t>
            </a:r>
            <a:r>
              <a:rPr lang="zh-CN" altLang="en-US" sz="1800" dirty="0">
                <a:solidFill>
                  <a:srgbClr val="292929"/>
                </a:solidFill>
                <a:latin typeface="微软雅黑" panose="020B0503020204020204" pitchFamily="34" charset="-122"/>
                <a:ea typeface="微软雅黑" panose="020B0503020204020204" pitchFamily="34" charset="-122"/>
              </a:rPr>
              <a:t>控制</a:t>
            </a:r>
            <a:r>
              <a:rPr lang="en-US" altLang="zh-CN" sz="1800" dirty="0">
                <a:solidFill>
                  <a:srgbClr val="292929"/>
                </a:solidFill>
                <a:latin typeface="微软雅黑" panose="020B0503020204020204" pitchFamily="34" charset="-122"/>
                <a:ea typeface="微软雅黑" panose="020B0503020204020204" pitchFamily="34" charset="-122"/>
              </a:rPr>
              <a:t>sigmoid</a:t>
            </a:r>
            <a:r>
              <a:rPr lang="zh-CN" altLang="en-US" sz="1800" dirty="0">
                <a:solidFill>
                  <a:srgbClr val="292929"/>
                </a:solidFill>
                <a:latin typeface="微软雅黑" panose="020B0503020204020204" pitchFamily="34" charset="-122"/>
                <a:ea typeface="微软雅黑" panose="020B0503020204020204" pitchFamily="34" charset="-122"/>
              </a:rPr>
              <a:t>函数沿</a:t>
            </a:r>
            <a:r>
              <a:rPr lang="en-US" altLang="zh-CN" sz="1800" dirty="0">
                <a:solidFill>
                  <a:srgbClr val="292929"/>
                </a:solidFill>
                <a:latin typeface="微软雅黑" panose="020B0503020204020204" pitchFamily="34" charset="-122"/>
                <a:ea typeface="微软雅黑" panose="020B0503020204020204" pitchFamily="34" charset="-122"/>
              </a:rPr>
              <a:t>x</a:t>
            </a:r>
            <a:r>
              <a:rPr lang="zh-CN" altLang="en-US" sz="1800" dirty="0">
                <a:solidFill>
                  <a:srgbClr val="292929"/>
                </a:solidFill>
                <a:latin typeface="微软雅黑" panose="020B0503020204020204" pitchFamily="34" charset="-122"/>
                <a:ea typeface="微软雅黑" panose="020B0503020204020204" pitchFamily="34" charset="-122"/>
              </a:rPr>
              <a:t>轴方向的移动；</a:t>
            </a:r>
            <a:endParaRPr lang="en-US" altLang="zh-CN" sz="1800"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r>
              <a:rPr lang="en-US" altLang="zh-CN" sz="1800" dirty="0">
                <a:solidFill>
                  <a:srgbClr val="292929"/>
                </a:solidFill>
                <a:latin typeface="微软雅黑" panose="020B0503020204020204" pitchFamily="34" charset="-122"/>
                <a:ea typeface="微软雅黑" panose="020B0503020204020204" pitchFamily="34" charset="-122"/>
              </a:rPr>
              <a:t>	</a:t>
            </a:r>
            <a:r>
              <a:rPr lang="en-US" altLang="zh-CN" sz="1800" dirty="0">
                <a:solidFill>
                  <a:srgbClr val="0000FF"/>
                </a:solidFill>
                <a:latin typeface="微软雅黑" panose="020B0503020204020204" pitchFamily="34" charset="-122"/>
                <a:ea typeface="微软雅黑" panose="020B0503020204020204" pitchFamily="34" charset="-122"/>
              </a:rPr>
              <a:t>Contrast limited adaptive histogram equalization (CLAHE)</a:t>
            </a:r>
            <a:r>
              <a:rPr lang="zh-CN" altLang="en-US" sz="1800" dirty="0">
                <a:solidFill>
                  <a:srgbClr val="292929"/>
                </a:solidFill>
                <a:latin typeface="微软雅黑" panose="020B0503020204020204" pitchFamily="34" charset="-122"/>
                <a:ea typeface="微软雅黑" panose="020B0503020204020204" pitchFamily="34" charset="-122"/>
              </a:rPr>
              <a:t>：一种局部对比度增强算法，它使用在图像的不同局部区域上计算的直方图。因此，即使在比大多数图像更暗或更亮的局部区域中也可以增强局部细节。</a:t>
            </a:r>
            <a:endParaRPr lang="en-US" altLang="zh-CN" sz="1800" dirty="0">
              <a:solidFill>
                <a:srgbClr val="292929"/>
              </a:solidFill>
              <a:latin typeface="微软雅黑" panose="020B0503020204020204" pitchFamily="34" charset="-122"/>
              <a:ea typeface="微软雅黑" panose="020B0503020204020204" pitchFamily="34" charset="-122"/>
            </a:endParaRPr>
          </a:p>
        </p:txBody>
      </p:sp>
      <p:sp>
        <p:nvSpPr>
          <p:cNvPr id="4" name="打底色块">
            <a:extLst>
              <a:ext uri="{FF2B5EF4-FFF2-40B4-BE49-F238E27FC236}">
                <a16:creationId xmlns:a16="http://schemas.microsoft.com/office/drawing/2014/main" id="{BC73D35C-ECEA-46FF-A0A8-F11F842C3E2B}"/>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Tree>
    <p:extLst>
      <p:ext uri="{BB962C8B-B14F-4D97-AF65-F5344CB8AC3E}">
        <p14:creationId xmlns:p14="http://schemas.microsoft.com/office/powerpoint/2010/main" val="25333548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130</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875502"/>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Stochastic Gradient Descent</a:t>
                </a:r>
                <a:r>
                  <a:rPr lang="zh-CN" altLang="en-US" b="1" dirty="0">
                    <a:solidFill>
                      <a:srgbClr val="292929"/>
                    </a:solidFill>
                    <a:latin typeface="微软雅黑" panose="020B0503020204020204" pitchFamily="34" charset="-122"/>
                    <a:ea typeface="微软雅黑" panose="020B0503020204020204" pitchFamily="34" charset="-122"/>
                  </a:rPr>
                  <a:t>（</a:t>
                </a:r>
                <a:r>
                  <a:rPr lang="en-US" altLang="zh-CN" b="1" dirty="0">
                    <a:solidFill>
                      <a:srgbClr val="292929"/>
                    </a:solidFill>
                    <a:latin typeface="微软雅黑" panose="020B0503020204020204" pitchFamily="34" charset="-122"/>
                    <a:ea typeface="微软雅黑" panose="020B0503020204020204" pitchFamily="34" charset="-122"/>
                  </a:rPr>
                  <a:t>SGD</a:t>
                </a:r>
                <a:r>
                  <a:rPr lang="zh-CN" altLang="en-US" b="1" dirty="0">
                    <a:solidFill>
                      <a:srgbClr val="292929"/>
                    </a:solidFill>
                    <a:latin typeface="微软雅黑" panose="020B0503020204020204" pitchFamily="34" charset="-122"/>
                    <a:ea typeface="微软雅黑" panose="020B0503020204020204" pitchFamily="34" charset="-122"/>
                  </a:rPr>
                  <a:t>）</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随机梯度下降法，不像</a:t>
                </a:r>
                <a:r>
                  <a:rPr lang="en-US" altLang="zh-CN" dirty="0">
                    <a:solidFill>
                      <a:srgbClr val="292929"/>
                    </a:solidFill>
                    <a:latin typeface="微软雅黑" panose="020B0503020204020204" pitchFamily="34" charset="-122"/>
                    <a:ea typeface="微软雅黑" panose="020B0503020204020204" pitchFamily="34" charset="-122"/>
                  </a:rPr>
                  <a:t>BGD</a:t>
                </a:r>
                <a:r>
                  <a:rPr lang="zh-CN" altLang="en-US" dirty="0">
                    <a:solidFill>
                      <a:srgbClr val="292929"/>
                    </a:solidFill>
                    <a:latin typeface="微软雅黑" panose="020B0503020204020204" pitchFamily="34" charset="-122"/>
                    <a:ea typeface="微软雅黑" panose="020B0503020204020204" pitchFamily="34" charset="-122"/>
                  </a:rPr>
                  <a:t>每一次参数更新需要计算整个数据样本集的梯度，而是每次参数更新时，仅仅选取一个样本 </a:t>
                </a:r>
                <a14:m>
                  <m:oMath xmlns:m="http://schemas.openxmlformats.org/officeDocument/2006/math">
                    <m:d>
                      <m:dPr>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zh-CN" altLang="en-US" dirty="0">
                    <a:solidFill>
                      <a:srgbClr val="292929"/>
                    </a:solidFill>
                    <a:latin typeface="微软雅黑" panose="020B0503020204020204" pitchFamily="34" charset="-122"/>
                    <a:ea typeface="微软雅黑" panose="020B0503020204020204" pitchFamily="34" charset="-122"/>
                  </a:rPr>
                  <a:t> 计算其梯度，参数更新公式为</a:t>
                </a:r>
                <a:r>
                  <a:rPr lang="zh-CN" altLang="zh-CN" dirty="0">
                    <a:latin typeface="Georgia" panose="02040502050405020303" pitchFamily="18" charset="0"/>
                    <a:ea typeface="等线" panose="02010600030101010101" pitchFamily="2" charset="-122"/>
                    <a:cs typeface="Times New Roman" panose="02020603050405020304" pitchFamily="18" charset="0"/>
                  </a:rPr>
                  <a:t>：</a:t>
                </a:r>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𝜂</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sub>
                      </m:sSub>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e>
                      </m:d>
                    </m:oMath>
                  </m:oMathPara>
                </a14:m>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endParaRPr lang="zh-CN"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lnSpc>
                    <a:spcPct val="150000"/>
                  </a:lnSpc>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公式看起来和上面标准</a:t>
                </a:r>
                <a:r>
                  <a:rPr lang="en-US" altLang="zh-CN" dirty="0">
                    <a:solidFill>
                      <a:srgbClr val="292929"/>
                    </a:solidFill>
                    <a:latin typeface="微软雅黑" panose="020B0503020204020204" pitchFamily="34" charset="-122"/>
                    <a:ea typeface="微软雅黑" panose="020B0503020204020204" pitchFamily="34" charset="-122"/>
                  </a:rPr>
                  <a:t>GD</a:t>
                </a:r>
                <a:r>
                  <a:rPr lang="zh-CN" altLang="en-US" dirty="0">
                    <a:solidFill>
                      <a:srgbClr val="292929"/>
                    </a:solidFill>
                    <a:latin typeface="微软雅黑" panose="020B0503020204020204" pitchFamily="34" charset="-122"/>
                    <a:ea typeface="微软雅黑" panose="020B0503020204020204" pitchFamily="34" charset="-122"/>
                  </a:rPr>
                  <a:t>一样，但是注意了，</a:t>
                </a:r>
                <a:r>
                  <a:rPr lang="zh-CN" altLang="en-US" dirty="0">
                    <a:solidFill>
                      <a:srgbClr val="0000FF"/>
                    </a:solidFill>
                    <a:latin typeface="微软雅黑" panose="020B0503020204020204" pitchFamily="34" charset="-122"/>
                    <a:ea typeface="微软雅黑" panose="020B0503020204020204" pitchFamily="34" charset="-122"/>
                  </a:rPr>
                  <a:t>这里的样本是从批量中随机选取一个，而标准</a:t>
                </a:r>
                <a:r>
                  <a:rPr lang="en-US" altLang="zh-CN" dirty="0">
                    <a:solidFill>
                      <a:srgbClr val="0000FF"/>
                    </a:solidFill>
                    <a:latin typeface="微软雅黑" panose="020B0503020204020204" pitchFamily="34" charset="-122"/>
                    <a:ea typeface="微软雅黑" panose="020B0503020204020204" pitchFamily="34" charset="-122"/>
                  </a:rPr>
                  <a:t>GD</a:t>
                </a:r>
                <a:r>
                  <a:rPr lang="zh-CN" altLang="en-US" dirty="0">
                    <a:solidFill>
                      <a:srgbClr val="0000FF"/>
                    </a:solidFill>
                    <a:latin typeface="微软雅黑" panose="020B0503020204020204" pitchFamily="34" charset="-122"/>
                    <a:ea typeface="微软雅黑" panose="020B0503020204020204" pitchFamily="34" charset="-122"/>
                  </a:rPr>
                  <a:t>是所有的输入样本都进行计算</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由于每次参数更新仅仅需要计算一个样本的梯度，训练速度很快，即使在样本量很大的情况下，可能只需要其中一部分样本就能迭代到最优解，由于每次迭代并不是都向着整体最优化方向，导致梯度下降的波动非常大（如下图），更容易从一个局部最优跳到另一个局部最优，准确度下降。</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4875502"/>
              </a:xfrm>
              <a:prstGeom prst="rect">
                <a:avLst/>
              </a:prstGeom>
              <a:blipFill>
                <a:blip r:embed="rId3"/>
                <a:stretch>
                  <a:fillRect l="-567" r="-2410" b="-1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0534720"/>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131</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74215" y="814643"/>
            <a:ext cx="8595570" cy="2215991"/>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Stochastic Gradient Descent</a:t>
            </a:r>
            <a:r>
              <a:rPr lang="zh-CN" altLang="en-US" b="1" dirty="0">
                <a:solidFill>
                  <a:srgbClr val="292929"/>
                </a:solidFill>
                <a:latin typeface="微软雅黑" panose="020B0503020204020204" pitchFamily="34" charset="-122"/>
                <a:ea typeface="微软雅黑" panose="020B0503020204020204" pitchFamily="34" charset="-122"/>
              </a:rPr>
              <a:t>（</a:t>
            </a:r>
            <a:r>
              <a:rPr lang="en-US" altLang="zh-CN" b="1" dirty="0">
                <a:solidFill>
                  <a:srgbClr val="292929"/>
                </a:solidFill>
                <a:latin typeface="微软雅黑" panose="020B0503020204020204" pitchFamily="34" charset="-122"/>
                <a:ea typeface="微软雅黑" panose="020B0503020204020204" pitchFamily="34" charset="-122"/>
              </a:rPr>
              <a:t>SGD</a:t>
            </a:r>
            <a:r>
              <a:rPr lang="zh-CN" altLang="en-US" b="1" dirty="0">
                <a:solidFill>
                  <a:srgbClr val="292929"/>
                </a:solidFill>
                <a:latin typeface="微软雅黑" panose="020B0503020204020204" pitchFamily="34" charset="-122"/>
                <a:ea typeface="微软雅黑" panose="020B0503020204020204" pitchFamily="34" charset="-122"/>
              </a:rPr>
              <a:t>）</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可以看到</a:t>
            </a:r>
            <a:r>
              <a:rPr lang="en-US" altLang="zh-CN" dirty="0">
                <a:solidFill>
                  <a:srgbClr val="292929"/>
                </a:solidFill>
                <a:latin typeface="微软雅黑" panose="020B0503020204020204" pitchFamily="34" charset="-122"/>
                <a:ea typeface="微软雅黑" panose="020B0503020204020204" pitchFamily="34" charset="-122"/>
              </a:rPr>
              <a:t>BGD</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是两个极端，</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由于每次参数更新仅仅需要计算一个样本的梯度，训练速度很快，即使在样本量很大的情况下，可能只需要其中一部分样本就能迭代到最优解，</a:t>
            </a:r>
            <a:r>
              <a:rPr lang="zh-CN" altLang="en-US" dirty="0">
                <a:solidFill>
                  <a:srgbClr val="0000FF"/>
                </a:solidFill>
                <a:latin typeface="微软雅黑" panose="020B0503020204020204" pitchFamily="34" charset="-122"/>
                <a:ea typeface="微软雅黑" panose="020B0503020204020204" pitchFamily="34" charset="-122"/>
              </a:rPr>
              <a:t>由于每次迭代并不是都向着整体最优化方向，导致梯度下降的波动非常大</a:t>
            </a:r>
            <a:r>
              <a:rPr lang="zh-CN" altLang="en-US" dirty="0">
                <a:solidFill>
                  <a:srgbClr val="292929"/>
                </a:solidFill>
                <a:latin typeface="微软雅黑" panose="020B0503020204020204" pitchFamily="34" charset="-122"/>
                <a:ea typeface="微软雅黑" panose="020B0503020204020204" pitchFamily="34" charset="-122"/>
              </a:rPr>
              <a:t>（如下图），更容易从一个局部最优跳到另一个局部最优，准确度下降。</a:t>
            </a:r>
            <a:endParaRPr lang="en-US" altLang="zh-CN" dirty="0">
              <a:solidFill>
                <a:srgbClr val="29292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DB89D52-9132-459F-ABB4-2A1AEC61D087}"/>
              </a:ext>
            </a:extLst>
          </p:cNvPr>
          <p:cNvPicPr>
            <a:picLocks noChangeAspect="1"/>
          </p:cNvPicPr>
          <p:nvPr/>
        </p:nvPicPr>
        <p:blipFill>
          <a:blip r:embed="rId3"/>
          <a:stretch>
            <a:fillRect/>
          </a:stretch>
        </p:blipFill>
        <p:spPr>
          <a:xfrm>
            <a:off x="2057401" y="2957381"/>
            <a:ext cx="4610100" cy="3619500"/>
          </a:xfrm>
          <a:prstGeom prst="rect">
            <a:avLst/>
          </a:prstGeom>
        </p:spPr>
      </p:pic>
    </p:spTree>
    <p:extLst>
      <p:ext uri="{BB962C8B-B14F-4D97-AF65-F5344CB8AC3E}">
        <p14:creationId xmlns:p14="http://schemas.microsoft.com/office/powerpoint/2010/main" val="562482480"/>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9DD92E-2772-4992-9731-10E028C0FFBA}"/>
              </a:ext>
            </a:extLst>
          </p:cNvPr>
          <p:cNvPicPr>
            <a:picLocks noChangeAspect="1"/>
          </p:cNvPicPr>
          <p:nvPr/>
        </p:nvPicPr>
        <p:blipFill>
          <a:blip r:embed="rId2"/>
          <a:stretch>
            <a:fillRect/>
          </a:stretch>
        </p:blipFill>
        <p:spPr>
          <a:xfrm>
            <a:off x="1050259" y="2572378"/>
            <a:ext cx="6902805" cy="2403107"/>
          </a:xfrm>
          <a:prstGeom prst="rect">
            <a:avLst/>
          </a:prstGeom>
        </p:spPr>
      </p:pic>
      <p:sp>
        <p:nvSpPr>
          <p:cNvPr id="4" name="打底色块">
            <a:extLst>
              <a:ext uri="{FF2B5EF4-FFF2-40B4-BE49-F238E27FC236}">
                <a16:creationId xmlns:a16="http://schemas.microsoft.com/office/drawing/2014/main" id="{46C75F12-06D7-468C-B687-57A375EBF32E}"/>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10107944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133</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970591"/>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Stochastic Gradient Descent</a:t>
            </a:r>
            <a:r>
              <a:rPr lang="zh-CN" altLang="en-US" b="1" dirty="0">
                <a:solidFill>
                  <a:srgbClr val="292929"/>
                </a:solidFill>
                <a:latin typeface="微软雅黑" panose="020B0503020204020204" pitchFamily="34" charset="-122"/>
                <a:ea typeface="微软雅黑" panose="020B0503020204020204" pitchFamily="34" charset="-122"/>
              </a:rPr>
              <a:t>（</a:t>
            </a:r>
            <a:r>
              <a:rPr lang="en-US" altLang="zh-CN" b="1" dirty="0">
                <a:solidFill>
                  <a:srgbClr val="292929"/>
                </a:solidFill>
                <a:latin typeface="微软雅黑" panose="020B0503020204020204" pitchFamily="34" charset="-122"/>
                <a:ea typeface="微软雅黑" panose="020B0503020204020204" pitchFamily="34" charset="-122"/>
              </a:rPr>
              <a:t>SGD</a:t>
            </a:r>
            <a:r>
              <a:rPr lang="zh-CN" altLang="en-US" b="1" dirty="0">
                <a:solidFill>
                  <a:srgbClr val="292929"/>
                </a:solidFill>
                <a:latin typeface="微软雅黑" panose="020B0503020204020204" pitchFamily="34" charset="-122"/>
                <a:ea typeface="微软雅黑" panose="020B0503020204020204" pitchFamily="34" charset="-122"/>
              </a:rPr>
              <a:t>）</a:t>
            </a:r>
            <a:endParaRPr lang="en-US" altLang="zh-CN"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zh-CN" altLang="en-US"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a:t>
            </a:r>
            <a:r>
              <a:rPr lang="en-US" altLang="zh-CN" dirty="0">
                <a:solidFill>
                  <a:srgbClr val="0000FF"/>
                </a:solidFill>
                <a:latin typeface="微软雅黑" panose="020B0503020204020204" pitchFamily="34" charset="-122"/>
                <a:ea typeface="微软雅黑" panose="020B0503020204020204" pitchFamily="34" charset="-122"/>
              </a:rPr>
              <a:t>SGD</a:t>
            </a:r>
            <a:r>
              <a:rPr lang="zh-CN" altLang="en-US" dirty="0">
                <a:solidFill>
                  <a:srgbClr val="0000FF"/>
                </a:solidFill>
                <a:latin typeface="微软雅黑" panose="020B0503020204020204" pitchFamily="34" charset="-122"/>
                <a:ea typeface="微软雅黑" panose="020B0503020204020204" pitchFamily="34" charset="-122"/>
              </a:rPr>
              <a:t>的优点：</a:t>
            </a:r>
            <a:endParaRPr lang="en-US" altLang="zh-CN" dirty="0">
              <a:solidFill>
                <a:srgbClr val="0000FF"/>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虽然看起来</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波动非常大，会走很多弯路，但是对梯度的要求很低（计算梯度快），而且对于引入噪声，大量的理论和实践工作证明，只要噪声不是特别大，</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都能很好地收敛。</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应用大型数据集时，训练速度很快。比如每次从百万数据样本中，取几百个数据点，算一个</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梯度，更新一下模型参数。相比于标准梯度下降法的遍历全部样本，每输入一个样本更新一次参数，要快得多。</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缺点：</a:t>
            </a:r>
            <a:endParaRPr lang="en-US" altLang="zh-CN" dirty="0">
              <a:solidFill>
                <a:srgbClr val="0000FF"/>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292929"/>
                </a:solidFill>
                <a:latin typeface="微软雅黑" panose="020B0503020204020204" pitchFamily="34" charset="-122"/>
                <a:ea typeface="微软雅黑" panose="020B0503020204020204" pitchFamily="34" charset="-122"/>
              </a:rPr>
              <a:t>•	</a:t>
            </a:r>
            <a:r>
              <a:rPr lang="en-US" altLang="zh-CN"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SGD</a:t>
            </a:r>
            <a:r>
              <a:rPr lang="zh-CN" altLang="en-US"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在随机选择梯度的同时会引入噪声，使得权值更新的方向不一定正确（次要）。</a:t>
            </a:r>
            <a:endParaRPr lang="en-US" altLang="zh-CN"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292929"/>
                </a:solidFill>
                <a:latin typeface="微软雅黑" panose="020B0503020204020204" pitchFamily="34" charset="-122"/>
                <a:ea typeface="微软雅黑" panose="020B0503020204020204" pitchFamily="34" charset="-122"/>
              </a:rPr>
              <a:t>•</a:t>
            </a:r>
            <a:r>
              <a:rPr lang="en-US" altLang="zh-CN" sz="1600" dirty="0">
                <a:solidFill>
                  <a:srgbClr val="292929"/>
                </a:solidFill>
                <a:latin typeface="微软雅黑" panose="020B0503020204020204" pitchFamily="34" charset="-122"/>
                <a:ea typeface="微软雅黑" panose="020B0503020204020204" pitchFamily="34" charset="-122"/>
              </a:rPr>
              <a:t>	</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也没能单独克服局部最优解的问题（主要）。</a:t>
            </a:r>
            <a:endParaRPr lang="en-US" altLang="zh-CN" sz="1600"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873055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134</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3908762"/>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Mini-batch Gradient Descent</a:t>
                </a:r>
              </a:p>
              <a:p>
                <a:pPr marL="285750" indent="-285750" defTabSz="457200">
                  <a:spcAft>
                    <a:spcPts val="600"/>
                  </a:spcAft>
                  <a:buFont typeface="Wingdings" panose="05000000000000000000" pitchFamily="2" charset="2"/>
                  <a:buChar char="n"/>
                  <a:defRPr/>
                </a:pPr>
                <a:endParaRPr lang="zh-CN" altLang="en-US"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小批量梯度下降法就是结合</a:t>
                </a:r>
                <a:r>
                  <a:rPr lang="en-US" altLang="zh-CN" dirty="0">
                    <a:solidFill>
                      <a:srgbClr val="292929"/>
                    </a:solidFill>
                    <a:latin typeface="微软雅黑" panose="020B0503020204020204" pitchFamily="34" charset="-122"/>
                    <a:ea typeface="微软雅黑" panose="020B0503020204020204" pitchFamily="34" charset="-122"/>
                  </a:rPr>
                  <a:t>BGD</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的折中，对于含有  </a:t>
                </a:r>
                <a:r>
                  <a:rPr lang="en-US" altLang="zh-CN" dirty="0">
                    <a:solidFill>
                      <a:srgbClr val="292929"/>
                    </a:solidFill>
                    <a:latin typeface="微软雅黑" panose="020B0503020204020204" pitchFamily="34" charset="-122"/>
                    <a:ea typeface="微软雅黑" panose="020B0503020204020204" pitchFamily="34" charset="-122"/>
                  </a:rPr>
                  <a:t>n </a:t>
                </a:r>
                <a:r>
                  <a:rPr lang="zh-CN" altLang="en-US" dirty="0">
                    <a:solidFill>
                      <a:srgbClr val="292929"/>
                    </a:solidFill>
                    <a:latin typeface="微软雅黑" panose="020B0503020204020204" pitchFamily="34" charset="-122"/>
                    <a:ea typeface="微软雅黑" panose="020B0503020204020204" pitchFamily="34" charset="-122"/>
                  </a:rPr>
                  <a:t>个训练样本的数据集，每次参数更新，选择一个大小为</a:t>
                </a:r>
                <a:r>
                  <a:rPr lang="en-US" altLang="zh-CN" dirty="0">
                    <a:solidFill>
                      <a:srgbClr val="292929"/>
                    </a:solidFill>
                    <a:latin typeface="微软雅黑" panose="020B0503020204020204" pitchFamily="34" charset="-122"/>
                    <a:ea typeface="微软雅黑" panose="020B0503020204020204" pitchFamily="34" charset="-122"/>
                  </a:rPr>
                  <a:t>m(m&lt;n) </a:t>
                </a:r>
                <a:r>
                  <a:rPr lang="zh-CN" altLang="en-US" dirty="0">
                    <a:solidFill>
                      <a:srgbClr val="292929"/>
                    </a:solidFill>
                    <a:latin typeface="微软雅黑" panose="020B0503020204020204" pitchFamily="34" charset="-122"/>
                    <a:ea typeface="微软雅黑" panose="020B0503020204020204" pitchFamily="34" charset="-122"/>
                  </a:rPr>
                  <a:t>的</a:t>
                </a:r>
                <a:r>
                  <a:rPr lang="en-US" altLang="zh-CN" dirty="0">
                    <a:solidFill>
                      <a:srgbClr val="292929"/>
                    </a:solidFill>
                    <a:latin typeface="微软雅黑" panose="020B0503020204020204" pitchFamily="34" charset="-122"/>
                    <a:ea typeface="微软雅黑" panose="020B0503020204020204" pitchFamily="34" charset="-122"/>
                  </a:rPr>
                  <a:t>mini-batch</a:t>
                </a:r>
                <a:r>
                  <a:rPr lang="zh-CN" altLang="en-US" dirty="0">
                    <a:solidFill>
                      <a:srgbClr val="292929"/>
                    </a:solidFill>
                    <a:latin typeface="微软雅黑" panose="020B0503020204020204" pitchFamily="34" charset="-122"/>
                    <a:ea typeface="微软雅黑" panose="020B0503020204020204" pitchFamily="34" charset="-122"/>
                  </a:rPr>
                  <a:t>数据样本计算其梯度，其参数更新公式如下：</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a:lnSpc>
                    <a:spcPts val="1200"/>
                  </a:lnSpc>
                  <a:spcAft>
                    <a:spcPts val="1200"/>
                  </a:spcAft>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𝜂</m:t>
                      </m:r>
                      <m:r>
                        <a:rPr lang="en-US" altLang="zh-CN">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i="1">
                              <a:latin typeface="Cambria Math" panose="02040503050406030204" pitchFamily="18" charset="0"/>
                              <a:ea typeface="等线" panose="02010600030101010101" pitchFamily="2" charset="-122"/>
                              <a:cs typeface="Times New Roman" panose="02020603050405020304" pitchFamily="18" charset="0"/>
                            </a:rPr>
                            <m:t>𝑚</m:t>
                          </m:r>
                        </m:den>
                      </m:f>
                      <m:r>
                        <a:rPr lang="en-US" altLang="zh-CN">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grow m:val="on"/>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𝑥</m:t>
                          </m:r>
                        </m:sub>
                        <m:sup>
                          <m:r>
                            <a:rPr lang="en-US" altLang="zh-CN" i="1">
                              <a:latin typeface="Cambria Math" panose="02040503050406030204" pitchFamily="18" charset="0"/>
                              <a:ea typeface="等线" panose="02010600030101010101" pitchFamily="2" charset="-122"/>
                              <a:cs typeface="Times New Roman" panose="02020603050405020304" pitchFamily="18" charset="0"/>
                            </a:rPr>
                            <m:t>𝑖</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𝑥</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𝑚</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a:latin typeface="Cambria Math" panose="02040503050406030204" pitchFamily="18" charset="0"/>
                              <a:ea typeface="等线" panose="02010600030101010101" pitchFamily="2" charset="-122"/>
                              <a:cs typeface="Times New Roman" panose="02020603050405020304" pitchFamily="18" charset="0"/>
                            </a:rPr>
                            <m:t>1</m:t>
                          </m:r>
                        </m:sup>
                        <m:e>
                          <m:r>
                            <a:rPr lang="en-US" altLang="zh-CN">
                              <a:latin typeface="Cambria Math" panose="02040503050406030204" pitchFamily="18" charset="0"/>
                              <a:ea typeface="等线" panose="02010600030101010101" pitchFamily="2" charset="-122"/>
                              <a:cs typeface="Times New Roman" panose="02020603050405020304" pitchFamily="18" charset="0"/>
                            </a:rPr>
                            <m:t> </m:t>
                          </m:r>
                        </m:e>
                      </m:nary>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sub>
                      </m:sSub>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e>
                      </m:d>
                    </m:oMath>
                  </m:oMathPara>
                </a14:m>
                <a:endParaRPr lang="zh-CN" altLang="zh-CN" sz="1600"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小批量梯度下降法即保证了训练的速度，又能保证最后收敛的准确率，目前的</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默认是小批量梯度下降算法。常用的小批量尺寸范围在</a:t>
                </a:r>
                <a:r>
                  <a:rPr lang="en-US" altLang="zh-CN" dirty="0">
                    <a:solidFill>
                      <a:srgbClr val="292929"/>
                    </a:solidFill>
                    <a:latin typeface="微软雅黑" panose="020B0503020204020204" pitchFamily="34" charset="-122"/>
                    <a:ea typeface="微软雅黑" panose="020B0503020204020204" pitchFamily="34" charset="-122"/>
                  </a:rPr>
                  <a:t>50</a:t>
                </a:r>
                <a:r>
                  <a:rPr lang="zh-CN" altLang="en-US" dirty="0">
                    <a:solidFill>
                      <a:srgbClr val="292929"/>
                    </a:solidFill>
                    <a:latin typeface="微软雅黑" panose="020B0503020204020204" pitchFamily="34" charset="-122"/>
                    <a:ea typeface="微软雅黑" panose="020B0503020204020204" pitchFamily="34" charset="-122"/>
                  </a:rPr>
                  <a:t>到</a:t>
                </a:r>
                <a:r>
                  <a:rPr lang="en-US" altLang="zh-CN" dirty="0">
                    <a:solidFill>
                      <a:srgbClr val="292929"/>
                    </a:solidFill>
                    <a:latin typeface="微软雅黑" panose="020B0503020204020204" pitchFamily="34" charset="-122"/>
                    <a:ea typeface="微软雅黑" panose="020B0503020204020204" pitchFamily="34" charset="-122"/>
                  </a:rPr>
                  <a:t>256</a:t>
                </a:r>
                <a:r>
                  <a:rPr lang="zh-CN" altLang="en-US" dirty="0">
                    <a:solidFill>
                      <a:srgbClr val="292929"/>
                    </a:solidFill>
                    <a:latin typeface="微软雅黑" panose="020B0503020204020204" pitchFamily="34" charset="-122"/>
                    <a:ea typeface="微软雅黑" panose="020B0503020204020204" pitchFamily="34" charset="-122"/>
                  </a:rPr>
                  <a:t>之间，但可能因不同的应用而异。</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3908762"/>
              </a:xfrm>
              <a:prstGeom prst="rect">
                <a:avLst/>
              </a:prstGeom>
              <a:blipFill>
                <a:blip r:embed="rId3"/>
                <a:stretch>
                  <a:fillRect l="-567" r="-567" b="-45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066837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135</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385816"/>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Mini-batch Gradient Descent</a:t>
            </a:r>
          </a:p>
          <a:p>
            <a:pPr marL="285750" indent="-285750" defTabSz="457200">
              <a:spcAft>
                <a:spcPts val="600"/>
              </a:spcAft>
              <a:buFont typeface="Wingdings" panose="05000000000000000000" pitchFamily="2" charset="2"/>
              <a:buChar char="n"/>
              <a:defRPr/>
            </a:pPr>
            <a:endParaRPr lang="zh-CN" altLang="en-US"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缺点：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Mini-batch gradient descent </a:t>
            </a:r>
            <a:r>
              <a:rPr lang="zh-CN" altLang="en-US" dirty="0">
                <a:solidFill>
                  <a:srgbClr val="292929"/>
                </a:solidFill>
                <a:latin typeface="微软雅黑" panose="020B0503020204020204" pitchFamily="34" charset="-122"/>
                <a:ea typeface="微软雅黑" panose="020B0503020204020204" pitchFamily="34" charset="-122"/>
              </a:rPr>
              <a:t>不能保证很好的收敛性，</a:t>
            </a:r>
            <a:r>
              <a:rPr lang="en-US" altLang="zh-CN" dirty="0">
                <a:solidFill>
                  <a:srgbClr val="292929"/>
                </a:solidFill>
                <a:latin typeface="微软雅黑" panose="020B0503020204020204" pitchFamily="34" charset="-122"/>
                <a:ea typeface="微软雅黑" panose="020B0503020204020204" pitchFamily="34" charset="-122"/>
              </a:rPr>
              <a:t>learning rate </a:t>
            </a:r>
            <a:r>
              <a:rPr lang="zh-CN" altLang="en-US" dirty="0">
                <a:solidFill>
                  <a:srgbClr val="292929"/>
                </a:solidFill>
                <a:latin typeface="微软雅黑" panose="020B0503020204020204" pitchFamily="34" charset="-122"/>
                <a:ea typeface="微软雅黑" panose="020B0503020204020204" pitchFamily="34" charset="-122"/>
              </a:rPr>
              <a:t>如果选择的太小，收敛速度会很慢，如果太大，</a:t>
            </a:r>
            <a:r>
              <a:rPr lang="en-US" altLang="zh-CN" dirty="0">
                <a:solidFill>
                  <a:srgbClr val="292929"/>
                </a:solidFill>
                <a:latin typeface="微软雅黑" panose="020B0503020204020204" pitchFamily="34" charset="-122"/>
                <a:ea typeface="微软雅黑" panose="020B0503020204020204" pitchFamily="34" charset="-122"/>
              </a:rPr>
              <a:t>loss function </a:t>
            </a:r>
            <a:r>
              <a:rPr lang="zh-CN" altLang="en-US" dirty="0">
                <a:solidFill>
                  <a:srgbClr val="292929"/>
                </a:solidFill>
                <a:latin typeface="微软雅黑" panose="020B0503020204020204" pitchFamily="34" charset="-122"/>
                <a:ea typeface="微软雅黑" panose="020B0503020204020204" pitchFamily="34" charset="-122"/>
              </a:rPr>
              <a:t>就会在极小值处不停地震荡甚至偏离。对于非凸函数，还要避免陷于局部极小值处，或者鞍点处，因为鞍点所有维度的梯度都接近于</a:t>
            </a:r>
            <a:r>
              <a:rPr lang="en-US" altLang="zh-CN" dirty="0">
                <a:solidFill>
                  <a:srgbClr val="292929"/>
                </a:solidFill>
                <a:latin typeface="微软雅黑" panose="020B0503020204020204" pitchFamily="34" charset="-122"/>
                <a:ea typeface="微软雅黑" panose="020B0503020204020204" pitchFamily="34" charset="-122"/>
              </a:rPr>
              <a:t>0</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SGD </a:t>
            </a:r>
            <a:r>
              <a:rPr lang="zh-CN" altLang="en-US" dirty="0">
                <a:solidFill>
                  <a:srgbClr val="292929"/>
                </a:solidFill>
                <a:latin typeface="微软雅黑" panose="020B0503020204020204" pitchFamily="34" charset="-122"/>
                <a:ea typeface="微软雅黑" panose="020B0503020204020204" pitchFamily="34" charset="-122"/>
              </a:rPr>
              <a:t>很容易被困在这里（会在鞍点或者局部最小点震荡跳动，因为在此点处，如果是</a:t>
            </a:r>
            <a:r>
              <a:rPr lang="en-US" altLang="zh-CN" dirty="0">
                <a:solidFill>
                  <a:srgbClr val="292929"/>
                </a:solidFill>
                <a:latin typeface="微软雅黑" panose="020B0503020204020204" pitchFamily="34" charset="-122"/>
                <a:ea typeface="微软雅黑" panose="020B0503020204020204" pitchFamily="34" charset="-122"/>
              </a:rPr>
              <a:t>BGD</a:t>
            </a:r>
            <a:r>
              <a:rPr lang="zh-CN" altLang="en-US" dirty="0">
                <a:solidFill>
                  <a:srgbClr val="292929"/>
                </a:solidFill>
                <a:latin typeface="微软雅黑" panose="020B0503020204020204" pitchFamily="34" charset="-122"/>
                <a:ea typeface="微软雅黑" panose="020B0503020204020204" pitchFamily="34" charset="-122"/>
              </a:rPr>
              <a:t>的训练集全集带入，则优化会停止不动，如果是</a:t>
            </a:r>
            <a:r>
              <a:rPr lang="en-US" altLang="zh-CN" dirty="0">
                <a:solidFill>
                  <a:srgbClr val="292929"/>
                </a:solidFill>
                <a:latin typeface="微软雅黑" panose="020B0503020204020204" pitchFamily="34" charset="-122"/>
                <a:ea typeface="微软雅黑" panose="020B0503020204020204" pitchFamily="34" charset="-122"/>
              </a:rPr>
              <a:t>mini-batch</a:t>
            </a:r>
            <a:r>
              <a:rPr lang="zh-CN" altLang="en-US" dirty="0">
                <a:solidFill>
                  <a:srgbClr val="292929"/>
                </a:solidFill>
                <a:latin typeface="微软雅黑" panose="020B0503020204020204" pitchFamily="34" charset="-122"/>
                <a:ea typeface="微软雅黑" panose="020B0503020204020204" pitchFamily="34" charset="-122"/>
              </a:rPr>
              <a:t>或者</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，每次找到的梯度都是不同的，就会发生震荡，来回跳动）。</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SGD</a:t>
            </a:r>
            <a:r>
              <a:rPr lang="zh-CN" altLang="en-US" dirty="0">
                <a:solidFill>
                  <a:srgbClr val="292929"/>
                </a:solidFill>
                <a:latin typeface="微软雅黑" panose="020B0503020204020204" pitchFamily="34" charset="-122"/>
                <a:ea typeface="微软雅黑" panose="020B0503020204020204" pitchFamily="34" charset="-122"/>
              </a:rPr>
              <a:t>对所有参数更新时应用同样的 </a:t>
            </a:r>
            <a:r>
              <a:rPr lang="en-US" altLang="zh-CN" dirty="0">
                <a:solidFill>
                  <a:srgbClr val="292929"/>
                </a:solidFill>
                <a:latin typeface="微软雅黑" panose="020B0503020204020204" pitchFamily="34" charset="-122"/>
                <a:ea typeface="微软雅黑" panose="020B0503020204020204" pitchFamily="34" charset="-122"/>
              </a:rPr>
              <a:t>learning rate</a:t>
            </a:r>
            <a:r>
              <a:rPr lang="zh-CN" altLang="en-US" dirty="0">
                <a:solidFill>
                  <a:srgbClr val="292929"/>
                </a:solidFill>
                <a:latin typeface="微软雅黑" panose="020B0503020204020204" pitchFamily="34" charset="-122"/>
                <a:ea typeface="微软雅黑" panose="020B0503020204020204" pitchFamily="34" charset="-122"/>
              </a:rPr>
              <a:t>，如果我们的数据是稀疏的，我们更希望对出现频率低的特征进行大一点的更新， 且</a:t>
            </a:r>
            <a:r>
              <a:rPr lang="en-US" altLang="zh-CN" dirty="0">
                <a:solidFill>
                  <a:srgbClr val="292929"/>
                </a:solidFill>
                <a:latin typeface="微软雅黑" panose="020B0503020204020204" pitchFamily="34" charset="-122"/>
                <a:ea typeface="微软雅黑" panose="020B0503020204020204" pitchFamily="34" charset="-122"/>
              </a:rPr>
              <a:t>learning rate</a:t>
            </a:r>
            <a:r>
              <a:rPr lang="zh-CN" altLang="en-US" dirty="0">
                <a:solidFill>
                  <a:srgbClr val="292929"/>
                </a:solidFill>
                <a:latin typeface="微软雅黑" panose="020B0503020204020204" pitchFamily="34" charset="-122"/>
                <a:ea typeface="微软雅黑" panose="020B0503020204020204" pitchFamily="34" charset="-122"/>
              </a:rPr>
              <a:t>会随着更新的次数逐渐变小。</a:t>
            </a:r>
            <a:endParaRPr lang="en-US" altLang="zh-CN"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988542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47D4297-1B9C-4F6D-A397-E348CB97E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704" y="999864"/>
            <a:ext cx="7552592" cy="5650762"/>
          </a:xfrm>
          <a:prstGeom prst="rect">
            <a:avLst/>
          </a:prstGeom>
          <a:noFill/>
          <a:extLst>
            <a:ext uri="{909E8E84-426E-40DD-AFC4-6F175D3DCCD1}">
              <a14:hiddenFill xmlns:a14="http://schemas.microsoft.com/office/drawing/2010/main">
                <a:solidFill>
                  <a:srgbClr val="FFFFFF"/>
                </a:solidFill>
              </a14:hiddenFill>
            </a:ext>
          </a:extLst>
        </p:spPr>
      </p:pic>
      <p:sp>
        <p:nvSpPr>
          <p:cNvPr id="3" name="打底色块">
            <a:extLst>
              <a:ext uri="{FF2B5EF4-FFF2-40B4-BE49-F238E27FC236}">
                <a16:creationId xmlns:a16="http://schemas.microsoft.com/office/drawing/2014/main" id="{64CC2905-EA51-459C-8107-7AD844C13E31}"/>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37173031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0FFCAB-1B3A-44A0-BA32-0A2DD12E69B0}"/>
              </a:ext>
            </a:extLst>
          </p:cNvPr>
          <p:cNvSpPr txBox="1"/>
          <p:nvPr/>
        </p:nvSpPr>
        <p:spPr>
          <a:xfrm>
            <a:off x="216039" y="1167677"/>
            <a:ext cx="8656655" cy="1705403"/>
          </a:xfrm>
          <a:prstGeom prst="rect">
            <a:avLst/>
          </a:prstGeom>
          <a:noFill/>
        </p:spPr>
        <p:txBody>
          <a:bodyPr wrap="square">
            <a:spAutoFit/>
          </a:bodyPr>
          <a:lstStyle/>
          <a:p>
            <a:pPr>
              <a:lnSpc>
                <a:spcPct val="150000"/>
              </a:lnSpc>
            </a:pPr>
            <a:r>
              <a:rPr lang="zh-CN" altLang="en-US" b="0" i="0" dirty="0">
                <a:solidFill>
                  <a:srgbClr val="4D4D4D"/>
                </a:solidFill>
                <a:effectLst/>
                <a:latin typeface="微软雅黑" panose="020B0503020204020204" pitchFamily="34" charset="-122"/>
                <a:ea typeface="微软雅黑" panose="020B0503020204020204" pitchFamily="34" charset="-122"/>
              </a:rPr>
              <a:t>动量的引入就是为了加快学习过程，特别是对于高曲率、小但一致的梯度，或者噪声比较大的梯度能够很好的加快学习过程。</a:t>
            </a:r>
            <a:r>
              <a:rPr lang="zh-CN" altLang="en-US" b="0" i="0" dirty="0">
                <a:solidFill>
                  <a:srgbClr val="0000FF"/>
                </a:solidFill>
                <a:effectLst/>
                <a:latin typeface="微软雅黑" panose="020B0503020204020204" pitchFamily="34" charset="-122"/>
                <a:ea typeface="微软雅黑" panose="020B0503020204020204" pitchFamily="34" charset="-122"/>
              </a:rPr>
              <a:t>动量的主要思想是积累了之前梯度指数级衰减的移动平均</a:t>
            </a:r>
            <a:r>
              <a:rPr lang="zh-CN" altLang="en-US" b="0" i="0" dirty="0">
                <a:solidFill>
                  <a:srgbClr val="4D4D4D"/>
                </a:solidFill>
                <a:effectLst/>
                <a:latin typeface="微软雅黑" panose="020B0503020204020204" pitchFamily="34" charset="-122"/>
                <a:ea typeface="微软雅黑" panose="020B0503020204020204" pitchFamily="34" charset="-122"/>
              </a:rPr>
              <a:t>（前面的指数加权平均），下面用一个图来对比下，</a:t>
            </a:r>
            <a:r>
              <a:rPr lang="en-US" altLang="zh-CN" b="0" i="0" dirty="0">
                <a:solidFill>
                  <a:srgbClr val="4D4D4D"/>
                </a:solidFill>
                <a:effectLst/>
                <a:latin typeface="微软雅黑" panose="020B0503020204020204" pitchFamily="34" charset="-122"/>
                <a:ea typeface="微软雅黑" panose="020B0503020204020204" pitchFamily="34" charset="-122"/>
              </a:rPr>
              <a:t>SGD</a:t>
            </a:r>
            <a:r>
              <a:rPr lang="zh-CN" altLang="en-US" b="0" i="0" dirty="0">
                <a:solidFill>
                  <a:srgbClr val="4D4D4D"/>
                </a:solidFill>
                <a:effectLst/>
                <a:latin typeface="微软雅黑" panose="020B0503020204020204" pitchFamily="34" charset="-122"/>
                <a:ea typeface="微软雅黑" panose="020B0503020204020204" pitchFamily="34" charset="-122"/>
              </a:rPr>
              <a:t>和动量的区别</a:t>
            </a:r>
            <a:endParaRPr lang="zh-CN" altLang="en-US" dirty="0">
              <a:latin typeface="微软雅黑" panose="020B0503020204020204" pitchFamily="34" charset="-122"/>
              <a:ea typeface="微软雅黑" panose="020B0503020204020204" pitchFamily="34" charset="-122"/>
            </a:endParaRPr>
          </a:p>
        </p:txBody>
      </p:sp>
      <p:pic>
        <p:nvPicPr>
          <p:cNvPr id="2050" name="Picture 2">
            <a:extLst>
              <a:ext uri="{FF2B5EF4-FFF2-40B4-BE49-F238E27FC236}">
                <a16:creationId xmlns:a16="http://schemas.microsoft.com/office/drawing/2014/main" id="{F283FB91-9565-4498-A6A9-B886A2B6D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067627"/>
            <a:ext cx="5715000" cy="2390775"/>
          </a:xfrm>
          <a:prstGeom prst="rect">
            <a:avLst/>
          </a:prstGeom>
          <a:noFill/>
          <a:extLst>
            <a:ext uri="{909E8E84-426E-40DD-AFC4-6F175D3DCCD1}">
              <a14:hiddenFill xmlns:a14="http://schemas.microsoft.com/office/drawing/2010/main">
                <a:solidFill>
                  <a:srgbClr val="FFFFFF"/>
                </a:solidFill>
              </a14:hiddenFill>
            </a:ext>
          </a:extLst>
        </p:spPr>
      </p:pic>
      <p:sp>
        <p:nvSpPr>
          <p:cNvPr id="5" name="打底色块">
            <a:extLst>
              <a:ext uri="{FF2B5EF4-FFF2-40B4-BE49-F238E27FC236}">
                <a16:creationId xmlns:a16="http://schemas.microsoft.com/office/drawing/2014/main" id="{D5433010-4ED8-4CB7-B4AF-8468E76FC620}"/>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22169972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C99CBE-740D-4C6F-A2B6-B7746CAA0003}"/>
              </a:ext>
            </a:extLst>
          </p:cNvPr>
          <p:cNvPicPr>
            <a:picLocks noChangeAspect="1"/>
          </p:cNvPicPr>
          <p:nvPr/>
        </p:nvPicPr>
        <p:blipFill>
          <a:blip r:embed="rId2"/>
          <a:stretch>
            <a:fillRect/>
          </a:stretch>
        </p:blipFill>
        <p:spPr>
          <a:xfrm>
            <a:off x="204787" y="1424822"/>
            <a:ext cx="8734425" cy="2933700"/>
          </a:xfrm>
          <a:prstGeom prst="rect">
            <a:avLst/>
          </a:prstGeom>
        </p:spPr>
      </p:pic>
      <p:sp>
        <p:nvSpPr>
          <p:cNvPr id="4" name="打底色块">
            <a:extLst>
              <a:ext uri="{FF2B5EF4-FFF2-40B4-BE49-F238E27FC236}">
                <a16:creationId xmlns:a16="http://schemas.microsoft.com/office/drawing/2014/main" id="{68886D2F-D3DC-44E4-B687-6D38E55CAB6F}"/>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11956519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6D5CE9-5DF5-4C0A-9B8D-AF2096E8C2B3}"/>
              </a:ext>
            </a:extLst>
          </p:cNvPr>
          <p:cNvPicPr>
            <a:picLocks noChangeAspect="1"/>
          </p:cNvPicPr>
          <p:nvPr/>
        </p:nvPicPr>
        <p:blipFill>
          <a:blip r:embed="rId2"/>
          <a:stretch>
            <a:fillRect/>
          </a:stretch>
        </p:blipFill>
        <p:spPr>
          <a:xfrm>
            <a:off x="366712" y="1665991"/>
            <a:ext cx="8410575" cy="3695700"/>
          </a:xfrm>
          <a:prstGeom prst="rect">
            <a:avLst/>
          </a:prstGeom>
        </p:spPr>
      </p:pic>
      <p:sp>
        <p:nvSpPr>
          <p:cNvPr id="4" name="打底色块">
            <a:extLst>
              <a:ext uri="{FF2B5EF4-FFF2-40B4-BE49-F238E27FC236}">
                <a16:creationId xmlns:a16="http://schemas.microsoft.com/office/drawing/2014/main" id="{D2F71126-1825-4BA3-831F-52400A9D86DC}"/>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299385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14</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93617" y="1030442"/>
                <a:ext cx="7162754" cy="4377224"/>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algn="just"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图像对比度增强</a:t>
                </a:r>
                <a:endParaRPr lang="en-US" altLang="zh-CN" b="1" dirty="0">
                  <a:solidFill>
                    <a:srgbClr val="292929"/>
                  </a:solidFill>
                  <a:latin typeface="微软雅黑" panose="020B0503020204020204" pitchFamily="34" charset="-122"/>
                  <a:ea typeface="微软雅黑" panose="020B0503020204020204" pitchFamily="34" charset="-122"/>
                </a:endParaRPr>
              </a:p>
              <a:p>
                <a:pPr algn="just" defTabSz="457200">
                  <a:spcAft>
                    <a:spcPts val="600"/>
                  </a:spcAft>
                  <a:defRPr/>
                </a:pPr>
                <a:r>
                  <a:rPr lang="en-GB" altLang="zh-CN" dirty="0">
                    <a:solidFill>
                      <a:srgbClr val="0000FF"/>
                    </a:solidFill>
                    <a:latin typeface="微软雅黑" panose="020B0503020204020204" pitchFamily="34" charset="-122"/>
                    <a:ea typeface="微软雅黑" panose="020B0503020204020204" pitchFamily="34" charset="-122"/>
                  </a:rPr>
                  <a:t>Automatic gamma correction</a:t>
                </a:r>
                <a:r>
                  <a:rPr lang="zh-CN" altLang="en-US" dirty="0">
                    <a:solidFill>
                      <a:srgbClr val="292929"/>
                    </a:solidFill>
                    <a:latin typeface="微软雅黑" panose="020B0503020204020204" pitchFamily="34" charset="-122"/>
                    <a:ea typeface="微软雅黑" panose="020B0503020204020204" pitchFamily="34" charset="-122"/>
                  </a:rPr>
                  <a:t>：计算图像累计直方图，在</a:t>
                </a:r>
                <a:r>
                  <a:rPr lang="en-GB" altLang="zh-CN" dirty="0">
                    <a:solidFill>
                      <a:srgbClr val="292929"/>
                    </a:solidFill>
                    <a:latin typeface="微软雅黑" panose="020B0503020204020204" pitchFamily="34" charset="-122"/>
                    <a:ea typeface="微软雅黑" panose="020B0503020204020204" pitchFamily="34" charset="-122"/>
                  </a:rPr>
                  <a:t>5% </a:t>
                </a:r>
                <a:r>
                  <a:rPr lang="zh-CN" altLang="en-US" dirty="0">
                    <a:solidFill>
                      <a:srgbClr val="292929"/>
                    </a:solidFill>
                    <a:latin typeface="微软雅黑" panose="020B0503020204020204" pitchFamily="34" charset="-122"/>
                    <a:ea typeface="微软雅黑" panose="020B0503020204020204" pitchFamily="34" charset="-122"/>
                  </a:rPr>
                  <a:t>和</a:t>
                </a:r>
                <a:r>
                  <a:rPr lang="en-GB" altLang="zh-CN" dirty="0">
                    <a:solidFill>
                      <a:srgbClr val="292929"/>
                    </a:solidFill>
                    <a:latin typeface="微软雅黑" panose="020B0503020204020204" pitchFamily="34" charset="-122"/>
                    <a:ea typeface="微软雅黑" panose="020B0503020204020204" pitchFamily="34" charset="-122"/>
                  </a:rPr>
                  <a:t> 95%</a:t>
                </a:r>
                <a:r>
                  <a:rPr lang="zh-CN" altLang="en-US" dirty="0">
                    <a:solidFill>
                      <a:srgbClr val="292929"/>
                    </a:solidFill>
                    <a:latin typeface="微软雅黑" panose="020B0503020204020204" pitchFamily="34" charset="-122"/>
                    <a:ea typeface="微软雅黑" panose="020B0503020204020204" pitchFamily="34" charset="-122"/>
                  </a:rPr>
                  <a:t>的范围内选取最小值、中间值、最大值，然后根据以下公式计算</a:t>
                </a:r>
                <a:r>
                  <a:rPr lang="en-US" altLang="zh-CN" dirty="0">
                    <a:solidFill>
                      <a:srgbClr val="292929"/>
                    </a:solidFill>
                    <a:latin typeface="微软雅黑" panose="020B0503020204020204" pitchFamily="34" charset="-122"/>
                    <a:ea typeface="微软雅黑" panose="020B0503020204020204" pitchFamily="34" charset="-122"/>
                  </a:rPr>
                  <a:t>gamma</a:t>
                </a:r>
                <a:r>
                  <a:rPr lang="zh-CN" altLang="en-US" dirty="0">
                    <a:solidFill>
                      <a:srgbClr val="292929"/>
                    </a:solidFill>
                    <a:latin typeface="微软雅黑" panose="020B0503020204020204" pitchFamily="34" charset="-122"/>
                    <a:ea typeface="微软雅黑" panose="020B0503020204020204" pitchFamily="34" charset="-122"/>
                  </a:rPr>
                  <a:t>值：</a:t>
                </a:r>
                <a:endParaRPr lang="en-US" altLang="zh-CN" dirty="0">
                  <a:solidFill>
                    <a:srgbClr val="292929"/>
                  </a:solidFill>
                  <a:latin typeface="微软雅黑" panose="020B0503020204020204" pitchFamily="34" charset="-122"/>
                  <a:ea typeface="微软雅黑" panose="020B0503020204020204" pitchFamily="34" charset="-122"/>
                </a:endParaRPr>
              </a:p>
              <a:p>
                <a:pPr algn="just" defTabSz="457200">
                  <a:spcAft>
                    <a:spcPts val="600"/>
                  </a:spcAft>
                  <a:defRPr/>
                </a:pPr>
                <a14:m>
                  <m:oMathPara xmlns:m="http://schemas.openxmlformats.org/officeDocument/2006/math">
                    <m:oMathParaPr>
                      <m:jc m:val="centerGroup"/>
                    </m:oMathParaPr>
                    <m:oMath xmlns:m="http://schemas.openxmlformats.org/officeDocument/2006/math">
                      <m:r>
                        <a:rPr lang="" altLang="zh-CN">
                          <a:latin typeface="Cambria Math" panose="02040503050406030204" pitchFamily="18" charset="0"/>
                          <a:ea typeface="Cambria Math" panose="02040503050406030204" pitchFamily="18" charset="0"/>
                        </a:rPr>
                        <m:t>𝑔</m:t>
                      </m:r>
                      <m:r>
                        <a:rPr lang="" altLang="zh-CN">
                          <a:latin typeface="Cambria Math" panose="02040503050406030204" pitchFamily="18" charset="0"/>
                          <a:ea typeface="Cambria Math" panose="02040503050406030204" pitchFamily="18" charset="0"/>
                        </a:rPr>
                        <m:t>=</m:t>
                      </m:r>
                      <m:func>
                        <m:funcPr>
                          <m:ctrlPr>
                            <a:rPr lang="" altLang="zh-CN" i="1">
                              <a:latin typeface="Cambria Math" panose="02040503050406030204" pitchFamily="18" charset="0"/>
                              <a:ea typeface="Cambria Math" panose="02040503050406030204" pitchFamily="18" charset="0"/>
                            </a:rPr>
                          </m:ctrlPr>
                        </m:funcPr>
                        <m:fName>
                          <m:r>
                            <m:rPr>
                              <m:sty m:val="p"/>
                            </m:rPr>
                            <a:rPr lang="" altLang="zh-CN">
                              <a:latin typeface="Cambria Math" panose="02040503050406030204" pitchFamily="18" charset="0"/>
                              <a:ea typeface="Cambria Math" panose="02040503050406030204" pitchFamily="18" charset="0"/>
                            </a:rPr>
                            <m:t>log</m:t>
                          </m:r>
                        </m:fName>
                        <m:e>
                          <m:d>
                            <m:dPr>
                              <m:ctrlPr>
                                <a:rPr lang="" altLang="zh-CN" i="1">
                                  <a:latin typeface="Cambria Math" panose="02040503050406030204" pitchFamily="18" charset="0"/>
                                  <a:ea typeface="Cambria Math" panose="02040503050406030204" pitchFamily="18" charset="0"/>
                                </a:rPr>
                              </m:ctrlPr>
                            </m:dPr>
                            <m:e>
                              <m:f>
                                <m:fPr>
                                  <m:ctrlPr>
                                    <a:rPr lang="" altLang="zh-CN" i="1">
                                      <a:latin typeface="Cambria Math" panose="02040503050406030204" pitchFamily="18" charset="0"/>
                                      <a:ea typeface="Cambria Math" panose="02040503050406030204" pitchFamily="18" charset="0"/>
                                    </a:rPr>
                                  </m:ctrlPr>
                                </m:fPr>
                                <m:num>
                                  <m:r>
                                    <m:rPr>
                                      <m:nor/>
                                    </m:rPr>
                                    <a:rPr lang="" altLang="zh-CN" i="1">
                                      <a:ea typeface="Cambria Math" panose="02040503050406030204" pitchFamily="18" charset="0"/>
                                    </a:rPr>
                                    <m:t> </m:t>
                                  </m:r>
                                  <m:r>
                                    <m:rPr>
                                      <m:nor/>
                                    </m:rPr>
                                    <a:rPr lang="" altLang="zh-CN">
                                      <a:ea typeface="Cambria Math" panose="02040503050406030204" pitchFamily="18" charset="0"/>
                                    </a:rPr>
                                    <m:t>median</m:t>
                                  </m:r>
                                  <m:r>
                                    <m:rPr>
                                      <m:nor/>
                                    </m:rPr>
                                    <a:rPr lang="" altLang="zh-CN" i="1">
                                      <a:ea typeface="Cambria Math" panose="02040503050406030204" pitchFamily="18" charset="0"/>
                                    </a:rPr>
                                    <m:t> − </m:t>
                                  </m:r>
                                  <m:r>
                                    <m:rPr>
                                      <m:nor/>
                                    </m:rPr>
                                    <a:rPr lang="" altLang="zh-CN">
                                      <a:ea typeface="Cambria Math" panose="02040503050406030204" pitchFamily="18" charset="0"/>
                                    </a:rPr>
                                    <m:t>minimum</m:t>
                                  </m:r>
                                  <m:r>
                                    <m:rPr>
                                      <m:nor/>
                                    </m:rPr>
                                    <a:rPr lang="" altLang="zh-CN" i="1">
                                      <a:ea typeface="Cambria Math" panose="02040503050406030204" pitchFamily="18" charset="0"/>
                                    </a:rPr>
                                    <m:t> </m:t>
                                  </m:r>
                                </m:num>
                                <m:den>
                                  <m:r>
                                    <m:rPr>
                                      <m:nor/>
                                    </m:rPr>
                                    <a:rPr lang="" altLang="zh-CN" i="1">
                                      <a:ea typeface="Cambria Math" panose="02040503050406030204" pitchFamily="18" charset="0"/>
                                    </a:rPr>
                                    <m:t> </m:t>
                                  </m:r>
                                  <m:r>
                                    <m:rPr>
                                      <m:nor/>
                                    </m:rPr>
                                    <a:rPr lang="" altLang="zh-CN">
                                      <a:ea typeface="Cambria Math" panose="02040503050406030204" pitchFamily="18" charset="0"/>
                                    </a:rPr>
                                    <m:t>maximum</m:t>
                                  </m:r>
                                  <m:r>
                                    <m:rPr>
                                      <m:nor/>
                                    </m:rPr>
                                    <a:rPr lang="" altLang="zh-CN" i="1">
                                      <a:ea typeface="Cambria Math" panose="02040503050406030204" pitchFamily="18" charset="0"/>
                                    </a:rPr>
                                    <m:t> </m:t>
                                  </m:r>
                                  <m:r>
                                    <a:rPr lang="" altLang="zh-CN">
                                      <a:latin typeface="Cambria Math" panose="02040503050406030204" pitchFamily="18" charset="0"/>
                                      <a:ea typeface="Cambria Math" panose="02040503050406030204" pitchFamily="18" charset="0"/>
                                    </a:rPr>
                                    <m:t>−</m:t>
                                  </m:r>
                                  <m:r>
                                    <m:rPr>
                                      <m:nor/>
                                    </m:rPr>
                                    <a:rPr lang="" altLang="zh-CN" i="1">
                                      <a:ea typeface="Cambria Math" panose="02040503050406030204" pitchFamily="18" charset="0"/>
                                    </a:rPr>
                                    <m:t> </m:t>
                                  </m:r>
                                  <m:r>
                                    <m:rPr>
                                      <m:nor/>
                                    </m:rPr>
                                    <a:rPr lang="" altLang="zh-CN">
                                      <a:ea typeface="Cambria Math" panose="02040503050406030204" pitchFamily="18" charset="0"/>
                                    </a:rPr>
                                    <m:t>median</m:t>
                                  </m:r>
                                  <m:r>
                                    <m:rPr>
                                      <m:nor/>
                                    </m:rPr>
                                    <a:rPr lang="" altLang="zh-CN" i="1">
                                      <a:ea typeface="Cambria Math" panose="02040503050406030204" pitchFamily="18" charset="0"/>
                                    </a:rPr>
                                    <m:t> </m:t>
                                  </m:r>
                                </m:den>
                              </m:f>
                            </m:e>
                          </m:d>
                        </m:e>
                      </m:func>
                    </m:oMath>
                  </m:oMathPara>
                </a14:m>
                <a:endParaRPr lang="en-US" altLang="zh-CN" dirty="0">
                  <a:solidFill>
                    <a:srgbClr val="292929"/>
                  </a:solidFill>
                  <a:latin typeface="微软雅黑" panose="020B0503020204020204" pitchFamily="34" charset="-122"/>
                  <a:ea typeface="微软雅黑" panose="020B0503020204020204" pitchFamily="34" charset="-122"/>
                </a:endParaRPr>
              </a:p>
              <a:p>
                <a:pPr algn="just"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之后将</a:t>
                </a:r>
                <a:r>
                  <a:rPr lang="en-US" altLang="zh-CN" dirty="0">
                    <a:solidFill>
                      <a:srgbClr val="292929"/>
                    </a:solidFill>
                    <a:latin typeface="微软雅黑" panose="020B0503020204020204" pitchFamily="34" charset="-122"/>
                    <a:ea typeface="微软雅黑" panose="020B0503020204020204" pitchFamily="34" charset="-122"/>
                  </a:rPr>
                  <a:t>g</a:t>
                </a:r>
                <a:r>
                  <a:rPr lang="zh-CN" altLang="en-US" dirty="0">
                    <a:solidFill>
                      <a:srgbClr val="292929"/>
                    </a:solidFill>
                    <a:latin typeface="微软雅黑" panose="020B0503020204020204" pitchFamily="34" charset="-122"/>
                    <a:ea typeface="微软雅黑" panose="020B0503020204020204" pitchFamily="34" charset="-122"/>
                  </a:rPr>
                  <a:t>裁剪到</a:t>
                </a:r>
                <a:r>
                  <a:rPr lang="en-US" altLang="zh-CN" dirty="0">
                    <a:solidFill>
                      <a:srgbClr val="292929"/>
                    </a:solidFill>
                    <a:latin typeface="微软雅黑" panose="020B0503020204020204" pitchFamily="34" charset="-122"/>
                    <a:ea typeface="微软雅黑" panose="020B0503020204020204" pitchFamily="34" charset="-122"/>
                  </a:rPr>
                  <a:t>0.8~1.2</a:t>
                </a:r>
                <a:r>
                  <a:rPr lang="zh-CN" altLang="en-US" dirty="0">
                    <a:solidFill>
                      <a:srgbClr val="292929"/>
                    </a:solidFill>
                    <a:latin typeface="微软雅黑" panose="020B0503020204020204" pitchFamily="34" charset="-122"/>
                    <a:ea typeface="微软雅黑" panose="020B0503020204020204" pitchFamily="34" charset="-122"/>
                  </a:rPr>
                  <a:t>的范围内；如右图所示：</a:t>
                </a:r>
                <a:r>
                  <a:rPr lang="en-GB" altLang="zh-CN" dirty="0">
                    <a:solidFill>
                      <a:srgbClr val="292929"/>
                    </a:solidFill>
                    <a:latin typeface="微软雅黑" panose="020B0503020204020204" pitchFamily="34" charset="-122"/>
                    <a:ea typeface="微软雅黑" panose="020B0503020204020204" pitchFamily="34" charset="-122"/>
                  </a:rPr>
                  <a:t>(a)</a:t>
                </a:r>
                <a:r>
                  <a:rPr lang="zh-CN" altLang="en-US" dirty="0">
                    <a:solidFill>
                      <a:srgbClr val="292929"/>
                    </a:solidFill>
                    <a:latin typeface="微软雅黑" panose="020B0503020204020204" pitchFamily="34" charset="-122"/>
                    <a:ea typeface="微软雅黑" panose="020B0503020204020204" pitchFamily="34" charset="-122"/>
                  </a:rPr>
                  <a:t>原始图像</a:t>
                </a:r>
                <a:r>
                  <a:rPr lang="en-US" altLang="zh-CN" dirty="0">
                    <a:solidFill>
                      <a:srgbClr val="292929"/>
                    </a:solidFill>
                    <a:latin typeface="微软雅黑" panose="020B0503020204020204" pitchFamily="34" charset="-122"/>
                    <a:ea typeface="微软雅黑" panose="020B0503020204020204" pitchFamily="34" charset="-122"/>
                  </a:rPr>
                  <a:t>(</a:t>
                </a:r>
                <a:r>
                  <a:rPr lang="en-GB" altLang="zh-CN" dirty="0">
                    <a:solidFill>
                      <a:srgbClr val="292929"/>
                    </a:solidFill>
                    <a:latin typeface="微软雅黑" panose="020B0503020204020204" pitchFamily="34" charset="-122"/>
                    <a:ea typeface="微软雅黑" panose="020B0503020204020204" pitchFamily="34" charset="-122"/>
                  </a:rPr>
                  <a:t>b)</a:t>
                </a:r>
                <a:r>
                  <a:rPr lang="zh-CN" altLang="en-US" dirty="0">
                    <a:solidFill>
                      <a:srgbClr val="292929"/>
                    </a:solidFill>
                    <a:latin typeface="微软雅黑" panose="020B0503020204020204" pitchFamily="34" charset="-122"/>
                    <a:ea typeface="微软雅黑" panose="020B0503020204020204" pitchFamily="34" charset="-122"/>
                  </a:rPr>
                  <a:t>直方图</a:t>
                </a:r>
                <a:r>
                  <a:rPr lang="en-US" altLang="zh-CN" dirty="0">
                    <a:solidFill>
                      <a:srgbClr val="292929"/>
                    </a:solidFill>
                    <a:latin typeface="微软雅黑" panose="020B0503020204020204" pitchFamily="34" charset="-122"/>
                    <a:ea typeface="微软雅黑" panose="020B0503020204020204" pitchFamily="34" charset="-122"/>
                  </a:rPr>
                  <a:t>(</a:t>
                </a:r>
                <a:r>
                  <a:rPr lang="en-GB" altLang="zh-CN" dirty="0">
                    <a:solidFill>
                      <a:srgbClr val="292929"/>
                    </a:solidFill>
                    <a:latin typeface="微软雅黑" panose="020B0503020204020204" pitchFamily="34" charset="-122"/>
                    <a:ea typeface="微软雅黑" panose="020B0503020204020204" pitchFamily="34" charset="-122"/>
                  </a:rPr>
                  <a:t>c)</a:t>
                </a:r>
                <a:r>
                  <a:rPr lang="zh-CN" altLang="en-US" dirty="0">
                    <a:solidFill>
                      <a:srgbClr val="292929"/>
                    </a:solidFill>
                    <a:latin typeface="微软雅黑" panose="020B0503020204020204" pitchFamily="34" charset="-122"/>
                    <a:ea typeface="微软雅黑" panose="020B0503020204020204" pitchFamily="34" charset="-122"/>
                  </a:rPr>
                  <a:t>累积直方图</a:t>
                </a:r>
                <a:r>
                  <a:rPr lang="en-US" altLang="zh-CN" dirty="0">
                    <a:solidFill>
                      <a:srgbClr val="292929"/>
                    </a:solidFill>
                    <a:latin typeface="微软雅黑" panose="020B0503020204020204" pitchFamily="34" charset="-122"/>
                    <a:ea typeface="微软雅黑" panose="020B0503020204020204" pitchFamily="34" charset="-122"/>
                  </a:rPr>
                  <a:t>(</a:t>
                </a:r>
                <a:r>
                  <a:rPr lang="en-GB" altLang="zh-CN" dirty="0">
                    <a:solidFill>
                      <a:srgbClr val="292929"/>
                    </a:solidFill>
                    <a:latin typeface="微软雅黑" panose="020B0503020204020204" pitchFamily="34" charset="-122"/>
                    <a:ea typeface="微软雅黑" panose="020B0503020204020204" pitchFamily="34" charset="-122"/>
                  </a:rPr>
                  <a:t>d) gamma</a:t>
                </a:r>
                <a:r>
                  <a:rPr lang="zh-CN" altLang="en-US" dirty="0">
                    <a:solidFill>
                      <a:srgbClr val="292929"/>
                    </a:solidFill>
                    <a:latin typeface="微软雅黑" panose="020B0503020204020204" pitchFamily="34" charset="-122"/>
                    <a:ea typeface="微软雅黑" panose="020B0503020204020204" pitchFamily="34" charset="-122"/>
                  </a:rPr>
                  <a:t>曲线</a:t>
                </a:r>
                <a:r>
                  <a:rPr lang="en-US" altLang="zh-CN" dirty="0">
                    <a:solidFill>
                      <a:srgbClr val="292929"/>
                    </a:solidFill>
                    <a:latin typeface="微软雅黑" panose="020B0503020204020204" pitchFamily="34" charset="-122"/>
                    <a:ea typeface="微软雅黑" panose="020B0503020204020204" pitchFamily="34" charset="-122"/>
                  </a:rPr>
                  <a:t>(</a:t>
                </a:r>
                <a:r>
                  <a:rPr lang="en-GB" altLang="zh-CN" dirty="0">
                    <a:solidFill>
                      <a:srgbClr val="292929"/>
                    </a:solidFill>
                    <a:latin typeface="微软雅黑" panose="020B0503020204020204" pitchFamily="34" charset="-122"/>
                    <a:ea typeface="微软雅黑" panose="020B0503020204020204" pitchFamily="34" charset="-122"/>
                  </a:rPr>
                  <a:t>e) gamma</a:t>
                </a:r>
                <a:r>
                  <a:rPr lang="zh-CN" altLang="en-US" dirty="0">
                    <a:solidFill>
                      <a:srgbClr val="292929"/>
                    </a:solidFill>
                    <a:latin typeface="微软雅黑" panose="020B0503020204020204" pitchFamily="34" charset="-122"/>
                    <a:ea typeface="微软雅黑" panose="020B0503020204020204" pitchFamily="34" charset="-122"/>
                  </a:rPr>
                  <a:t>校正图像；</a:t>
                </a:r>
                <a:endParaRPr lang="en-US" altLang="zh-CN" dirty="0">
                  <a:solidFill>
                    <a:srgbClr val="292929"/>
                  </a:solidFill>
                  <a:latin typeface="微软雅黑" panose="020B0503020204020204" pitchFamily="34" charset="-122"/>
                  <a:ea typeface="微软雅黑" panose="020B0503020204020204" pitchFamily="34" charset="-122"/>
                </a:endParaRPr>
              </a:p>
              <a:p>
                <a:pPr algn="just"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defTabSz="457200">
                  <a:spcAft>
                    <a:spcPts val="600"/>
                  </a:spcAft>
                  <a:defRPr/>
                </a:pPr>
                <a:r>
                  <a:rPr lang="en-US" altLang="zh-CN" dirty="0">
                    <a:solidFill>
                      <a:srgbClr val="0000FF"/>
                    </a:solidFill>
                    <a:latin typeface="微软雅黑" panose="020B0503020204020204" pitchFamily="34" charset="-122"/>
                    <a:ea typeface="微软雅黑" panose="020B0503020204020204" pitchFamily="34" charset="-122"/>
                  </a:rPr>
                  <a:t>Random gamma correction</a:t>
                </a:r>
                <a:r>
                  <a:rPr lang="zh-CN" altLang="en-US" dirty="0">
                    <a:solidFill>
                      <a:srgbClr val="292929"/>
                    </a:solidFill>
                    <a:latin typeface="微软雅黑" panose="020B0503020204020204" pitchFamily="34" charset="-122"/>
                    <a:ea typeface="微软雅黑" panose="020B0503020204020204" pitchFamily="34" charset="-122"/>
                  </a:rPr>
                  <a:t>：随机生成</a:t>
                </a:r>
                <a:r>
                  <a:rPr lang="en-US" altLang="zh-CN" dirty="0">
                    <a:solidFill>
                      <a:srgbClr val="292929"/>
                    </a:solidFill>
                    <a:latin typeface="微软雅黑" panose="020B0503020204020204" pitchFamily="34" charset="-122"/>
                    <a:ea typeface="微软雅黑" panose="020B0503020204020204" pitchFamily="34" charset="-122"/>
                  </a:rPr>
                  <a:t>gamma</a:t>
                </a:r>
                <a:r>
                  <a:rPr lang="zh-CN" altLang="en-US" dirty="0">
                    <a:solidFill>
                      <a:srgbClr val="292929"/>
                    </a:solidFill>
                    <a:latin typeface="微软雅黑" panose="020B0503020204020204" pitchFamily="34" charset="-122"/>
                    <a:ea typeface="微软雅黑" panose="020B0503020204020204" pitchFamily="34" charset="-122"/>
                  </a:rPr>
                  <a:t>值，范围</a:t>
                </a:r>
                <a:r>
                  <a:rPr lang="en-US" altLang="zh-CN" dirty="0">
                    <a:solidFill>
                      <a:srgbClr val="292929"/>
                    </a:solidFill>
                    <a:latin typeface="微软雅黑" panose="020B0503020204020204" pitchFamily="34" charset="-122"/>
                    <a:ea typeface="微软雅黑" panose="020B0503020204020204" pitchFamily="34" charset="-122"/>
                  </a:rPr>
                  <a:t>0.8~2.0</a:t>
                </a:r>
                <a:r>
                  <a:rPr lang="zh-CN" altLang="en-US" dirty="0">
                    <a:solidFill>
                      <a:srgbClr val="292929"/>
                    </a:solidFill>
                    <a:latin typeface="微软雅黑" panose="020B0503020204020204" pitchFamily="34" charset="-122"/>
                    <a:ea typeface="微软雅黑" panose="020B0503020204020204" pitchFamily="34" charset="-122"/>
                  </a:rPr>
                  <a:t>；</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93617" y="1030442"/>
                <a:ext cx="7162754" cy="4377224"/>
              </a:xfrm>
              <a:prstGeom prst="rect">
                <a:avLst/>
              </a:prstGeom>
              <a:blipFill>
                <a:blip r:embed="rId3"/>
                <a:stretch>
                  <a:fillRect l="-681" r="-76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E365543-976C-4792-9417-963B8DCEDDE4}"/>
              </a:ext>
            </a:extLst>
          </p:cNvPr>
          <p:cNvPicPr>
            <a:picLocks noChangeAspect="1"/>
          </p:cNvPicPr>
          <p:nvPr/>
        </p:nvPicPr>
        <p:blipFill>
          <a:blip r:embed="rId4"/>
          <a:stretch>
            <a:fillRect/>
          </a:stretch>
        </p:blipFill>
        <p:spPr>
          <a:xfrm>
            <a:off x="7533662" y="887897"/>
            <a:ext cx="1610338" cy="5881065"/>
          </a:xfrm>
          <a:prstGeom prst="rect">
            <a:avLst/>
          </a:prstGeom>
        </p:spPr>
      </p:pic>
    </p:spTree>
    <p:extLst>
      <p:ext uri="{BB962C8B-B14F-4D97-AF65-F5344CB8AC3E}">
        <p14:creationId xmlns:p14="http://schemas.microsoft.com/office/powerpoint/2010/main" val="355664337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140</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737002"/>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Momentum</a:t>
                </a: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算法思想：参数更新时在一定程度上保留之前更新的方向，同时又利用当前</a:t>
                </a:r>
                <a:r>
                  <a:rPr lang="en-US" altLang="zh-CN" dirty="0">
                    <a:solidFill>
                      <a:srgbClr val="292929"/>
                    </a:solidFill>
                    <a:latin typeface="微软雅黑" panose="020B0503020204020204" pitchFamily="34" charset="-122"/>
                    <a:ea typeface="微软雅黑" panose="020B0503020204020204" pitchFamily="34" charset="-122"/>
                  </a:rPr>
                  <a:t>batch</a:t>
                </a:r>
                <a:r>
                  <a:rPr lang="zh-CN" altLang="en-US" dirty="0">
                    <a:solidFill>
                      <a:srgbClr val="292929"/>
                    </a:solidFill>
                    <a:latin typeface="微软雅黑" panose="020B0503020204020204" pitchFamily="34" charset="-122"/>
                    <a:ea typeface="微软雅黑" panose="020B0503020204020204" pitchFamily="34" charset="-122"/>
                  </a:rPr>
                  <a:t>的梯度微调最终的更新方向，即通过积累之前的动量来加速当前的梯度。从这里开始，我们引入一阶动量的概念（在</a:t>
                </a:r>
                <a:r>
                  <a:rPr lang="en-US" altLang="zh-CN" dirty="0">
                    <a:solidFill>
                      <a:srgbClr val="292929"/>
                    </a:solidFill>
                    <a:latin typeface="微软雅黑" panose="020B0503020204020204" pitchFamily="34" charset="-122"/>
                    <a:ea typeface="微软雅黑" panose="020B0503020204020204" pitchFamily="34" charset="-122"/>
                  </a:rPr>
                  <a:t>mini-batch SGD</a:t>
                </a:r>
                <a:r>
                  <a:rPr lang="zh-CN" altLang="en-US" dirty="0">
                    <a:solidFill>
                      <a:srgbClr val="292929"/>
                    </a:solidFill>
                    <a:latin typeface="微软雅黑" panose="020B0503020204020204" pitchFamily="34" charset="-122"/>
                    <a:ea typeface="微软雅黑" panose="020B0503020204020204" pitchFamily="34" charset="-122"/>
                  </a:rPr>
                  <a:t>的基础之上），即在最开始说的框架中：</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latin typeface="Cambria Math" panose="02040503050406030204" pitchFamily="18" charset="0"/>
                            <a:ea typeface="等线" panose="02010600030101010101" pitchFamily="2" charset="-122"/>
                            <a:cs typeface="Times New Roman" panose="02020603050405020304" pitchFamily="18" charset="0"/>
                          </a:rPr>
                          <m:t>1</m:t>
                        </m:r>
                        <m:r>
                          <a:rPr lang="en-US" altLang="zh-CN"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dirty="0">
                    <a:ea typeface="Cambria Math" panose="02040503050406030204" pitchFamily="18" charset="0"/>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cs typeface="Times New Roman" panose="02020603050405020304" pitchFamily="18" charset="0"/>
                          </a:rPr>
                          <m:t>𝑡</m:t>
                        </m:r>
                      </m:sub>
                    </m:sSub>
                  </m:oMath>
                </a14:m>
                <a:r>
                  <a:rPr lang="zh-CN" altLang="en-US" dirty="0">
                    <a:solidFill>
                      <a:srgbClr val="292929"/>
                    </a:solidFill>
                    <a:latin typeface="微软雅黑" panose="020B0503020204020204" pitchFamily="34" charset="-122"/>
                    <a:ea typeface="微软雅黑" panose="020B0503020204020204" pitchFamily="34" charset="-122"/>
                  </a:rPr>
                  <a:t>  </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𝑡</m:t>
                        </m:r>
                      </m:sub>
                    </m:sSub>
                  </m:oMath>
                </a14:m>
                <a:r>
                  <a:rPr lang="en-US" altLang="zh-CN" dirty="0">
                    <a:solidFill>
                      <a:srgbClr val="292929"/>
                    </a:solidFill>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i="1" dirty="0">
                            <a:solidFill>
                              <a:srgbClr val="292929"/>
                            </a:solidFill>
                            <a:latin typeface="Cambria Math" panose="02040503050406030204" pitchFamily="18" charset="0"/>
                            <a:ea typeface="微软雅黑" panose="020B0503020204020204" pitchFamily="34" charset="-122"/>
                          </a:rPr>
                        </m:ctrlPr>
                      </m:sSupPr>
                      <m:e>
                        <m:r>
                          <a:rPr lang="en-US" altLang="zh-CN" i="1" dirty="0">
                            <a:solidFill>
                              <a:srgbClr val="292929"/>
                            </a:solidFill>
                            <a:latin typeface="Cambria Math" panose="02040503050406030204" pitchFamily="18" charset="0"/>
                            <a:ea typeface="微软雅黑" panose="020B0503020204020204" pitchFamily="34" charset="-122"/>
                          </a:rPr>
                          <m:t>𝐼</m:t>
                        </m:r>
                      </m:e>
                      <m:sup>
                        <m:r>
                          <a:rPr lang="en-US" altLang="zh-CN" i="1" dirty="0">
                            <a:solidFill>
                              <a:srgbClr val="292929"/>
                            </a:solidFill>
                            <a:latin typeface="Cambria Math" panose="02040503050406030204" pitchFamily="18" charset="0"/>
                            <a:ea typeface="微软雅黑" panose="020B0503020204020204" pitchFamily="34" charset="-122"/>
                          </a:rPr>
                          <m:t>2</m:t>
                        </m:r>
                      </m:sup>
                    </m:sSup>
                  </m:oMath>
                </a14:m>
                <a:r>
                  <a:rPr lang="zh-CN" altLang="en-US" dirty="0">
                    <a:solidFill>
                      <a:srgbClr val="292929"/>
                    </a:solidFill>
                    <a:latin typeface="微软雅黑" panose="020B0503020204020204" pitchFamily="34" charset="-122"/>
                    <a:ea typeface="微软雅黑" panose="020B0503020204020204" pitchFamily="34" charset="-122"/>
                  </a:rPr>
                  <a:t>不变</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参数更新公式如下：</a:t>
                </a: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en-US" altLang="zh-CN" sz="20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sub>
                    </m:sSub>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e>
                    </m:d>
                  </m:oMath>
                </a14:m>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nSpc>
                    <a:spcPts val="1200"/>
                  </a:lnSpc>
                  <a:spcAft>
                    <a:spcPts val="1200"/>
                  </a:spcAft>
                  <a:defRPr/>
                </a:pPr>
                <a:r>
                  <a:rPr lang="en-US" altLang="zh-CN"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𝜂</m:t>
                    </m:r>
                    <m:r>
                      <a:rPr lang="en-US" altLang="zh-CN">
                        <a:solidFill>
                          <a:prstClr val="black"/>
                        </a:solidFill>
                        <a:latin typeface="Cambria Math" panose="02040503050406030204" pitchFamily="18" charset="0"/>
                        <a:cs typeface="Times New Roman" panose="02020603050405020304" pitchFamily="18" charset="0"/>
                      </a:rPr>
                      <m:t>⋅</m:t>
                    </m:r>
                    <m:r>
                      <m:rPr>
                        <m:nor/>
                      </m:rPr>
                      <a:rPr lang="zh-CN" altLang="zh-CN" dirty="0">
                        <a:ea typeface="Cambria Math" panose="02040503050406030204" pitchFamily="18" charset="0"/>
                        <a:cs typeface="Times New Roman" panose="02020603050405020304" pitchFamily="18" charset="0"/>
                      </a:rPr>
                      <m:t> </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𝑚</m:t>
                        </m:r>
                      </m:e>
                      <m:sub>
                        <m:r>
                          <a:rPr lang="en-US" altLang="zh-CN" i="1">
                            <a:latin typeface="Cambria Math" panose="02040503050406030204" pitchFamily="18" charset="0"/>
                            <a:cs typeface="Times New Roman" panose="02020603050405020304" pitchFamily="18" charset="0"/>
                          </a:rPr>
                          <m:t>𝑡</m:t>
                        </m:r>
                      </m:sub>
                    </m:sSub>
                  </m:oMath>
                </a14:m>
                <a:endParaRPr lang="zh-CN"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4737002"/>
              </a:xfrm>
              <a:prstGeom prst="rect">
                <a:avLst/>
              </a:prstGeom>
              <a:blipFill>
                <a:blip r:embed="rId3"/>
                <a:stretch>
                  <a:fillRect l="-567" r="-4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787241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141</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595570" cy="3895425"/>
              </a:xfrm>
              <a:prstGeom prst="rect">
                <a:avLst/>
              </a:prstGeom>
              <a:noFill/>
            </p:spPr>
            <p:txBody>
              <a:bodyPr wrap="square">
                <a:spAutoFit/>
              </a:bodyPr>
              <a:lstStyle/>
              <a:p>
                <a:pPr>
                  <a:spcAft>
                    <a:spcPts val="600"/>
                  </a:spcAft>
                  <a:defRPr/>
                </a:pPr>
                <a:endPar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spcAft>
                    <a:spcPts val="600"/>
                  </a:spcAft>
                  <a:defRPr/>
                </a:pPr>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其中一阶动量和二阶动量都是按照</a:t>
                </a:r>
                <a:r>
                  <a:rPr lang="zh-CN" altLang="en-US"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指数加权平均数</a:t>
                </a:r>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进行计算：</a:t>
                </a:r>
                <a:endPar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spcAft>
                    <a:spcPts val="600"/>
                  </a:spcAft>
                  <a:defRPr/>
                </a:pPr>
                <a:r>
                  <a:rPr lang="en-US" altLang="zh-CN" dirty="0">
                    <a:ea typeface="Cambria Math" panose="02040503050406030204" pitchFamily="18" charset="0"/>
                    <a:cs typeface="Times New Roman" panose="02020603050405020304" pitchFamily="18" charset="0"/>
                  </a:rPr>
                  <a:t>	</a:t>
                </a:r>
              </a:p>
              <a:p>
                <a:pPr>
                  <a:spcAft>
                    <a:spcPts val="600"/>
                  </a:spcAft>
                  <a:defRPr/>
                </a:pPr>
                <a:r>
                  <a:rPr lang="en-US" altLang="zh-CN"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sz="2000">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000" dirty="0">
                    <a:ea typeface="Cambria Math" panose="02040503050406030204" pitchFamily="18" charset="0"/>
                  </a:rPr>
                  <a:t> </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𝑔</m:t>
                        </m:r>
                      </m:e>
                      <m:sub>
                        <m:r>
                          <a:rPr lang="en-US" altLang="zh-CN" sz="2000" i="1">
                            <a:latin typeface="Cambria Math" panose="02040503050406030204" pitchFamily="18" charset="0"/>
                            <a:cs typeface="Times New Roman" panose="02020603050405020304" pitchFamily="18" charset="0"/>
                          </a:rPr>
                          <m:t>𝑡</m:t>
                        </m:r>
                      </m:sub>
                    </m:sSub>
                  </m:oMath>
                </a14:m>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spcAft>
                    <a:spcPts val="600"/>
                  </a:spcAft>
                  <a:defRPr/>
                </a:pP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b>
                        </m:sSub>
                      </m:e>
                    </m:d>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Sup>
                      <m:sSubSupPr>
                        <m:ctrlPr>
                          <a:rPr lang="en-US" altLang="zh-CN" sz="2000" i="1">
                            <a:latin typeface="Cambria Math" panose="02040503050406030204" pitchFamily="18" charset="0"/>
                            <a:ea typeface="等线" panose="02010600030101010101" pitchFamily="2" charset="-122"/>
                            <a:cs typeface="Times New Roman" panose="020206030504050203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sz="2000" i="1">
                            <a:latin typeface="Cambria Math" panose="02040503050406030204" pitchFamily="18" charset="0"/>
                            <a:ea typeface="等线" panose="02010600030101010101" pitchFamily="2" charset="-122"/>
                            <a:cs typeface="Times New Roman" panose="02020603050405020304" pitchFamily="18" charset="0"/>
                          </a:rPr>
                          <m:t>2</m:t>
                        </m:r>
                      </m:sup>
                    </m:sSubSup>
                  </m:oMath>
                </a14:m>
                <a:endPar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spcAft>
                    <a:spcPts val="600"/>
                  </a:spcAft>
                  <a:defRPr/>
                </a:pPr>
                <a:endPar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spcAft>
                    <a:spcPts val="600"/>
                  </a:spcAft>
                  <a:defRPr/>
                </a:pPr>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实际使用过程中，参数的经验值是：</a:t>
                </a:r>
                <a:endPar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初始化：</a:t>
                </a:r>
                <a:endParaRPr lang="en-US" altLang="zh-CN" sz="1600" dirty="0">
                  <a:solidFill>
                    <a:srgbClr val="292929"/>
                  </a:solidFill>
                  <a:latin typeface="微软雅黑" panose="020B0503020204020204" pitchFamily="34" charset="-122"/>
                  <a:ea typeface="微软雅黑" panose="020B0503020204020204" pitchFamily="34" charset="-122"/>
                </a:endParaRPr>
              </a:p>
              <a:p>
                <a:pPr>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在初期， 一阶动量和二阶动量都会接近于</a:t>
                </a:r>
                <a:r>
                  <a:rPr lang="en-US" altLang="zh-CN" dirty="0">
                    <a:solidFill>
                      <a:srgbClr val="292929"/>
                    </a:solidFill>
                    <a:latin typeface="微软雅黑" panose="020B0503020204020204" pitchFamily="34" charset="-122"/>
                    <a:ea typeface="微软雅黑" panose="020B0503020204020204" pitchFamily="34" charset="-122"/>
                  </a:rPr>
                  <a:t>0</a:t>
                </a:r>
                <a:r>
                  <a:rPr lang="zh-CN" altLang="en-US" dirty="0">
                    <a:solidFill>
                      <a:srgbClr val="292929"/>
                    </a:solidFill>
                    <a:latin typeface="微软雅黑" panose="020B0503020204020204" pitchFamily="34" charset="-122"/>
                    <a:ea typeface="微软雅黑" panose="020B0503020204020204" pitchFamily="34" charset="-122"/>
                  </a:rPr>
                  <a:t>，这个估计是有问题的。因此我们常常根据下式进行误差修正：</a:t>
                </a:r>
                <a:endParaRPr lang="en-US" altLang="zh-CN" dirty="0">
                  <a:solidFill>
                    <a:srgbClr val="292929"/>
                  </a:solidFill>
                  <a:latin typeface="微软雅黑" panose="020B0503020204020204" pitchFamily="34" charset="-122"/>
                  <a:ea typeface="微软雅黑" panose="020B0503020204020204" pitchFamily="34" charset="-122"/>
                </a:endParaRPr>
              </a:p>
              <a:p>
                <a:pPr>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90"/>
                <a:ext cx="8595570" cy="3895425"/>
              </a:xfrm>
              <a:prstGeom prst="rect">
                <a:avLst/>
              </a:prstGeom>
              <a:blipFill>
                <a:blip r:embed="rId3"/>
                <a:stretch>
                  <a:fillRect l="-56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986D6FF-EDED-42C2-9F51-E51FEBCE81B0}"/>
              </a:ext>
            </a:extLst>
          </p:cNvPr>
          <p:cNvPicPr>
            <a:picLocks noChangeAspect="1"/>
          </p:cNvPicPr>
          <p:nvPr/>
        </p:nvPicPr>
        <p:blipFill>
          <a:blip r:embed="rId4"/>
          <a:stretch>
            <a:fillRect/>
          </a:stretch>
        </p:blipFill>
        <p:spPr>
          <a:xfrm>
            <a:off x="3885284" y="3109336"/>
            <a:ext cx="2562433" cy="465897"/>
          </a:xfrm>
          <a:prstGeom prst="rect">
            <a:avLst/>
          </a:prstGeom>
        </p:spPr>
      </p:pic>
      <p:pic>
        <p:nvPicPr>
          <p:cNvPr id="10" name="图片 9">
            <a:extLst>
              <a:ext uri="{FF2B5EF4-FFF2-40B4-BE49-F238E27FC236}">
                <a16:creationId xmlns:a16="http://schemas.microsoft.com/office/drawing/2014/main" id="{3618E2F9-CC56-4AC6-BA6A-DF1ACACD2C3F}"/>
              </a:ext>
            </a:extLst>
          </p:cNvPr>
          <p:cNvPicPr>
            <a:picLocks noChangeAspect="1"/>
          </p:cNvPicPr>
          <p:nvPr/>
        </p:nvPicPr>
        <p:blipFill>
          <a:blip r:embed="rId5"/>
          <a:stretch>
            <a:fillRect/>
          </a:stretch>
        </p:blipFill>
        <p:spPr>
          <a:xfrm>
            <a:off x="1160744" y="3490276"/>
            <a:ext cx="1935762" cy="400221"/>
          </a:xfrm>
          <a:prstGeom prst="rect">
            <a:avLst/>
          </a:prstGeom>
        </p:spPr>
      </p:pic>
      <p:pic>
        <p:nvPicPr>
          <p:cNvPr id="16" name="图片 15">
            <a:extLst>
              <a:ext uri="{FF2B5EF4-FFF2-40B4-BE49-F238E27FC236}">
                <a16:creationId xmlns:a16="http://schemas.microsoft.com/office/drawing/2014/main" id="{A7F6F479-B873-4FCD-8E8A-829F849C350C}"/>
              </a:ext>
            </a:extLst>
          </p:cNvPr>
          <p:cNvPicPr>
            <a:picLocks noChangeAspect="1"/>
          </p:cNvPicPr>
          <p:nvPr/>
        </p:nvPicPr>
        <p:blipFill>
          <a:blip r:embed="rId6"/>
          <a:stretch>
            <a:fillRect/>
          </a:stretch>
        </p:blipFill>
        <p:spPr>
          <a:xfrm>
            <a:off x="3128863" y="4576157"/>
            <a:ext cx="2162767" cy="1274801"/>
          </a:xfrm>
          <a:prstGeom prst="rect">
            <a:avLst/>
          </a:prstGeom>
        </p:spPr>
      </p:pic>
    </p:spTree>
    <p:extLst>
      <p:ext uri="{BB962C8B-B14F-4D97-AF65-F5344CB8AC3E}">
        <p14:creationId xmlns:p14="http://schemas.microsoft.com/office/powerpoint/2010/main" val="1261910611"/>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901FACC-8314-45F2-8B2E-5F25E576FE68}"/>
              </a:ext>
            </a:extLst>
          </p:cNvPr>
          <p:cNvSpPr txBox="1"/>
          <p:nvPr/>
        </p:nvSpPr>
        <p:spPr>
          <a:xfrm>
            <a:off x="336618" y="996481"/>
            <a:ext cx="8470761" cy="1754326"/>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SGD每次都会在当前位置上沿着负梯度方向更新（下降，沿着正梯度则为上升），并不考虑之前的方向梯度大小等等。而动量（moment）通过引入一个新的变量 v vv 去积累之前的梯度（通过指数衰减平均得到），得到加速学习过程的目的。最直观的理解就是，</a:t>
            </a:r>
            <a:r>
              <a:rPr lang="zh-CN" altLang="en-US" dirty="0">
                <a:solidFill>
                  <a:srgbClr val="0000FF"/>
                </a:solidFill>
                <a:latin typeface="微软雅黑" panose="020B0503020204020204" pitchFamily="34" charset="-122"/>
                <a:ea typeface="微软雅黑" panose="020B0503020204020204" pitchFamily="34" charset="-122"/>
              </a:rPr>
              <a:t>若当前的梯度方向与累积的历史梯度方向一致，则当前的梯度会被加强，从而这一步下降的幅度更大。若当前的梯度方向与累积的梯度方向不一致，则会减弱当前下降的梯度幅度</a:t>
            </a:r>
            <a:r>
              <a:rPr lang="zh-CN" altLang="en-US" dirty="0">
                <a:latin typeface="微软雅黑" panose="020B0503020204020204" pitchFamily="34" charset="-122"/>
                <a:ea typeface="微软雅黑" panose="020B0503020204020204" pitchFamily="34" charset="-122"/>
              </a:rPr>
              <a:t>。</a:t>
            </a:r>
          </a:p>
        </p:txBody>
      </p:sp>
      <p:pic>
        <p:nvPicPr>
          <p:cNvPr id="3074" name="Picture 2">
            <a:extLst>
              <a:ext uri="{FF2B5EF4-FFF2-40B4-BE49-F238E27FC236}">
                <a16:creationId xmlns:a16="http://schemas.microsoft.com/office/drawing/2014/main" id="{00A8FD48-5630-4B62-9E90-B320A14C3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49" y="2859393"/>
            <a:ext cx="5143500" cy="3790950"/>
          </a:xfrm>
          <a:prstGeom prst="rect">
            <a:avLst/>
          </a:prstGeom>
          <a:noFill/>
          <a:extLst>
            <a:ext uri="{909E8E84-426E-40DD-AFC4-6F175D3DCCD1}">
              <a14:hiddenFill xmlns:a14="http://schemas.microsoft.com/office/drawing/2010/main">
                <a:solidFill>
                  <a:srgbClr val="FFFFFF"/>
                </a:solidFill>
              </a14:hiddenFill>
            </a:ext>
          </a:extLst>
        </p:spPr>
      </p:pic>
      <p:sp>
        <p:nvSpPr>
          <p:cNvPr id="5" name="打底色块">
            <a:extLst>
              <a:ext uri="{FF2B5EF4-FFF2-40B4-BE49-F238E27FC236}">
                <a16:creationId xmlns:a16="http://schemas.microsoft.com/office/drawing/2014/main" id="{FCC9DD9F-A692-4B3B-A40F-FC541A2E6CD6}"/>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2486513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A4B34E-5377-4306-8D63-DDCE28648C8F}"/>
              </a:ext>
            </a:extLst>
          </p:cNvPr>
          <p:cNvPicPr>
            <a:picLocks noChangeAspect="1"/>
          </p:cNvPicPr>
          <p:nvPr/>
        </p:nvPicPr>
        <p:blipFill>
          <a:blip r:embed="rId2"/>
          <a:stretch>
            <a:fillRect/>
          </a:stretch>
        </p:blipFill>
        <p:spPr>
          <a:xfrm>
            <a:off x="0" y="1463345"/>
            <a:ext cx="9144000" cy="3931310"/>
          </a:xfrm>
          <a:prstGeom prst="rect">
            <a:avLst/>
          </a:prstGeom>
        </p:spPr>
      </p:pic>
      <p:sp>
        <p:nvSpPr>
          <p:cNvPr id="4" name="打底色块">
            <a:extLst>
              <a:ext uri="{FF2B5EF4-FFF2-40B4-BE49-F238E27FC236}">
                <a16:creationId xmlns:a16="http://schemas.microsoft.com/office/drawing/2014/main" id="{22CA5A0C-779F-41E4-A14F-548E0431824E}"/>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33674090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38141A-BF0C-4EA0-864B-5360C8513A14}"/>
              </a:ext>
            </a:extLst>
          </p:cNvPr>
          <p:cNvPicPr>
            <a:picLocks noChangeAspect="1"/>
          </p:cNvPicPr>
          <p:nvPr/>
        </p:nvPicPr>
        <p:blipFill>
          <a:blip r:embed="rId2"/>
          <a:stretch>
            <a:fillRect/>
          </a:stretch>
        </p:blipFill>
        <p:spPr>
          <a:xfrm>
            <a:off x="0" y="1996412"/>
            <a:ext cx="9144000" cy="2865175"/>
          </a:xfrm>
          <a:prstGeom prst="rect">
            <a:avLst/>
          </a:prstGeom>
        </p:spPr>
      </p:pic>
      <p:sp>
        <p:nvSpPr>
          <p:cNvPr id="4" name="打底色块">
            <a:extLst>
              <a:ext uri="{FF2B5EF4-FFF2-40B4-BE49-F238E27FC236}">
                <a16:creationId xmlns:a16="http://schemas.microsoft.com/office/drawing/2014/main" id="{7EDB968C-66E3-4712-9924-C121E6879B86}"/>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31009736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A1845E-6456-4402-9738-4A2A109B6F91}"/>
              </a:ext>
            </a:extLst>
          </p:cNvPr>
          <p:cNvPicPr>
            <a:picLocks noChangeAspect="1"/>
          </p:cNvPicPr>
          <p:nvPr/>
        </p:nvPicPr>
        <p:blipFill>
          <a:blip r:embed="rId2"/>
          <a:stretch>
            <a:fillRect/>
          </a:stretch>
        </p:blipFill>
        <p:spPr>
          <a:xfrm>
            <a:off x="0" y="1571878"/>
            <a:ext cx="9144000" cy="3714244"/>
          </a:xfrm>
          <a:prstGeom prst="rect">
            <a:avLst/>
          </a:prstGeom>
        </p:spPr>
      </p:pic>
      <p:sp>
        <p:nvSpPr>
          <p:cNvPr id="4" name="打底色块">
            <a:extLst>
              <a:ext uri="{FF2B5EF4-FFF2-40B4-BE49-F238E27FC236}">
                <a16:creationId xmlns:a16="http://schemas.microsoft.com/office/drawing/2014/main" id="{E9E84BA3-4508-4526-A0FF-9997D9222444}"/>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5160116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70E420-E358-43E1-9DE8-7B1B480F779B}"/>
              </a:ext>
            </a:extLst>
          </p:cNvPr>
          <p:cNvPicPr>
            <a:picLocks noChangeAspect="1"/>
          </p:cNvPicPr>
          <p:nvPr/>
        </p:nvPicPr>
        <p:blipFill>
          <a:blip r:embed="rId2"/>
          <a:stretch>
            <a:fillRect/>
          </a:stretch>
        </p:blipFill>
        <p:spPr>
          <a:xfrm>
            <a:off x="0" y="1161934"/>
            <a:ext cx="9144000" cy="4798088"/>
          </a:xfrm>
          <a:prstGeom prst="rect">
            <a:avLst/>
          </a:prstGeom>
        </p:spPr>
      </p:pic>
      <p:sp>
        <p:nvSpPr>
          <p:cNvPr id="4" name="打底色块">
            <a:extLst>
              <a:ext uri="{FF2B5EF4-FFF2-40B4-BE49-F238E27FC236}">
                <a16:creationId xmlns:a16="http://schemas.microsoft.com/office/drawing/2014/main" id="{01FB4107-C9C0-4C4B-9850-9698A4DF7FCB}"/>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9675778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A9C950C-CBB0-4621-92EE-AC34295FC410}"/>
              </a:ext>
            </a:extLst>
          </p:cNvPr>
          <p:cNvPicPr>
            <a:picLocks noChangeAspect="1"/>
          </p:cNvPicPr>
          <p:nvPr/>
        </p:nvPicPr>
        <p:blipFill>
          <a:blip r:embed="rId2"/>
          <a:stretch>
            <a:fillRect/>
          </a:stretch>
        </p:blipFill>
        <p:spPr>
          <a:xfrm>
            <a:off x="0" y="1807098"/>
            <a:ext cx="9144000" cy="3168388"/>
          </a:xfrm>
          <a:prstGeom prst="rect">
            <a:avLst/>
          </a:prstGeom>
        </p:spPr>
      </p:pic>
      <p:sp>
        <p:nvSpPr>
          <p:cNvPr id="4" name="打底色块">
            <a:extLst>
              <a:ext uri="{FF2B5EF4-FFF2-40B4-BE49-F238E27FC236}">
                <a16:creationId xmlns:a16="http://schemas.microsoft.com/office/drawing/2014/main" id="{44833BE3-EF49-476A-B2A8-41B36A52EF96}"/>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3300557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148</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737002"/>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Momentum</a:t>
                </a: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算法思想：参数更新时在一定程度上保留之前更新的方向，同时又利用当前</a:t>
                </a:r>
                <a:r>
                  <a:rPr lang="en-US" altLang="zh-CN" dirty="0">
                    <a:solidFill>
                      <a:srgbClr val="292929"/>
                    </a:solidFill>
                    <a:latin typeface="微软雅黑" panose="020B0503020204020204" pitchFamily="34" charset="-122"/>
                    <a:ea typeface="微软雅黑" panose="020B0503020204020204" pitchFamily="34" charset="-122"/>
                  </a:rPr>
                  <a:t>batch</a:t>
                </a:r>
                <a:r>
                  <a:rPr lang="zh-CN" altLang="en-US" dirty="0">
                    <a:solidFill>
                      <a:srgbClr val="292929"/>
                    </a:solidFill>
                    <a:latin typeface="微软雅黑" panose="020B0503020204020204" pitchFamily="34" charset="-122"/>
                    <a:ea typeface="微软雅黑" panose="020B0503020204020204" pitchFamily="34" charset="-122"/>
                  </a:rPr>
                  <a:t>的梯度微调最终的更新方向，即通过积累之前的动量来加速当前的梯度。从这里开始，我们引入一阶动量的概念（在</a:t>
                </a:r>
                <a:r>
                  <a:rPr lang="en-US" altLang="zh-CN" dirty="0">
                    <a:solidFill>
                      <a:srgbClr val="292929"/>
                    </a:solidFill>
                    <a:latin typeface="微软雅黑" panose="020B0503020204020204" pitchFamily="34" charset="-122"/>
                    <a:ea typeface="微软雅黑" panose="020B0503020204020204" pitchFamily="34" charset="-122"/>
                  </a:rPr>
                  <a:t>mini-batch SGD</a:t>
                </a:r>
                <a:r>
                  <a:rPr lang="zh-CN" altLang="en-US" dirty="0">
                    <a:solidFill>
                      <a:srgbClr val="292929"/>
                    </a:solidFill>
                    <a:latin typeface="微软雅黑" panose="020B0503020204020204" pitchFamily="34" charset="-122"/>
                    <a:ea typeface="微软雅黑" panose="020B0503020204020204" pitchFamily="34" charset="-122"/>
                  </a:rPr>
                  <a:t>的基础之上），即在最开始说的框架中：</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latin typeface="Cambria Math" panose="02040503050406030204" pitchFamily="18" charset="0"/>
                            <a:ea typeface="等线" panose="02010600030101010101" pitchFamily="2" charset="-122"/>
                            <a:cs typeface="Times New Roman" panose="02020603050405020304" pitchFamily="18" charset="0"/>
                          </a:rPr>
                          <m:t>1</m:t>
                        </m:r>
                        <m:r>
                          <a:rPr lang="en-US" altLang="zh-CN"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dirty="0">
                    <a:ea typeface="Cambria Math" panose="02040503050406030204" pitchFamily="18" charset="0"/>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𝑔</m:t>
                        </m:r>
                      </m:e>
                      <m:sub>
                        <m:r>
                          <a:rPr lang="en-US" altLang="zh-CN" i="1">
                            <a:latin typeface="Cambria Math" panose="02040503050406030204" pitchFamily="18" charset="0"/>
                            <a:cs typeface="Times New Roman" panose="02020603050405020304" pitchFamily="18" charset="0"/>
                          </a:rPr>
                          <m:t>𝑡</m:t>
                        </m:r>
                      </m:sub>
                    </m:sSub>
                  </m:oMath>
                </a14:m>
                <a:r>
                  <a:rPr lang="zh-CN" altLang="en-US" dirty="0">
                    <a:solidFill>
                      <a:srgbClr val="292929"/>
                    </a:solidFill>
                    <a:latin typeface="微软雅黑" panose="020B0503020204020204" pitchFamily="34" charset="-122"/>
                    <a:ea typeface="微软雅黑" panose="020B0503020204020204" pitchFamily="34" charset="-122"/>
                  </a:rPr>
                  <a:t>  </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𝑡</m:t>
                        </m:r>
                      </m:sub>
                    </m:sSub>
                  </m:oMath>
                </a14:m>
                <a:r>
                  <a:rPr lang="en-US" altLang="zh-CN" dirty="0">
                    <a:solidFill>
                      <a:srgbClr val="292929"/>
                    </a:solidFill>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i="1" dirty="0">
                            <a:solidFill>
                              <a:srgbClr val="292929"/>
                            </a:solidFill>
                            <a:latin typeface="Cambria Math" panose="02040503050406030204" pitchFamily="18" charset="0"/>
                            <a:ea typeface="微软雅黑" panose="020B0503020204020204" pitchFamily="34" charset="-122"/>
                          </a:rPr>
                        </m:ctrlPr>
                      </m:sSupPr>
                      <m:e>
                        <m:r>
                          <a:rPr lang="en-US" altLang="zh-CN" i="1" dirty="0">
                            <a:solidFill>
                              <a:srgbClr val="292929"/>
                            </a:solidFill>
                            <a:latin typeface="Cambria Math" panose="02040503050406030204" pitchFamily="18" charset="0"/>
                            <a:ea typeface="微软雅黑" panose="020B0503020204020204" pitchFamily="34" charset="-122"/>
                          </a:rPr>
                          <m:t>𝐼</m:t>
                        </m:r>
                      </m:e>
                      <m:sup>
                        <m:r>
                          <a:rPr lang="en-US" altLang="zh-CN" i="1" dirty="0">
                            <a:solidFill>
                              <a:srgbClr val="292929"/>
                            </a:solidFill>
                            <a:latin typeface="Cambria Math" panose="02040503050406030204" pitchFamily="18" charset="0"/>
                            <a:ea typeface="微软雅黑" panose="020B0503020204020204" pitchFamily="34" charset="-122"/>
                          </a:rPr>
                          <m:t>2</m:t>
                        </m:r>
                      </m:sup>
                    </m:sSup>
                  </m:oMath>
                </a14:m>
                <a:r>
                  <a:rPr lang="zh-CN" altLang="en-US" dirty="0">
                    <a:solidFill>
                      <a:srgbClr val="292929"/>
                    </a:solidFill>
                    <a:latin typeface="微软雅黑" panose="020B0503020204020204" pitchFamily="34" charset="-122"/>
                    <a:ea typeface="微软雅黑" panose="020B0503020204020204" pitchFamily="34" charset="-122"/>
                  </a:rPr>
                  <a:t>不变</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参数更新公式如下：</a:t>
                </a: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en-US" altLang="zh-CN" sz="20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sub>
                    </m:sSub>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e>
                    </m:d>
                  </m:oMath>
                </a14:m>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nSpc>
                    <a:spcPts val="1200"/>
                  </a:lnSpc>
                  <a:spcAft>
                    <a:spcPts val="1200"/>
                  </a:spcAft>
                  <a:defRPr/>
                </a:pPr>
                <a:r>
                  <a:rPr lang="en-US" altLang="zh-CN"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a:solidFill>
                          <a:prstClr val="black"/>
                        </a:solidFill>
                        <a:latin typeface="Cambria Math" panose="02040503050406030204" pitchFamily="18" charset="0"/>
                        <a:cs typeface="Times New Roman" panose="02020603050405020304" pitchFamily="18" charset="0"/>
                      </a:rPr>
                      <m:t>𝜂</m:t>
                    </m:r>
                    <m:r>
                      <a:rPr lang="en-US" altLang="zh-CN">
                        <a:solidFill>
                          <a:prstClr val="black"/>
                        </a:solidFill>
                        <a:latin typeface="Cambria Math" panose="02040503050406030204" pitchFamily="18" charset="0"/>
                        <a:cs typeface="Times New Roman" panose="02020603050405020304" pitchFamily="18" charset="0"/>
                      </a:rPr>
                      <m:t>⋅</m:t>
                    </m:r>
                    <m:r>
                      <m:rPr>
                        <m:nor/>
                      </m:rPr>
                      <a:rPr lang="zh-CN" altLang="zh-CN" dirty="0">
                        <a:ea typeface="Cambria Math" panose="02040503050406030204" pitchFamily="18" charset="0"/>
                        <a:cs typeface="Times New Roman" panose="02020603050405020304" pitchFamily="18" charset="0"/>
                      </a:rPr>
                      <m:t> </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𝑚</m:t>
                        </m:r>
                      </m:e>
                      <m:sub>
                        <m:r>
                          <a:rPr lang="en-US" altLang="zh-CN" i="1">
                            <a:latin typeface="Cambria Math" panose="02040503050406030204" pitchFamily="18" charset="0"/>
                            <a:cs typeface="Times New Roman" panose="02020603050405020304" pitchFamily="18" charset="0"/>
                          </a:rPr>
                          <m:t>𝑡</m:t>
                        </m:r>
                      </m:sub>
                    </m:sSub>
                  </m:oMath>
                </a14:m>
                <a:endParaRPr lang="zh-CN"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4737002"/>
              </a:xfrm>
              <a:prstGeom prst="rect">
                <a:avLst/>
              </a:prstGeom>
              <a:blipFill>
                <a:blip r:embed="rId3"/>
                <a:stretch>
                  <a:fillRect l="-567" r="-4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91785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149</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2644314"/>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Momentum</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一阶动量是各个时刻梯度方向的指数加权平均数，约等于最近  </a:t>
                </a:r>
                <a14:m>
                  <m:oMath xmlns:m="http://schemas.openxmlformats.org/officeDocument/2006/math">
                    <m:f>
                      <m:fPr>
                        <m:ctrlPr>
                          <a:rPr lang="en-US" altLang="zh-CN" i="1">
                            <a:solidFill>
                              <a:srgbClr val="292929"/>
                            </a:solidFill>
                            <a:latin typeface="Cambria Math" panose="02040503050406030204" pitchFamily="18" charset="0"/>
                            <a:ea typeface="微软雅黑" panose="020B0503020204020204" pitchFamily="34" charset="-122"/>
                          </a:rPr>
                        </m:ctrlPr>
                      </m:fPr>
                      <m:num>
                        <m:r>
                          <a:rPr lang="en-US" altLang="zh-CN" i="1">
                            <a:solidFill>
                              <a:srgbClr val="292929"/>
                            </a:solidFill>
                            <a:latin typeface="Cambria Math" panose="02040503050406030204" pitchFamily="18" charset="0"/>
                            <a:ea typeface="微软雅黑" panose="020B0503020204020204" pitchFamily="34" charset="-122"/>
                          </a:rPr>
                          <m:t>1</m:t>
                        </m:r>
                      </m:num>
                      <m:den>
                        <m:r>
                          <a:rPr lang="en-US" altLang="zh-CN" i="1">
                            <a:solidFill>
                              <a:srgbClr val="292929"/>
                            </a:solidFill>
                            <a:latin typeface="Cambria Math" panose="02040503050406030204" pitchFamily="18" charset="0"/>
                            <a:ea typeface="微软雅黑" panose="020B0503020204020204" pitchFamily="34" charset="-122"/>
                          </a:rPr>
                          <m:t>(1 − </m:t>
                        </m:r>
                        <m:sSub>
                          <m:sSubPr>
                            <m:ctrlPr>
                              <a:rPr lang="en-US" altLang="zh-CN" i="1">
                                <a:solidFill>
                                  <a:srgbClr val="292929"/>
                                </a:solidFill>
                                <a:latin typeface="Cambria Math" panose="02040503050406030204" pitchFamily="18" charset="0"/>
                                <a:ea typeface="微软雅黑" panose="020B0503020204020204" pitchFamily="34" charset="-122"/>
                              </a:rPr>
                            </m:ctrlPr>
                          </m:sSubPr>
                          <m:e>
                            <m:r>
                              <m:rPr>
                                <m:sty m:val="p"/>
                              </m:rPr>
                              <a:rPr lang="en-US" altLang="zh-CN" i="1">
                                <a:solidFill>
                                  <a:srgbClr val="292929"/>
                                </a:solidFill>
                                <a:latin typeface="Cambria Math" panose="02040503050406030204" pitchFamily="18" charset="0"/>
                                <a:ea typeface="微软雅黑" panose="020B0503020204020204" pitchFamily="34" charset="-122"/>
                              </a:rPr>
                              <m:t>β</m:t>
                            </m:r>
                          </m:e>
                          <m:sub>
                            <m:r>
                              <a:rPr lang="en-US" altLang="zh-CN" i="1">
                                <a:solidFill>
                                  <a:srgbClr val="292929"/>
                                </a:solidFill>
                                <a:latin typeface="Cambria Math" panose="02040503050406030204" pitchFamily="18" charset="0"/>
                                <a:ea typeface="微软雅黑" panose="020B0503020204020204" pitchFamily="34" charset="-122"/>
                              </a:rPr>
                              <m:t>1</m:t>
                            </m:r>
                          </m:sub>
                        </m:sSub>
                        <m:r>
                          <a:rPr lang="en-US" altLang="zh-CN" i="1">
                            <a:solidFill>
                              <a:srgbClr val="292929"/>
                            </a:solidFill>
                            <a:latin typeface="Cambria Math" panose="02040503050406030204" pitchFamily="18" charset="0"/>
                            <a:ea typeface="微软雅黑" panose="020B0503020204020204" pitchFamily="34" charset="-122"/>
                          </a:rPr>
                          <m:t>)</m:t>
                        </m:r>
                      </m:den>
                    </m:f>
                  </m:oMath>
                </a14:m>
                <a:r>
                  <a:rPr lang="zh-CN" altLang="en-US" dirty="0">
                    <a:solidFill>
                      <a:srgbClr val="292929"/>
                    </a:solidFill>
                    <a:latin typeface="微软雅黑" panose="020B0503020204020204" pitchFamily="34" charset="-122"/>
                    <a:ea typeface="微软雅黑" panose="020B0503020204020204" pitchFamily="34" charset="-122"/>
                  </a:rPr>
                  <a:t>个时刻的梯度向量和的平均值。</a:t>
                </a:r>
                <a:r>
                  <a:rPr lang="en-US" altLang="zh-CN" dirty="0">
                    <a:solidFill>
                      <a:srgbClr val="292929"/>
                    </a:solidFill>
                    <a:latin typeface="微软雅黑" panose="020B0503020204020204" pitchFamily="34" charset="-122"/>
                    <a:ea typeface="微软雅黑" panose="020B0503020204020204" pitchFamily="34" charset="-122"/>
                  </a:rPr>
                  <a:t>t</a:t>
                </a:r>
                <a:r>
                  <a:rPr lang="zh-CN" altLang="en-US" dirty="0">
                    <a:solidFill>
                      <a:srgbClr val="292929"/>
                    </a:solidFill>
                    <a:latin typeface="微软雅黑" panose="020B0503020204020204" pitchFamily="34" charset="-122"/>
                    <a:ea typeface="微软雅黑" panose="020B0503020204020204" pitchFamily="34" charset="-122"/>
                  </a:rPr>
                  <a:t>时刻的下降方向，不仅由当前点的梯度方向决定，而且由此前累积的下降方向决定。 </a:t>
                </a:r>
                <a14:m>
                  <m:oMath xmlns:m="http://schemas.openxmlformats.org/officeDocument/2006/math">
                    <m:sSub>
                      <m:sSubPr>
                        <m:ctrlPr>
                          <a:rPr lang="en-US" altLang="zh-CN" i="1">
                            <a:solidFill>
                              <a:srgbClr val="292929"/>
                            </a:solidFill>
                            <a:latin typeface="Cambria Math" panose="02040503050406030204" pitchFamily="18" charset="0"/>
                            <a:ea typeface="微软雅黑" panose="020B0503020204020204" pitchFamily="34" charset="-122"/>
                          </a:rPr>
                        </m:ctrlPr>
                      </m:sSubPr>
                      <m:e>
                        <m:r>
                          <m:rPr>
                            <m:sty m:val="p"/>
                          </m:rPr>
                          <a:rPr lang="en-US" altLang="zh-CN" i="1">
                            <a:solidFill>
                              <a:srgbClr val="292929"/>
                            </a:solidFill>
                            <a:latin typeface="Cambria Math" panose="02040503050406030204" pitchFamily="18" charset="0"/>
                            <a:ea typeface="微软雅黑" panose="020B0503020204020204" pitchFamily="34" charset="-122"/>
                          </a:rPr>
                          <m:t>β</m:t>
                        </m:r>
                      </m:e>
                      <m:sub>
                        <m:r>
                          <a:rPr lang="en-US" altLang="zh-CN" i="1">
                            <a:solidFill>
                              <a:srgbClr val="292929"/>
                            </a:solidFill>
                            <a:latin typeface="Cambria Math" panose="02040503050406030204" pitchFamily="18" charset="0"/>
                            <a:ea typeface="微软雅黑" panose="020B0503020204020204" pitchFamily="34" charset="-122"/>
                          </a:rPr>
                          <m:t>1</m:t>
                        </m:r>
                      </m:sub>
                    </m:sSub>
                  </m:oMath>
                </a14:m>
                <a:r>
                  <a:rPr lang="zh-CN" altLang="en-US" dirty="0">
                    <a:solidFill>
                      <a:srgbClr val="292929"/>
                    </a:solidFill>
                    <a:latin typeface="微软雅黑" panose="020B0503020204020204" pitchFamily="34" charset="-122"/>
                    <a:ea typeface="微软雅黑" panose="020B0503020204020204" pitchFamily="34" charset="-122"/>
                  </a:rPr>
                  <a:t>的经验值为</a:t>
                </a:r>
                <a:r>
                  <a:rPr lang="en-US" altLang="zh-CN" dirty="0">
                    <a:solidFill>
                      <a:srgbClr val="292929"/>
                    </a:solidFill>
                    <a:latin typeface="微软雅黑" panose="020B0503020204020204" pitchFamily="34" charset="-122"/>
                    <a:ea typeface="微软雅黑" panose="020B0503020204020204" pitchFamily="34" charset="-122"/>
                  </a:rPr>
                  <a:t>0.9</a:t>
                </a:r>
                <a:r>
                  <a:rPr lang="zh-CN" altLang="en-US" dirty="0">
                    <a:solidFill>
                      <a:srgbClr val="292929"/>
                    </a:solidFill>
                    <a:latin typeface="微软雅黑" panose="020B0503020204020204" pitchFamily="34" charset="-122"/>
                    <a:ea typeface="微软雅黑" panose="020B0503020204020204" pitchFamily="34" charset="-122"/>
                  </a:rPr>
                  <a:t>，这就意味着下降方向主要是此前累积的下降方向，并略微偏向当前时刻的下降方向。在梯度方向改变时，</a:t>
                </a:r>
                <a:r>
                  <a:rPr lang="en-US" altLang="zh-CN" dirty="0">
                    <a:solidFill>
                      <a:srgbClr val="292929"/>
                    </a:solidFill>
                    <a:latin typeface="微软雅黑" panose="020B0503020204020204" pitchFamily="34" charset="-122"/>
                    <a:ea typeface="微软雅黑" panose="020B0503020204020204" pitchFamily="34" charset="-122"/>
                  </a:rPr>
                  <a:t>momentum</a:t>
                </a:r>
                <a:r>
                  <a:rPr lang="zh-CN" altLang="en-US" dirty="0">
                    <a:solidFill>
                      <a:srgbClr val="292929"/>
                    </a:solidFill>
                    <a:latin typeface="微软雅黑" panose="020B0503020204020204" pitchFamily="34" charset="-122"/>
                    <a:ea typeface="微软雅黑" panose="020B0503020204020204" pitchFamily="34" charset="-122"/>
                  </a:rPr>
                  <a:t>能够降低参数更新速度，从而减少震荡，在梯度方向相同时，</a:t>
                </a:r>
                <a:r>
                  <a:rPr lang="en-US" altLang="zh-CN" dirty="0">
                    <a:solidFill>
                      <a:srgbClr val="292929"/>
                    </a:solidFill>
                    <a:latin typeface="微软雅黑" panose="020B0503020204020204" pitchFamily="34" charset="-122"/>
                    <a:ea typeface="微软雅黑" panose="020B0503020204020204" pitchFamily="34" charset="-122"/>
                  </a:rPr>
                  <a:t>momentum</a:t>
                </a:r>
                <a:r>
                  <a:rPr lang="zh-CN" altLang="en-US" dirty="0">
                    <a:solidFill>
                      <a:srgbClr val="292929"/>
                    </a:solidFill>
                    <a:latin typeface="微软雅黑" panose="020B0503020204020204" pitchFamily="34" charset="-122"/>
                    <a:ea typeface="微软雅黑" panose="020B0503020204020204" pitchFamily="34" charset="-122"/>
                  </a:rPr>
                  <a:t>可以加速参数更新， 从而加速收敛，如下图：</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2644314"/>
              </a:xfrm>
              <a:prstGeom prst="rect">
                <a:avLst/>
              </a:prstGeom>
              <a:blipFill>
                <a:blip r:embed="rId3"/>
                <a:stretch>
                  <a:fillRect l="-567" r="-496" b="-276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1B1C1EA-3F5E-41F2-942A-1C6C535EE04A}"/>
              </a:ext>
            </a:extLst>
          </p:cNvPr>
          <p:cNvPicPr>
            <a:picLocks noChangeAspect="1"/>
          </p:cNvPicPr>
          <p:nvPr/>
        </p:nvPicPr>
        <p:blipFill>
          <a:blip r:embed="rId4"/>
          <a:stretch>
            <a:fillRect/>
          </a:stretch>
        </p:blipFill>
        <p:spPr>
          <a:xfrm>
            <a:off x="997820" y="3793196"/>
            <a:ext cx="7712951" cy="2451004"/>
          </a:xfrm>
          <a:prstGeom prst="rect">
            <a:avLst/>
          </a:prstGeom>
        </p:spPr>
      </p:pic>
    </p:spTree>
    <p:extLst>
      <p:ext uri="{BB962C8B-B14F-4D97-AF65-F5344CB8AC3E}">
        <p14:creationId xmlns:p14="http://schemas.microsoft.com/office/powerpoint/2010/main" val="2898831320"/>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15</a:t>
            </a:fld>
            <a:endParaRPr lang="en-US" dirty="0">
              <a:solidFill>
                <a:prstClr val="black">
                  <a:tint val="75000"/>
                </a:prstClr>
              </a:solidFill>
              <a:latin typeface="Calibri"/>
            </a:endParaRPr>
          </a:p>
        </p:txBody>
      </p:sp>
      <p:pic>
        <p:nvPicPr>
          <p:cNvPr id="3" name="图片 2">
            <a:extLst>
              <a:ext uri="{FF2B5EF4-FFF2-40B4-BE49-F238E27FC236}">
                <a16:creationId xmlns:a16="http://schemas.microsoft.com/office/drawing/2014/main" id="{C5533C48-1A71-4183-A704-2D3480ABD875}"/>
              </a:ext>
            </a:extLst>
          </p:cNvPr>
          <p:cNvPicPr>
            <a:picLocks noChangeAspect="1"/>
          </p:cNvPicPr>
          <p:nvPr/>
        </p:nvPicPr>
        <p:blipFill>
          <a:blip r:embed="rId3"/>
          <a:stretch>
            <a:fillRect/>
          </a:stretch>
        </p:blipFill>
        <p:spPr>
          <a:xfrm>
            <a:off x="324052" y="1196861"/>
            <a:ext cx="8004167" cy="4756491"/>
          </a:xfrm>
          <a:prstGeom prst="rect">
            <a:avLst/>
          </a:prstGeom>
        </p:spPr>
      </p:pic>
    </p:spTree>
    <p:extLst>
      <p:ext uri="{BB962C8B-B14F-4D97-AF65-F5344CB8AC3E}">
        <p14:creationId xmlns:p14="http://schemas.microsoft.com/office/powerpoint/2010/main" val="3761297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73CD33-BBCB-440B-8CEF-C8CE669558BC}"/>
              </a:ext>
            </a:extLst>
          </p:cNvPr>
          <p:cNvPicPr>
            <a:picLocks noChangeAspect="1"/>
          </p:cNvPicPr>
          <p:nvPr/>
        </p:nvPicPr>
        <p:blipFill>
          <a:blip r:embed="rId2"/>
          <a:stretch>
            <a:fillRect/>
          </a:stretch>
        </p:blipFill>
        <p:spPr>
          <a:xfrm>
            <a:off x="0" y="1879397"/>
            <a:ext cx="9144000" cy="2722131"/>
          </a:xfrm>
          <a:prstGeom prst="rect">
            <a:avLst/>
          </a:prstGeom>
        </p:spPr>
      </p:pic>
      <p:sp>
        <p:nvSpPr>
          <p:cNvPr id="4" name="打底色块">
            <a:extLst>
              <a:ext uri="{FF2B5EF4-FFF2-40B4-BE49-F238E27FC236}">
                <a16:creationId xmlns:a16="http://schemas.microsoft.com/office/drawing/2014/main" id="{33927CC7-3938-4E41-9D21-2A462C4CEDB7}"/>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22715144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A48C9E-C2D9-4CE9-9A50-9BC4BD494BC0}"/>
              </a:ext>
            </a:extLst>
          </p:cNvPr>
          <p:cNvPicPr>
            <a:picLocks noChangeAspect="1"/>
          </p:cNvPicPr>
          <p:nvPr/>
        </p:nvPicPr>
        <p:blipFill>
          <a:blip r:embed="rId2"/>
          <a:stretch>
            <a:fillRect/>
          </a:stretch>
        </p:blipFill>
        <p:spPr>
          <a:xfrm>
            <a:off x="0" y="1120284"/>
            <a:ext cx="9144000" cy="4617431"/>
          </a:xfrm>
          <a:prstGeom prst="rect">
            <a:avLst/>
          </a:prstGeom>
        </p:spPr>
      </p:pic>
      <p:sp>
        <p:nvSpPr>
          <p:cNvPr id="4" name="打底色块">
            <a:extLst>
              <a:ext uri="{FF2B5EF4-FFF2-40B4-BE49-F238E27FC236}">
                <a16:creationId xmlns:a16="http://schemas.microsoft.com/office/drawing/2014/main" id="{F9AFDAF1-45D2-4B75-A2FA-030409E8043D}"/>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1084543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EDC2BF-37DB-427F-BEA8-90B9E3BF2E8C}"/>
              </a:ext>
            </a:extLst>
          </p:cNvPr>
          <p:cNvPicPr>
            <a:picLocks noChangeAspect="1"/>
          </p:cNvPicPr>
          <p:nvPr/>
        </p:nvPicPr>
        <p:blipFill>
          <a:blip r:embed="rId2"/>
          <a:stretch>
            <a:fillRect/>
          </a:stretch>
        </p:blipFill>
        <p:spPr>
          <a:xfrm>
            <a:off x="0" y="1449598"/>
            <a:ext cx="9144000" cy="3242365"/>
          </a:xfrm>
          <a:prstGeom prst="rect">
            <a:avLst/>
          </a:prstGeom>
        </p:spPr>
      </p:pic>
      <p:sp>
        <p:nvSpPr>
          <p:cNvPr id="4" name="打底色块">
            <a:extLst>
              <a:ext uri="{FF2B5EF4-FFF2-40B4-BE49-F238E27FC236}">
                <a16:creationId xmlns:a16="http://schemas.microsoft.com/office/drawing/2014/main" id="{D8A088F7-C191-43CE-8C9E-CAC8C474C914}"/>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32198793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F70E81-40BF-437C-9EE0-E988F066F306}"/>
              </a:ext>
            </a:extLst>
          </p:cNvPr>
          <p:cNvPicPr>
            <a:picLocks noChangeAspect="1"/>
          </p:cNvPicPr>
          <p:nvPr/>
        </p:nvPicPr>
        <p:blipFill>
          <a:blip r:embed="rId2"/>
          <a:stretch>
            <a:fillRect/>
          </a:stretch>
        </p:blipFill>
        <p:spPr>
          <a:xfrm>
            <a:off x="385762" y="1573589"/>
            <a:ext cx="8372475" cy="3333750"/>
          </a:xfrm>
          <a:prstGeom prst="rect">
            <a:avLst/>
          </a:prstGeom>
        </p:spPr>
      </p:pic>
      <p:sp>
        <p:nvSpPr>
          <p:cNvPr id="4" name="打底色块">
            <a:extLst>
              <a:ext uri="{FF2B5EF4-FFF2-40B4-BE49-F238E27FC236}">
                <a16:creationId xmlns:a16="http://schemas.microsoft.com/office/drawing/2014/main" id="{977BE60F-A251-466E-A119-AEE5BE8A560A}"/>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14647235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ED1B895-11B2-42C8-9BFB-121B39A8220C}"/>
              </a:ext>
            </a:extLst>
          </p:cNvPr>
          <p:cNvPicPr>
            <a:picLocks noChangeAspect="1"/>
          </p:cNvPicPr>
          <p:nvPr/>
        </p:nvPicPr>
        <p:blipFill>
          <a:blip r:embed="rId2"/>
          <a:stretch>
            <a:fillRect/>
          </a:stretch>
        </p:blipFill>
        <p:spPr>
          <a:xfrm>
            <a:off x="157162" y="5084074"/>
            <a:ext cx="8829675" cy="1773926"/>
          </a:xfrm>
          <a:prstGeom prst="rect">
            <a:avLst/>
          </a:prstGeom>
        </p:spPr>
      </p:pic>
      <p:sp>
        <p:nvSpPr>
          <p:cNvPr id="4" name="打底色块">
            <a:extLst>
              <a:ext uri="{FF2B5EF4-FFF2-40B4-BE49-F238E27FC236}">
                <a16:creationId xmlns:a16="http://schemas.microsoft.com/office/drawing/2014/main" id="{67F267AC-5D5D-4A17-BEBC-98226E822873}"/>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6" name="文本框 5">
            <a:extLst>
              <a:ext uri="{FF2B5EF4-FFF2-40B4-BE49-F238E27FC236}">
                <a16:creationId xmlns:a16="http://schemas.microsoft.com/office/drawing/2014/main" id="{7400BC4D-1F27-4D5D-A5C8-F3DC0CC89FC9}"/>
              </a:ext>
            </a:extLst>
          </p:cNvPr>
          <p:cNvSpPr txBox="1"/>
          <p:nvPr/>
        </p:nvSpPr>
        <p:spPr>
          <a:xfrm>
            <a:off x="157162" y="1127595"/>
            <a:ext cx="8694606" cy="646331"/>
          </a:xfrm>
          <a:prstGeom prst="rect">
            <a:avLst/>
          </a:prstGeom>
          <a:noFill/>
        </p:spPr>
        <p:txBody>
          <a:bodyPr wrap="square">
            <a:spAutoFit/>
          </a:bodyPr>
          <a:lstStyle/>
          <a:p>
            <a:r>
              <a:rPr lang="en-US" altLang="zh-CN" b="0" i="0" dirty="0" err="1">
                <a:solidFill>
                  <a:srgbClr val="4D4D4D"/>
                </a:solidFill>
                <a:effectLst/>
                <a:latin typeface="-apple-system"/>
              </a:rPr>
              <a:t>pytorch</a:t>
            </a:r>
            <a:r>
              <a:rPr lang="zh-CN" altLang="en-US" b="0" i="0" dirty="0">
                <a:solidFill>
                  <a:srgbClr val="4D4D4D"/>
                </a:solidFill>
                <a:effectLst/>
                <a:latin typeface="-apple-system"/>
              </a:rPr>
              <a:t>源码里的版本（链接：</a:t>
            </a:r>
            <a:r>
              <a:rPr lang="en-US" altLang="zh-CN" b="0" i="0" u="none" strike="noStrike" dirty="0">
                <a:solidFill>
                  <a:srgbClr val="4EA1DB"/>
                </a:solidFill>
                <a:effectLst/>
                <a:latin typeface="-apple-system"/>
                <a:hlinkClick r:id="rId3"/>
              </a:rPr>
              <a:t>https://pytorch.org/docs/master/_modules/torch/optim/sgd.html#SGD</a:t>
            </a:r>
            <a:r>
              <a:rPr lang="zh-CN" altLang="en-US" b="0" i="0" u="none" strike="noStrike" dirty="0">
                <a:solidFill>
                  <a:srgbClr val="4EA1DB"/>
                </a:solidFill>
                <a:effectLst/>
                <a:latin typeface="-apple-system"/>
                <a:hlinkClick r:id="rId3"/>
              </a:rPr>
              <a:t>）</a:t>
            </a:r>
            <a:endParaRPr lang="zh-CN" altLang="en-US" dirty="0"/>
          </a:p>
        </p:txBody>
      </p:sp>
      <p:pic>
        <p:nvPicPr>
          <p:cNvPr id="8" name="图片 7">
            <a:extLst>
              <a:ext uri="{FF2B5EF4-FFF2-40B4-BE49-F238E27FC236}">
                <a16:creationId xmlns:a16="http://schemas.microsoft.com/office/drawing/2014/main" id="{ABC0D56C-71EF-4DCC-A662-3BA64C0FF304}"/>
              </a:ext>
            </a:extLst>
          </p:cNvPr>
          <p:cNvPicPr>
            <a:picLocks noChangeAspect="1"/>
          </p:cNvPicPr>
          <p:nvPr/>
        </p:nvPicPr>
        <p:blipFill>
          <a:blip r:embed="rId4"/>
          <a:stretch>
            <a:fillRect/>
          </a:stretch>
        </p:blipFill>
        <p:spPr>
          <a:xfrm>
            <a:off x="1835403" y="1773926"/>
            <a:ext cx="5473192" cy="3394299"/>
          </a:xfrm>
          <a:prstGeom prst="rect">
            <a:avLst/>
          </a:prstGeom>
        </p:spPr>
      </p:pic>
    </p:spTree>
    <p:extLst>
      <p:ext uri="{BB962C8B-B14F-4D97-AF65-F5344CB8AC3E}">
        <p14:creationId xmlns:p14="http://schemas.microsoft.com/office/powerpoint/2010/main" val="3771478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625B89A-D629-4F25-84EE-7576D71B06E2}"/>
              </a:ext>
            </a:extLst>
          </p:cNvPr>
          <p:cNvPicPr>
            <a:picLocks noChangeAspect="1"/>
          </p:cNvPicPr>
          <p:nvPr/>
        </p:nvPicPr>
        <p:blipFill>
          <a:blip r:embed="rId2"/>
          <a:stretch>
            <a:fillRect/>
          </a:stretch>
        </p:blipFill>
        <p:spPr>
          <a:xfrm>
            <a:off x="0" y="1281864"/>
            <a:ext cx="9144000" cy="4716299"/>
          </a:xfrm>
          <a:prstGeom prst="rect">
            <a:avLst/>
          </a:prstGeom>
        </p:spPr>
      </p:pic>
      <p:sp>
        <p:nvSpPr>
          <p:cNvPr id="4" name="打底色块">
            <a:extLst>
              <a:ext uri="{FF2B5EF4-FFF2-40B4-BE49-F238E27FC236}">
                <a16:creationId xmlns:a16="http://schemas.microsoft.com/office/drawing/2014/main" id="{80B2B86E-5155-4317-87D8-685882FA069E}"/>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41990020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50C550-9B0D-4823-8ACA-056CDDDCAD7C}"/>
              </a:ext>
            </a:extLst>
          </p:cNvPr>
          <p:cNvPicPr>
            <a:picLocks noChangeAspect="1"/>
          </p:cNvPicPr>
          <p:nvPr/>
        </p:nvPicPr>
        <p:blipFill>
          <a:blip r:embed="rId2"/>
          <a:stretch>
            <a:fillRect/>
          </a:stretch>
        </p:blipFill>
        <p:spPr>
          <a:xfrm>
            <a:off x="94268" y="887691"/>
            <a:ext cx="8955464" cy="5970309"/>
          </a:xfrm>
          <a:prstGeom prst="rect">
            <a:avLst/>
          </a:prstGeom>
        </p:spPr>
      </p:pic>
      <p:sp>
        <p:nvSpPr>
          <p:cNvPr id="4" name="打底色块">
            <a:extLst>
              <a:ext uri="{FF2B5EF4-FFF2-40B4-BE49-F238E27FC236}">
                <a16:creationId xmlns:a16="http://schemas.microsoft.com/office/drawing/2014/main" id="{C27B5BBD-B278-4CF5-9FED-0CE539C91B30}"/>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29489905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544046-B271-49A2-BF65-AEAB95AA0C55}"/>
              </a:ext>
            </a:extLst>
          </p:cNvPr>
          <p:cNvPicPr>
            <a:picLocks noChangeAspect="1"/>
          </p:cNvPicPr>
          <p:nvPr/>
        </p:nvPicPr>
        <p:blipFill>
          <a:blip r:embed="rId2"/>
          <a:stretch>
            <a:fillRect/>
          </a:stretch>
        </p:blipFill>
        <p:spPr>
          <a:xfrm>
            <a:off x="1" y="1583409"/>
            <a:ext cx="4572000" cy="3262923"/>
          </a:xfrm>
          <a:prstGeom prst="rect">
            <a:avLst/>
          </a:prstGeom>
        </p:spPr>
      </p:pic>
      <p:pic>
        <p:nvPicPr>
          <p:cNvPr id="5" name="图片 4">
            <a:extLst>
              <a:ext uri="{FF2B5EF4-FFF2-40B4-BE49-F238E27FC236}">
                <a16:creationId xmlns:a16="http://schemas.microsoft.com/office/drawing/2014/main" id="{45AD50AA-3046-479E-9A98-DDA132C13ECE}"/>
              </a:ext>
            </a:extLst>
          </p:cNvPr>
          <p:cNvPicPr>
            <a:picLocks noChangeAspect="1"/>
          </p:cNvPicPr>
          <p:nvPr/>
        </p:nvPicPr>
        <p:blipFill>
          <a:blip r:embed="rId3"/>
          <a:stretch>
            <a:fillRect/>
          </a:stretch>
        </p:blipFill>
        <p:spPr>
          <a:xfrm>
            <a:off x="4410124" y="1583409"/>
            <a:ext cx="4600721" cy="3262922"/>
          </a:xfrm>
          <a:prstGeom prst="rect">
            <a:avLst/>
          </a:prstGeom>
        </p:spPr>
      </p:pic>
      <p:pic>
        <p:nvPicPr>
          <p:cNvPr id="7" name="图片 6">
            <a:extLst>
              <a:ext uri="{FF2B5EF4-FFF2-40B4-BE49-F238E27FC236}">
                <a16:creationId xmlns:a16="http://schemas.microsoft.com/office/drawing/2014/main" id="{54357966-3ADA-4ADE-9166-4C536ABF3845}"/>
              </a:ext>
            </a:extLst>
          </p:cNvPr>
          <p:cNvPicPr>
            <a:picLocks noChangeAspect="1"/>
          </p:cNvPicPr>
          <p:nvPr/>
        </p:nvPicPr>
        <p:blipFill>
          <a:blip r:embed="rId4"/>
          <a:stretch>
            <a:fillRect/>
          </a:stretch>
        </p:blipFill>
        <p:spPr>
          <a:xfrm>
            <a:off x="1096553" y="5193334"/>
            <a:ext cx="3067050" cy="619125"/>
          </a:xfrm>
          <a:prstGeom prst="rect">
            <a:avLst/>
          </a:prstGeom>
        </p:spPr>
      </p:pic>
      <p:pic>
        <p:nvPicPr>
          <p:cNvPr id="9" name="图片 8">
            <a:extLst>
              <a:ext uri="{FF2B5EF4-FFF2-40B4-BE49-F238E27FC236}">
                <a16:creationId xmlns:a16="http://schemas.microsoft.com/office/drawing/2014/main" id="{2096180D-D03E-46B4-9214-703A54AAA691}"/>
              </a:ext>
            </a:extLst>
          </p:cNvPr>
          <p:cNvPicPr>
            <a:picLocks noChangeAspect="1"/>
          </p:cNvPicPr>
          <p:nvPr/>
        </p:nvPicPr>
        <p:blipFill>
          <a:blip r:embed="rId5"/>
          <a:stretch>
            <a:fillRect/>
          </a:stretch>
        </p:blipFill>
        <p:spPr>
          <a:xfrm>
            <a:off x="5377108" y="5083796"/>
            <a:ext cx="2914650" cy="838200"/>
          </a:xfrm>
          <a:prstGeom prst="rect">
            <a:avLst/>
          </a:prstGeom>
        </p:spPr>
      </p:pic>
      <p:sp>
        <p:nvSpPr>
          <p:cNvPr id="6" name="打底色块">
            <a:extLst>
              <a:ext uri="{FF2B5EF4-FFF2-40B4-BE49-F238E27FC236}">
                <a16:creationId xmlns:a16="http://schemas.microsoft.com/office/drawing/2014/main" id="{B748F5F5-5BA7-4A26-A206-D6BA2AB4AD81}"/>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25715515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158</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328493"/>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err="1">
                    <a:solidFill>
                      <a:srgbClr val="292929"/>
                    </a:solidFill>
                    <a:latin typeface="微软雅黑" panose="020B0503020204020204" pitchFamily="34" charset="-122"/>
                    <a:ea typeface="微软雅黑" panose="020B0503020204020204" pitchFamily="34" charset="-122"/>
                  </a:rPr>
                  <a:t>Nesterov</a:t>
                </a:r>
                <a:r>
                  <a:rPr lang="en-US" altLang="zh-CN" b="1" dirty="0">
                    <a:solidFill>
                      <a:srgbClr val="292929"/>
                    </a:solidFill>
                    <a:latin typeface="微软雅黑" panose="020B0503020204020204" pitchFamily="34" charset="-122"/>
                    <a:ea typeface="微软雅黑" panose="020B0503020204020204" pitchFamily="34" charset="-122"/>
                  </a:rPr>
                  <a:t> Accelerated Gradient</a:t>
                </a: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en-GB" altLang="zh-CN" dirty="0">
                    <a:solidFill>
                      <a:srgbClr val="292929"/>
                    </a:solidFill>
                    <a:latin typeface="微软雅黑" panose="020B0503020204020204" pitchFamily="34" charset="-122"/>
                    <a:ea typeface="微软雅黑" panose="020B0503020204020204" pitchFamily="34" charset="-122"/>
                  </a:rPr>
                  <a:t>NAG(</a:t>
                </a:r>
                <a:r>
                  <a:rPr lang="en-GB" altLang="zh-CN" dirty="0" err="1">
                    <a:solidFill>
                      <a:srgbClr val="292929"/>
                    </a:solidFill>
                    <a:latin typeface="微软雅黑" panose="020B0503020204020204" pitchFamily="34" charset="-122"/>
                    <a:ea typeface="微软雅黑" panose="020B0503020204020204" pitchFamily="34" charset="-122"/>
                  </a:rPr>
                  <a:t>Nesterov</a:t>
                </a:r>
                <a:r>
                  <a:rPr lang="en-GB" altLang="zh-CN" dirty="0">
                    <a:solidFill>
                      <a:srgbClr val="292929"/>
                    </a:solidFill>
                    <a:latin typeface="微软雅黑" panose="020B0503020204020204" pitchFamily="34" charset="-122"/>
                    <a:ea typeface="微软雅黑" panose="020B0503020204020204" pitchFamily="34" charset="-122"/>
                  </a:rPr>
                  <a:t> accelerated gradient</a:t>
                </a:r>
                <a:r>
                  <a:rPr lang="zh-CN" altLang="en-GB" dirty="0">
                    <a:solidFill>
                      <a:srgbClr val="292929"/>
                    </a:solidFill>
                    <a:latin typeface="微软雅黑" panose="020B0503020204020204" pitchFamily="34" charset="-122"/>
                    <a:ea typeface="微软雅黑" panose="020B0503020204020204" pitchFamily="34" charset="-122"/>
                  </a:rPr>
                  <a:t>）</a:t>
                </a:r>
                <a:r>
                  <a:rPr lang="zh-CN" altLang="en-US" dirty="0">
                    <a:solidFill>
                      <a:srgbClr val="292929"/>
                    </a:solidFill>
                    <a:latin typeface="微软雅黑" panose="020B0503020204020204" pitchFamily="34" charset="-122"/>
                    <a:ea typeface="微软雅黑" panose="020B0503020204020204" pitchFamily="34" charset="-122"/>
                  </a:rPr>
                  <a:t>算法，是</a:t>
                </a:r>
                <a:r>
                  <a:rPr lang="en-GB" altLang="zh-CN" dirty="0">
                    <a:solidFill>
                      <a:srgbClr val="292929"/>
                    </a:solidFill>
                    <a:latin typeface="微软雅黑" panose="020B0503020204020204" pitchFamily="34" charset="-122"/>
                    <a:ea typeface="微软雅黑" panose="020B0503020204020204" pitchFamily="34" charset="-122"/>
                  </a:rPr>
                  <a:t>Momentum</a:t>
                </a:r>
                <a:r>
                  <a:rPr lang="zh-CN" altLang="en-US" dirty="0">
                    <a:solidFill>
                      <a:srgbClr val="292929"/>
                    </a:solidFill>
                    <a:latin typeface="微软雅黑" panose="020B0503020204020204" pitchFamily="34" charset="-122"/>
                    <a:ea typeface="微软雅黑" panose="020B0503020204020204" pitchFamily="34" charset="-122"/>
                  </a:rPr>
                  <a:t>动量算法的变种。</a:t>
                </a:r>
                <a:r>
                  <a:rPr lang="en-GB" altLang="zh-CN" dirty="0">
                    <a:solidFill>
                      <a:srgbClr val="292929"/>
                    </a:solidFill>
                    <a:latin typeface="微软雅黑" panose="020B0503020204020204" pitchFamily="34" charset="-122"/>
                    <a:ea typeface="微软雅黑" panose="020B0503020204020204" pitchFamily="34" charset="-122"/>
                  </a:rPr>
                  <a:t>momentum</a:t>
                </a:r>
                <a:r>
                  <a:rPr lang="zh-CN" altLang="en-US" dirty="0">
                    <a:solidFill>
                      <a:srgbClr val="292929"/>
                    </a:solidFill>
                    <a:latin typeface="微软雅黑" panose="020B0503020204020204" pitchFamily="34" charset="-122"/>
                    <a:ea typeface="微软雅黑" panose="020B0503020204020204" pitchFamily="34" charset="-122"/>
                  </a:rPr>
                  <a:t>保留了上一时刻的梯度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sub>
                    </m:sSub>
                    <m:r>
                      <a:rPr lang="en-US" altLang="zh-CN" i="1">
                        <a:latin typeface="Cambria Math" panose="02040503050406030204" pitchFamily="18" charset="0"/>
                        <a:ea typeface="等线" panose="02010600030101010101" pitchFamily="2" charset="-122"/>
                        <a:cs typeface="Times New Roman" panose="02020603050405020304" pitchFamily="18" charset="0"/>
                      </a:rPr>
                      <m:t>𝐽</m:t>
                    </m:r>
                    <m:d>
                      <m:dPr>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e>
                    </m:d>
                  </m:oMath>
                </a14:m>
                <a:r>
                  <a:rPr lang="zh-CN" altLang="en-US" dirty="0">
                    <a:solidFill>
                      <a:srgbClr val="292929"/>
                    </a:solidFill>
                    <a:latin typeface="微软雅黑" panose="020B0503020204020204" pitchFamily="34" charset="-122"/>
                    <a:ea typeface="微软雅黑" panose="020B0503020204020204" pitchFamily="34" charset="-122"/>
                  </a:rPr>
                  <a:t> ，对其没有进行任何改变，</a:t>
                </a:r>
                <a:r>
                  <a:rPr lang="en-GB" altLang="zh-CN" dirty="0">
                    <a:solidFill>
                      <a:srgbClr val="292929"/>
                    </a:solidFill>
                    <a:latin typeface="微软雅黑" panose="020B0503020204020204" pitchFamily="34" charset="-122"/>
                    <a:ea typeface="微软雅黑" panose="020B0503020204020204" pitchFamily="34" charset="-122"/>
                  </a:rPr>
                  <a:t>NAG</a:t>
                </a:r>
                <a:r>
                  <a:rPr lang="zh-CN" altLang="en-US" dirty="0">
                    <a:solidFill>
                      <a:srgbClr val="292929"/>
                    </a:solidFill>
                    <a:latin typeface="微软雅黑" panose="020B0503020204020204" pitchFamily="34" charset="-122"/>
                    <a:ea typeface="微软雅黑" panose="020B0503020204020204" pitchFamily="34" charset="-122"/>
                  </a:rPr>
                  <a:t>是</a:t>
                </a:r>
                <a:r>
                  <a:rPr lang="en-GB" altLang="zh-CN" dirty="0">
                    <a:solidFill>
                      <a:srgbClr val="292929"/>
                    </a:solidFill>
                    <a:latin typeface="微软雅黑" panose="020B0503020204020204" pitchFamily="34" charset="-122"/>
                    <a:ea typeface="微软雅黑" panose="020B0503020204020204" pitchFamily="34" charset="-122"/>
                  </a:rPr>
                  <a:t>momentum</a:t>
                </a:r>
                <a:r>
                  <a:rPr lang="zh-CN" altLang="en-US" dirty="0">
                    <a:solidFill>
                      <a:srgbClr val="292929"/>
                    </a:solidFill>
                    <a:latin typeface="微软雅黑" panose="020B0503020204020204" pitchFamily="34" charset="-122"/>
                    <a:ea typeface="微软雅黑" panose="020B0503020204020204" pitchFamily="34" charset="-122"/>
                  </a:rPr>
                  <a:t>的改进，</a:t>
                </a:r>
                <a:r>
                  <a:rPr lang="zh-CN" altLang="en-US" dirty="0">
                    <a:solidFill>
                      <a:srgbClr val="0000FF"/>
                    </a:solidFill>
                    <a:latin typeface="微软雅黑" panose="020B0503020204020204" pitchFamily="34" charset="-122"/>
                    <a:ea typeface="微软雅黑" panose="020B0503020204020204" pitchFamily="34" charset="-122"/>
                  </a:rPr>
                  <a:t>在梯度更新时做一个矫正，具体做法就是在当前的梯度上添加上一时刻的动量 </a:t>
                </a:r>
                <a14:m>
                  <m:oMath xmlns:m="http://schemas.openxmlformats.org/officeDocument/2006/math">
                    <m:sSub>
                      <m:sSubPr>
                        <m:ctrlPr>
                          <a:rPr lang="zh-CN"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FF"/>
                            </a:solidFill>
                            <a:latin typeface="Cambria Math" panose="02040503050406030204" pitchFamily="18" charset="0"/>
                            <a:cs typeface="Times New Roman" panose="02020603050405020304" pitchFamily="18" charset="0"/>
                          </a:rPr>
                          <m:t>𝛽</m:t>
                        </m:r>
                      </m:e>
                      <m:sub>
                        <m:r>
                          <a:rPr lang="en-US" altLang="zh-CN">
                            <a:solidFill>
                              <a:srgbClr val="0000FF"/>
                            </a:solidFill>
                            <a:latin typeface="Cambria Math" panose="02040503050406030204" pitchFamily="18" charset="0"/>
                            <a:cs typeface="Times New Roman" panose="02020603050405020304" pitchFamily="18" charset="0"/>
                          </a:rPr>
                          <m:t>1</m:t>
                        </m:r>
                      </m:sub>
                    </m:sSub>
                    <m:r>
                      <a:rPr lang="en-US" altLang="zh-CN">
                        <a:solidFill>
                          <a:srgbClr val="0000FF"/>
                        </a:solidFill>
                        <a:latin typeface="Cambria Math" panose="02040503050406030204" pitchFamily="18" charset="0"/>
                        <a:cs typeface="Times New Roman" panose="02020603050405020304" pitchFamily="18" charset="0"/>
                      </a:rPr>
                      <m:t>⋅</m:t>
                    </m:r>
                    <m:sSub>
                      <m:sSubPr>
                        <m:ctrlPr>
                          <a:rPr lang="zh-CN" altLang="zh-CN"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FF"/>
                            </a:solidFill>
                            <a:latin typeface="Cambria Math" panose="02040503050406030204" pitchFamily="18" charset="0"/>
                            <a:cs typeface="Times New Roman" panose="02020603050405020304" pitchFamily="18" charset="0"/>
                          </a:rPr>
                          <m:t>𝑚</m:t>
                        </m:r>
                      </m:e>
                      <m:sub>
                        <m:r>
                          <a:rPr lang="en-US" altLang="zh-CN" i="1">
                            <a:solidFill>
                              <a:srgbClr val="0000FF"/>
                            </a:solidFill>
                            <a:latin typeface="Cambria Math" panose="02040503050406030204" pitchFamily="18" charset="0"/>
                            <a:cs typeface="Times New Roman" panose="02020603050405020304" pitchFamily="18" charset="0"/>
                          </a:rPr>
                          <m:t>𝑡</m:t>
                        </m:r>
                      </m:sub>
                    </m:sSub>
                  </m:oMath>
                </a14:m>
                <a:r>
                  <a:rPr lang="zh-CN" altLang="en-US" dirty="0">
                    <a:solidFill>
                      <a:srgbClr val="0000FF"/>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，梯度改变为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a:latin typeface="Cambria Math" panose="02040503050406030204" pitchFamily="18" charset="0"/>
                            <a:cs typeface="Times New Roman" panose="02020603050405020304" pitchFamily="18" charset="0"/>
                          </a:rPr>
                          <m:t>𝛻</m:t>
                        </m:r>
                      </m:e>
                      <m:sub>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𝜃</m:t>
                            </m:r>
                          </m:e>
                          <m:sub>
                            <m:r>
                              <a:rPr lang="en-US" altLang="zh-CN" i="1">
                                <a:latin typeface="Cambria Math" panose="02040503050406030204" pitchFamily="18" charset="0"/>
                                <a:cs typeface="Times New Roman" panose="02020603050405020304" pitchFamily="18" charset="0"/>
                              </a:rPr>
                              <m:t>𝑡</m:t>
                            </m:r>
                          </m:sub>
                        </m:sSub>
                      </m:sub>
                    </m:sSub>
                    <m:r>
                      <a:rPr lang="en-US" altLang="zh-CN" i="1">
                        <a:latin typeface="Cambria Math" panose="02040503050406030204" pitchFamily="18" charset="0"/>
                        <a:cs typeface="Times New Roman" panose="02020603050405020304" pitchFamily="18" charset="0"/>
                      </a:rPr>
                      <m:t>𝐽</m:t>
                    </m:r>
                    <m:d>
                      <m:dPr>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𝜃</m:t>
                            </m:r>
                          </m:e>
                          <m:sub>
                            <m:r>
                              <a:rPr lang="en-US" altLang="zh-CN" i="1">
                                <a:latin typeface="Cambria Math" panose="02040503050406030204" pitchFamily="18" charset="0"/>
                                <a:cs typeface="Times New Roman" panose="02020603050405020304" pitchFamily="18" charset="0"/>
                              </a:rPr>
                              <m:t>𝑡</m:t>
                            </m:r>
                          </m:sub>
                        </m:sSub>
                        <m:r>
                          <a:rPr lang="en-US" altLang="zh-CN" i="1">
                            <a:latin typeface="Cambria Math" panose="02040503050406030204" pitchFamily="18" charset="0"/>
                            <a:cs typeface="Times New Roman" panose="02020603050405020304" pitchFamily="18" charset="0"/>
                          </a:rPr>
                          <m:t> −</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𝛽</m:t>
                            </m:r>
                          </m:e>
                          <m:sub>
                            <m:r>
                              <a:rPr lang="en-US" altLang="zh-CN">
                                <a:latin typeface="Cambria Math" panose="02040503050406030204" pitchFamily="18" charset="0"/>
                                <a:cs typeface="Times New Roman" panose="02020603050405020304" pitchFamily="18" charset="0"/>
                              </a:rPr>
                              <m:t>1</m:t>
                            </m:r>
                          </m:sub>
                        </m:sSub>
                        <m:r>
                          <a:rPr lang="en-US" altLang="zh-CN">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𝑚</m:t>
                            </m:r>
                          </m:e>
                          <m:sub>
                            <m:r>
                              <a:rPr lang="en-US" altLang="zh-CN" i="1">
                                <a:latin typeface="Cambria Math" panose="02040503050406030204" pitchFamily="18" charset="0"/>
                                <a:cs typeface="Times New Roman" panose="02020603050405020304" pitchFamily="18" charset="0"/>
                              </a:rPr>
                              <m:t>𝑡</m:t>
                            </m:r>
                          </m:sub>
                        </m:sSub>
                      </m:e>
                    </m:d>
                  </m:oMath>
                </a14:m>
                <a:r>
                  <a:rPr lang="zh-CN" altLang="en-US" dirty="0">
                    <a:solidFill>
                      <a:srgbClr val="292929"/>
                    </a:solidFill>
                    <a:latin typeface="微软雅黑" panose="020B0503020204020204" pitchFamily="34" charset="-122"/>
                    <a:ea typeface="微软雅黑" panose="020B0503020204020204" pitchFamily="34" charset="-122"/>
                  </a:rPr>
                  <a:t> ，参数更新公式如下：</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a:lnSpc>
                    <a:spcPts val="1200"/>
                  </a:lnSpc>
                  <a:spcAft>
                    <a:spcPts val="1200"/>
                  </a:spcAft>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e>
                      </m:d>
                    </m:oMath>
                  </m:oMathPara>
                </a14:m>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r>
                  <a:rPr lang="en-US" altLang="zh-CN"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𝜂</m:t>
                    </m:r>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0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𝑚</m:t>
                        </m:r>
                      </m:e>
                      <m:sub>
                        <m:r>
                          <a:rPr lang="en-US" altLang="zh-CN" sz="2000" i="1">
                            <a:latin typeface="Cambria Math" panose="02040503050406030204" pitchFamily="18" charset="0"/>
                            <a:cs typeface="Times New Roman" panose="02020603050405020304" pitchFamily="18" charset="0"/>
                          </a:rPr>
                          <m:t>𝑡</m:t>
                        </m:r>
                      </m:sub>
                    </m:sSub>
                  </m:oMath>
                </a14:m>
                <a:endParaRPr lang="zh-CN"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4328493"/>
              </a:xfrm>
              <a:prstGeom prst="rect">
                <a:avLst/>
              </a:prstGeom>
              <a:blipFill>
                <a:blip r:embed="rId3"/>
                <a:stretch>
                  <a:fillRect l="-567" r="-5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137229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159</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1738938"/>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err="1">
                <a:solidFill>
                  <a:srgbClr val="292929"/>
                </a:solidFill>
                <a:latin typeface="微软雅黑" panose="020B0503020204020204" pitchFamily="34" charset="-122"/>
                <a:ea typeface="微软雅黑" panose="020B0503020204020204" pitchFamily="34" charset="-122"/>
              </a:rPr>
              <a:t>Nesterov</a:t>
            </a:r>
            <a:r>
              <a:rPr lang="en-US" altLang="zh-CN" b="1" dirty="0">
                <a:solidFill>
                  <a:srgbClr val="292929"/>
                </a:solidFill>
                <a:latin typeface="微软雅黑" panose="020B0503020204020204" pitchFamily="34" charset="-122"/>
                <a:ea typeface="微软雅黑" panose="020B0503020204020204" pitchFamily="34" charset="-122"/>
              </a:rPr>
              <a:t> Accelerated Gradient</a:t>
            </a: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加上</a:t>
            </a:r>
            <a:r>
              <a:rPr lang="en-US" altLang="zh-CN" dirty="0" err="1">
                <a:solidFill>
                  <a:srgbClr val="292929"/>
                </a:solidFill>
                <a:latin typeface="微软雅黑" panose="020B0503020204020204" pitchFamily="34" charset="-122"/>
                <a:ea typeface="微软雅黑" panose="020B0503020204020204" pitchFamily="34" charset="-122"/>
              </a:rPr>
              <a:t>Nesterov</a:t>
            </a:r>
            <a:r>
              <a:rPr lang="zh-CN" altLang="en-US" dirty="0">
                <a:solidFill>
                  <a:srgbClr val="292929"/>
                </a:solidFill>
                <a:latin typeface="微软雅黑" panose="020B0503020204020204" pitchFamily="34" charset="-122"/>
                <a:ea typeface="微软雅黑" panose="020B0503020204020204" pitchFamily="34" charset="-122"/>
              </a:rPr>
              <a:t>项后，梯度在大的跳跃后，进行计算对当前梯度进行校正。下图是</a:t>
            </a:r>
            <a:r>
              <a:rPr lang="en-US" altLang="zh-CN" dirty="0">
                <a:solidFill>
                  <a:srgbClr val="292929"/>
                </a:solidFill>
                <a:latin typeface="微软雅黑" panose="020B0503020204020204" pitchFamily="34" charset="-122"/>
                <a:ea typeface="微软雅黑" panose="020B0503020204020204" pitchFamily="34" charset="-122"/>
              </a:rPr>
              <a:t>momentum</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err="1">
                <a:solidFill>
                  <a:srgbClr val="292929"/>
                </a:solidFill>
                <a:latin typeface="微软雅黑" panose="020B0503020204020204" pitchFamily="34" charset="-122"/>
                <a:ea typeface="微软雅黑" panose="020B0503020204020204" pitchFamily="34" charset="-122"/>
              </a:rPr>
              <a:t>Nesterrov</a:t>
            </a:r>
            <a:r>
              <a:rPr lang="zh-CN" altLang="en-US" dirty="0">
                <a:solidFill>
                  <a:srgbClr val="292929"/>
                </a:solidFill>
                <a:latin typeface="微软雅黑" panose="020B0503020204020204" pitchFamily="34" charset="-122"/>
                <a:ea typeface="微软雅黑" panose="020B0503020204020204" pitchFamily="34" charset="-122"/>
              </a:rPr>
              <a:t>的对比表述图：</a:t>
            </a:r>
            <a:endParaRPr lang="en-US" altLang="zh-CN" dirty="0">
              <a:solidFill>
                <a:srgbClr val="292929"/>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ED38D7BB-649D-473A-A2C0-C7C7FF2419F8}"/>
              </a:ext>
            </a:extLst>
          </p:cNvPr>
          <p:cNvGrpSpPr/>
          <p:nvPr/>
        </p:nvGrpSpPr>
        <p:grpSpPr>
          <a:xfrm>
            <a:off x="739133" y="3069418"/>
            <a:ext cx="7665733" cy="2900823"/>
            <a:chOff x="2397492" y="2995311"/>
            <a:chExt cx="6858000" cy="2662839"/>
          </a:xfrm>
        </p:grpSpPr>
        <p:pic>
          <p:nvPicPr>
            <p:cNvPr id="2" name="图片 1">
              <a:extLst>
                <a:ext uri="{FF2B5EF4-FFF2-40B4-BE49-F238E27FC236}">
                  <a16:creationId xmlns:a16="http://schemas.microsoft.com/office/drawing/2014/main" id="{EC1B0999-496B-43B8-A36B-A636D82ECF4D}"/>
                </a:ext>
              </a:extLst>
            </p:cNvPr>
            <p:cNvPicPr>
              <a:picLocks noChangeAspect="1"/>
            </p:cNvPicPr>
            <p:nvPr/>
          </p:nvPicPr>
          <p:blipFill>
            <a:blip r:embed="rId3"/>
            <a:stretch>
              <a:fillRect/>
            </a:stretch>
          </p:blipFill>
          <p:spPr>
            <a:xfrm>
              <a:off x="2397492" y="2995311"/>
              <a:ext cx="6858000" cy="2638425"/>
            </a:xfrm>
            <a:prstGeom prst="rect">
              <a:avLst/>
            </a:prstGeom>
          </p:spPr>
        </p:pic>
        <p:pic>
          <p:nvPicPr>
            <p:cNvPr id="4" name="图片 3">
              <a:extLst>
                <a:ext uri="{FF2B5EF4-FFF2-40B4-BE49-F238E27FC236}">
                  <a16:creationId xmlns:a16="http://schemas.microsoft.com/office/drawing/2014/main" id="{765ADDAE-F3C5-4776-9D57-E55EB82A9FA7}"/>
                </a:ext>
              </a:extLst>
            </p:cNvPr>
            <p:cNvPicPr>
              <a:picLocks noChangeAspect="1"/>
            </p:cNvPicPr>
            <p:nvPr/>
          </p:nvPicPr>
          <p:blipFill>
            <a:blip r:embed="rId4"/>
            <a:stretch>
              <a:fillRect/>
            </a:stretch>
          </p:blipFill>
          <p:spPr>
            <a:xfrm>
              <a:off x="6945662" y="5204893"/>
              <a:ext cx="2141860" cy="453257"/>
            </a:xfrm>
            <a:prstGeom prst="rect">
              <a:avLst/>
            </a:prstGeom>
          </p:spPr>
        </p:pic>
      </p:grpSp>
    </p:spTree>
    <p:extLst>
      <p:ext uri="{BB962C8B-B14F-4D97-AF65-F5344CB8AC3E}">
        <p14:creationId xmlns:p14="http://schemas.microsoft.com/office/powerpoint/2010/main" val="411696291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16</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597FC350-1968-4C88-9C4B-BACBE18CEC69}"/>
              </a:ext>
            </a:extLst>
          </p:cNvPr>
          <p:cNvSpPr txBox="1"/>
          <p:nvPr/>
        </p:nvSpPr>
        <p:spPr>
          <a:xfrm>
            <a:off x="293618" y="1030441"/>
            <a:ext cx="4278383" cy="4370427"/>
          </a:xfrm>
          <a:prstGeom prst="rect">
            <a:avLst/>
          </a:prstGeom>
          <a:noFill/>
        </p:spPr>
        <p:txBody>
          <a:bodyPr wrap="square">
            <a:spAutoFit/>
          </a:bodyPr>
          <a:lstStyle/>
          <a:p>
            <a:pPr defTabSz="457200">
              <a:spcAft>
                <a:spcPts val="600"/>
              </a:spcAft>
              <a:defRPr/>
            </a:pPr>
            <a:endParaRPr lang="en-US" altLang="zh-CN" sz="24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图像对比度增强</a:t>
            </a:r>
            <a:endParaRPr lang="en-US" altLang="zh-CN" b="1" dirty="0">
              <a:solidFill>
                <a:srgbClr val="292929"/>
              </a:solidFill>
              <a:latin typeface="微软雅黑" panose="020B0503020204020204" pitchFamily="34" charset="-122"/>
              <a:ea typeface="微软雅黑" panose="020B0503020204020204" pitchFamily="34" charset="-122"/>
            </a:endParaRPr>
          </a:p>
          <a:p>
            <a:pPr algn="just" defTabSz="457200">
              <a:spcAft>
                <a:spcPts val="600"/>
              </a:spcAft>
              <a:defRPr/>
            </a:pPr>
            <a:r>
              <a:rPr lang="en-GB" altLang="zh-CN" dirty="0">
                <a:solidFill>
                  <a:srgbClr val="0000FF"/>
                </a:solidFill>
                <a:latin typeface="微软雅黑" panose="020B0503020204020204" pitchFamily="34" charset="-122"/>
                <a:ea typeface="微软雅黑" panose="020B0503020204020204" pitchFamily="34" charset="-122"/>
              </a:rPr>
              <a:t>Histogram Equalization</a:t>
            </a:r>
            <a:r>
              <a:rPr lang="zh-CN" altLang="en-US" dirty="0">
                <a:solidFill>
                  <a:srgbClr val="292929"/>
                </a:solidFill>
                <a:latin typeface="微软雅黑" panose="020B0503020204020204" pitchFamily="34" charset="-122"/>
                <a:ea typeface="微软雅黑" panose="020B0503020204020204" pitchFamily="34" charset="-122"/>
              </a:rPr>
              <a:t>：使用称为直方图均衡化的方法增强低对比度图像，该方法在图像中“展开最频繁的强度值”。均衡化后的图像具有大致线性的累积分布函数。 </a:t>
            </a:r>
            <a:endParaRPr lang="en-US" altLang="zh-CN" dirty="0">
              <a:solidFill>
                <a:srgbClr val="292929"/>
              </a:solidFill>
              <a:latin typeface="微软雅黑" panose="020B0503020204020204" pitchFamily="34" charset="-122"/>
              <a:ea typeface="微软雅黑" panose="020B0503020204020204" pitchFamily="34" charset="-122"/>
            </a:endParaRPr>
          </a:p>
          <a:p>
            <a:pPr algn="just"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虽然直方图均衡的优点是它不需要参数，但它有时会产生看起来不自然的图像。 另一种方法是对比度拉伸（</a:t>
            </a:r>
            <a:r>
              <a:rPr lang="en-GB" altLang="zh-CN" dirty="0">
                <a:solidFill>
                  <a:srgbClr val="292929"/>
                </a:solidFill>
                <a:latin typeface="微软雅黑" panose="020B0503020204020204" pitchFamily="34" charset="-122"/>
                <a:ea typeface="微软雅黑" panose="020B0503020204020204" pitchFamily="34" charset="-122"/>
              </a:rPr>
              <a:t>contrast stretching</a:t>
            </a:r>
            <a:r>
              <a:rPr lang="zh-CN" altLang="en-US" dirty="0">
                <a:solidFill>
                  <a:srgbClr val="292929"/>
                </a:solidFill>
                <a:latin typeface="微软雅黑" panose="020B0503020204020204" pitchFamily="34" charset="-122"/>
                <a:ea typeface="微软雅黑" panose="020B0503020204020204" pitchFamily="34" charset="-122"/>
              </a:rPr>
              <a:t>），其中重新缩放图像以包括落在第 </a:t>
            </a:r>
            <a:r>
              <a:rPr lang="en-US" altLang="zh-CN" dirty="0">
                <a:solidFill>
                  <a:srgbClr val="292929"/>
                </a:solidFill>
                <a:latin typeface="微软雅黑" panose="020B0503020204020204" pitchFamily="34" charset="-122"/>
                <a:ea typeface="微软雅黑" panose="020B0503020204020204" pitchFamily="34" charset="-122"/>
              </a:rPr>
              <a:t>2 </a:t>
            </a:r>
            <a:r>
              <a:rPr lang="zh-CN" altLang="en-US" dirty="0">
                <a:solidFill>
                  <a:srgbClr val="292929"/>
                </a:solidFill>
                <a:latin typeface="微软雅黑" panose="020B0503020204020204" pitchFamily="34" charset="-122"/>
                <a:ea typeface="微软雅黑" panose="020B0503020204020204" pitchFamily="34" charset="-122"/>
              </a:rPr>
              <a:t>个和第 </a:t>
            </a:r>
            <a:r>
              <a:rPr lang="en-US" altLang="zh-CN" dirty="0">
                <a:solidFill>
                  <a:srgbClr val="292929"/>
                </a:solidFill>
                <a:latin typeface="微软雅黑" panose="020B0503020204020204" pitchFamily="34" charset="-122"/>
                <a:ea typeface="微软雅黑" panose="020B0503020204020204" pitchFamily="34" charset="-122"/>
              </a:rPr>
              <a:t>98 </a:t>
            </a:r>
            <a:r>
              <a:rPr lang="zh-CN" altLang="en-US" dirty="0">
                <a:solidFill>
                  <a:srgbClr val="292929"/>
                </a:solidFill>
                <a:latin typeface="微软雅黑" panose="020B0503020204020204" pitchFamily="34" charset="-122"/>
                <a:ea typeface="微软雅黑" panose="020B0503020204020204" pitchFamily="34" charset="-122"/>
              </a:rPr>
              <a:t>个百分位数内的所有强度。</a:t>
            </a:r>
            <a:endParaRPr lang="en-US" altLang="zh-CN" dirty="0">
              <a:solidFill>
                <a:srgbClr val="292929"/>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6115895-A06F-44A0-A18F-8F8CF10ADD07}"/>
              </a:ext>
            </a:extLst>
          </p:cNvPr>
          <p:cNvPicPr>
            <a:picLocks noChangeAspect="1"/>
          </p:cNvPicPr>
          <p:nvPr/>
        </p:nvPicPr>
        <p:blipFill>
          <a:blip r:embed="rId3"/>
          <a:stretch>
            <a:fillRect/>
          </a:stretch>
        </p:blipFill>
        <p:spPr>
          <a:xfrm>
            <a:off x="4712658" y="1660386"/>
            <a:ext cx="4431342" cy="3505252"/>
          </a:xfrm>
          <a:prstGeom prst="rect">
            <a:avLst/>
          </a:prstGeom>
        </p:spPr>
      </p:pic>
    </p:spTree>
    <p:extLst>
      <p:ext uri="{BB962C8B-B14F-4D97-AF65-F5344CB8AC3E}">
        <p14:creationId xmlns:p14="http://schemas.microsoft.com/office/powerpoint/2010/main" val="4136506680"/>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160</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595570" cy="3693319"/>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err="1">
                <a:solidFill>
                  <a:srgbClr val="292929"/>
                </a:solidFill>
                <a:latin typeface="微软雅黑" panose="020B0503020204020204" pitchFamily="34" charset="-122"/>
                <a:ea typeface="微软雅黑" panose="020B0503020204020204" pitchFamily="34" charset="-122"/>
              </a:rPr>
              <a:t>Adagrad</a:t>
            </a:r>
            <a:endParaRPr lang="en-US" altLang="zh-CN"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lnSpc>
                <a:spcPct val="150000"/>
              </a:lnSpc>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en-US" altLang="zh-CN" dirty="0" err="1">
                <a:solidFill>
                  <a:srgbClr val="292929"/>
                </a:solidFill>
                <a:latin typeface="微软雅黑" panose="020B0503020204020204" pitchFamily="34" charset="-122"/>
                <a:ea typeface="微软雅黑" panose="020B0503020204020204" pitchFamily="34" charset="-122"/>
              </a:rPr>
              <a:t>Adagrad</a:t>
            </a:r>
            <a:r>
              <a:rPr lang="zh-CN" altLang="en-US" dirty="0">
                <a:solidFill>
                  <a:srgbClr val="292929"/>
                </a:solidFill>
                <a:latin typeface="微软雅黑" panose="020B0503020204020204" pitchFamily="34" charset="-122"/>
                <a:ea typeface="微软雅黑" panose="020B0503020204020204" pitchFamily="34" charset="-122"/>
              </a:rPr>
              <a:t>对学习率进行了一个约束，对于经常更新的参数，我们已经积累了大量关于它的知识，不希望被单个样本影响太大，希望学习速率慢一些；对于偶尔更新的参数，我们了解的信息太少，希望能从每个偶然出现的样本身上多学一些，即学习速率大一些。</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lnSpc>
                <a:spcPct val="150000"/>
              </a:lnSpc>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8918403"/>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D28397B-05F3-4A56-A101-2C863BA2E0A1}"/>
              </a:ext>
            </a:extLst>
          </p:cNvPr>
          <p:cNvPicPr>
            <a:picLocks noChangeAspect="1"/>
          </p:cNvPicPr>
          <p:nvPr/>
        </p:nvPicPr>
        <p:blipFill>
          <a:blip r:embed="rId2"/>
          <a:stretch>
            <a:fillRect/>
          </a:stretch>
        </p:blipFill>
        <p:spPr>
          <a:xfrm>
            <a:off x="427053" y="1037478"/>
            <a:ext cx="7899605" cy="4305841"/>
          </a:xfrm>
          <a:prstGeom prst="rect">
            <a:avLst/>
          </a:prstGeom>
        </p:spPr>
      </p:pic>
      <p:sp>
        <p:nvSpPr>
          <p:cNvPr id="6" name="打底色块">
            <a:extLst>
              <a:ext uri="{FF2B5EF4-FFF2-40B4-BE49-F238E27FC236}">
                <a16:creationId xmlns:a16="http://schemas.microsoft.com/office/drawing/2014/main" id="{94468066-FFD5-43C5-B1A9-F4F0002DC1B8}"/>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pic>
        <p:nvPicPr>
          <p:cNvPr id="4" name="图片 3">
            <a:extLst>
              <a:ext uri="{FF2B5EF4-FFF2-40B4-BE49-F238E27FC236}">
                <a16:creationId xmlns:a16="http://schemas.microsoft.com/office/drawing/2014/main" id="{7BC8E409-46EB-4365-B9D2-44A3FF39F684}"/>
              </a:ext>
            </a:extLst>
          </p:cNvPr>
          <p:cNvPicPr>
            <a:picLocks noChangeAspect="1"/>
          </p:cNvPicPr>
          <p:nvPr/>
        </p:nvPicPr>
        <p:blipFill>
          <a:blip r:embed="rId3"/>
          <a:stretch>
            <a:fillRect/>
          </a:stretch>
        </p:blipFill>
        <p:spPr>
          <a:xfrm>
            <a:off x="3171825" y="5403898"/>
            <a:ext cx="2800350" cy="1076325"/>
          </a:xfrm>
          <a:prstGeom prst="rect">
            <a:avLst/>
          </a:prstGeom>
        </p:spPr>
      </p:pic>
      <p:pic>
        <p:nvPicPr>
          <p:cNvPr id="11" name="图片 10">
            <a:extLst>
              <a:ext uri="{FF2B5EF4-FFF2-40B4-BE49-F238E27FC236}">
                <a16:creationId xmlns:a16="http://schemas.microsoft.com/office/drawing/2014/main" id="{006EA5D3-86C2-488E-A6E6-1530EE2AD46B}"/>
              </a:ext>
            </a:extLst>
          </p:cNvPr>
          <p:cNvPicPr>
            <a:picLocks noChangeAspect="1"/>
          </p:cNvPicPr>
          <p:nvPr/>
        </p:nvPicPr>
        <p:blipFill>
          <a:blip r:embed="rId4"/>
          <a:stretch>
            <a:fillRect/>
          </a:stretch>
        </p:blipFill>
        <p:spPr>
          <a:xfrm>
            <a:off x="1999022" y="3779363"/>
            <a:ext cx="4731716" cy="1713538"/>
          </a:xfrm>
          <a:prstGeom prst="rect">
            <a:avLst/>
          </a:prstGeom>
        </p:spPr>
      </p:pic>
      <p:pic>
        <p:nvPicPr>
          <p:cNvPr id="9" name="图片 8">
            <a:extLst>
              <a:ext uri="{FF2B5EF4-FFF2-40B4-BE49-F238E27FC236}">
                <a16:creationId xmlns:a16="http://schemas.microsoft.com/office/drawing/2014/main" id="{7FD4F6B7-F5B1-4BB6-80BD-CC357DAC9462}"/>
              </a:ext>
            </a:extLst>
          </p:cNvPr>
          <p:cNvPicPr>
            <a:picLocks noChangeAspect="1"/>
          </p:cNvPicPr>
          <p:nvPr/>
        </p:nvPicPr>
        <p:blipFill>
          <a:blip r:embed="rId5"/>
          <a:stretch>
            <a:fillRect/>
          </a:stretch>
        </p:blipFill>
        <p:spPr>
          <a:xfrm>
            <a:off x="3631455" y="3429000"/>
            <a:ext cx="1466850" cy="962025"/>
          </a:xfrm>
          <a:prstGeom prst="rect">
            <a:avLst/>
          </a:prstGeom>
        </p:spPr>
      </p:pic>
      <p:sp>
        <p:nvSpPr>
          <p:cNvPr id="13" name="文本框 12">
            <a:extLst>
              <a:ext uri="{FF2B5EF4-FFF2-40B4-BE49-F238E27FC236}">
                <a16:creationId xmlns:a16="http://schemas.microsoft.com/office/drawing/2014/main" id="{79234F50-3E4E-4007-B503-1343C4209C63}"/>
              </a:ext>
            </a:extLst>
          </p:cNvPr>
          <p:cNvSpPr txBox="1"/>
          <p:nvPr/>
        </p:nvSpPr>
        <p:spPr>
          <a:xfrm>
            <a:off x="495725" y="4451604"/>
            <a:ext cx="8365470" cy="923330"/>
          </a:xfrm>
          <a:prstGeom prst="rect">
            <a:avLst/>
          </a:prstGeom>
          <a:noFill/>
        </p:spPr>
        <p:txBody>
          <a:bodyPr wrap="square">
            <a:spAutoFit/>
          </a:bodyPr>
          <a:lstStyle/>
          <a:p>
            <a:r>
              <a:rPr lang="zh-CN" altLang="en-US" b="1" i="0" dirty="0">
                <a:solidFill>
                  <a:srgbClr val="121212"/>
                </a:solidFill>
                <a:effectLst/>
                <a:latin typeface="-apple-system"/>
              </a:rPr>
              <a:t>如果目标函数有关自变量中某个元素的偏导数一直都较大，那么该元素的学习率讲下降较快；反之，如果目标函数有关自变量中某个元素的偏导数一直都较少，那么该元素的学习率将下降较慢。侧面说明了二阶动量就是控制步长</a:t>
            </a:r>
            <a:r>
              <a:rPr lang="en-US" altLang="zh-CN" b="1" i="0" dirty="0">
                <a:solidFill>
                  <a:srgbClr val="121212"/>
                </a:solidFill>
                <a:effectLst/>
                <a:latin typeface="-apple-system"/>
              </a:rPr>
              <a:t>(</a:t>
            </a:r>
            <a:r>
              <a:rPr lang="zh-CN" altLang="en-US" b="1" i="0" dirty="0">
                <a:solidFill>
                  <a:srgbClr val="121212"/>
                </a:solidFill>
                <a:effectLst/>
                <a:latin typeface="-apple-system"/>
              </a:rPr>
              <a:t>学习率的</a:t>
            </a:r>
            <a:r>
              <a:rPr lang="en-US" altLang="zh-CN" b="1" i="0" dirty="0">
                <a:solidFill>
                  <a:srgbClr val="121212"/>
                </a:solidFill>
                <a:effectLst/>
                <a:latin typeface="-apple-system"/>
              </a:rPr>
              <a:t>)</a:t>
            </a:r>
            <a:endParaRPr lang="zh-CN" altLang="en-US" dirty="0"/>
          </a:p>
        </p:txBody>
      </p:sp>
    </p:spTree>
    <p:extLst>
      <p:ext uri="{BB962C8B-B14F-4D97-AF65-F5344CB8AC3E}">
        <p14:creationId xmlns:p14="http://schemas.microsoft.com/office/powerpoint/2010/main" val="12894212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9887056-CDD0-4FE2-9450-FB708573C19E}"/>
              </a:ext>
            </a:extLst>
          </p:cNvPr>
          <p:cNvSpPr txBox="1"/>
          <p:nvPr/>
        </p:nvSpPr>
        <p:spPr>
          <a:xfrm>
            <a:off x="379428" y="1385188"/>
            <a:ext cx="8385143" cy="2274790"/>
          </a:xfrm>
          <a:prstGeom prst="rect">
            <a:avLst/>
          </a:prstGeom>
          <a:noFill/>
        </p:spPr>
        <p:txBody>
          <a:bodyPr wrap="square">
            <a:spAutoFit/>
          </a:bodyPr>
          <a:lstStyle/>
          <a:p>
            <a:pPr defTabSz="457200">
              <a:lnSpc>
                <a:spcPct val="150000"/>
              </a:lnSpc>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缺点：</a:t>
            </a:r>
            <a:endParaRPr lang="en-US" altLang="zh-CN" dirty="0">
              <a:solidFill>
                <a:srgbClr val="292929"/>
              </a:solidFill>
              <a:latin typeface="微软雅黑" panose="020B0503020204020204" pitchFamily="34" charset="-122"/>
              <a:ea typeface="微软雅黑" panose="020B0503020204020204" pitchFamily="34" charset="-122"/>
            </a:endParaRPr>
          </a:p>
          <a:p>
            <a:pPr marL="285750" indent="-285750" defTabSz="457200">
              <a:lnSpc>
                <a:spcPct val="150000"/>
              </a:lnSpc>
              <a:spcAft>
                <a:spcPts val="600"/>
              </a:spcAft>
              <a:buFont typeface="Arial" panose="020B0604020202020204" pitchFamily="34" charset="0"/>
              <a:buChar char="•"/>
              <a:defRPr/>
            </a:pPr>
            <a:r>
              <a:rPr lang="zh-CN" altLang="en-US" dirty="0">
                <a:solidFill>
                  <a:srgbClr val="292929"/>
                </a:solidFill>
                <a:latin typeface="微软雅黑" panose="020B0503020204020204" pitchFamily="34" charset="-122"/>
                <a:ea typeface="微软雅黑" panose="020B0503020204020204" pitchFamily="34" charset="-122"/>
              </a:rPr>
              <a:t>仍需要手工设置一个全局学习率  </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如果学习率设置过大，会</a:t>
            </a:r>
            <a:r>
              <a:rPr lang="en-US" altLang="zh-CN" dirty="0" err="1">
                <a:solidFill>
                  <a:srgbClr val="292929"/>
                </a:solidFill>
                <a:latin typeface="微软雅黑" panose="020B0503020204020204" pitchFamily="34" charset="-122"/>
                <a:ea typeface="微软雅黑" panose="020B0503020204020204" pitchFamily="34" charset="-122"/>
              </a:rPr>
              <a:t>regularizer</a:t>
            </a:r>
            <a:r>
              <a:rPr lang="zh-CN" altLang="en-US" dirty="0">
                <a:solidFill>
                  <a:srgbClr val="292929"/>
                </a:solidFill>
                <a:latin typeface="微软雅黑" panose="020B0503020204020204" pitchFamily="34" charset="-122"/>
                <a:ea typeface="微软雅黑" panose="020B0503020204020204" pitchFamily="34" charset="-122"/>
              </a:rPr>
              <a:t>过于敏感，对梯度的调节太大；</a:t>
            </a:r>
            <a:endParaRPr lang="en-US" altLang="zh-CN" dirty="0">
              <a:solidFill>
                <a:srgbClr val="292929"/>
              </a:solidFill>
              <a:latin typeface="微软雅黑" panose="020B0503020204020204" pitchFamily="34" charset="-122"/>
              <a:ea typeface="微软雅黑" panose="020B0503020204020204" pitchFamily="34" charset="-122"/>
            </a:endParaRPr>
          </a:p>
          <a:p>
            <a:pPr marL="285750" indent="-285750" defTabSz="457200">
              <a:lnSpc>
                <a:spcPct val="150000"/>
              </a:lnSpc>
              <a:spcAft>
                <a:spcPts val="600"/>
              </a:spcAft>
              <a:buFont typeface="Arial" panose="020B0604020202020204" pitchFamily="34" charset="0"/>
              <a:buChar char="•"/>
              <a:defRPr/>
            </a:pPr>
            <a:r>
              <a:rPr lang="zh-CN" altLang="en-US" dirty="0">
                <a:solidFill>
                  <a:srgbClr val="292929"/>
                </a:solidFill>
                <a:latin typeface="微软雅黑" panose="020B0503020204020204" pitchFamily="34" charset="-122"/>
                <a:ea typeface="微软雅黑" panose="020B0503020204020204" pitchFamily="34" charset="-122"/>
              </a:rPr>
              <a:t>中后期，分母上梯度累加的平方和会越来越大，使得参数更新量趋近于</a:t>
            </a:r>
            <a:r>
              <a:rPr lang="en-US" altLang="zh-CN" dirty="0">
                <a:solidFill>
                  <a:srgbClr val="292929"/>
                </a:solidFill>
                <a:latin typeface="微软雅黑" panose="020B0503020204020204" pitchFamily="34" charset="-122"/>
                <a:ea typeface="微软雅黑" panose="020B0503020204020204" pitchFamily="34" charset="-122"/>
              </a:rPr>
              <a:t>0</a:t>
            </a:r>
            <a:r>
              <a:rPr lang="zh-CN" altLang="en-US" dirty="0">
                <a:solidFill>
                  <a:srgbClr val="292929"/>
                </a:solidFill>
                <a:latin typeface="微软雅黑" panose="020B0503020204020204" pitchFamily="34" charset="-122"/>
                <a:ea typeface="微软雅黑" panose="020B0503020204020204" pitchFamily="34" charset="-122"/>
              </a:rPr>
              <a:t>，使得训练提前结束，无法学习</a:t>
            </a:r>
            <a:endParaRPr lang="en-US" altLang="zh-CN" dirty="0">
              <a:solidFill>
                <a:srgbClr val="292929"/>
              </a:solidFill>
              <a:latin typeface="微软雅黑" panose="020B0503020204020204" pitchFamily="34" charset="-122"/>
              <a:ea typeface="微软雅黑" panose="020B0503020204020204" pitchFamily="34" charset="-122"/>
            </a:endParaRPr>
          </a:p>
        </p:txBody>
      </p:sp>
      <p:sp>
        <p:nvSpPr>
          <p:cNvPr id="4" name="打底色块">
            <a:extLst>
              <a:ext uri="{FF2B5EF4-FFF2-40B4-BE49-F238E27FC236}">
                <a16:creationId xmlns:a16="http://schemas.microsoft.com/office/drawing/2014/main" id="{EE08EE9D-C45E-482E-A15C-6ADDC41F55A4}"/>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18364554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163</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306564"/>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err="1">
                    <a:solidFill>
                      <a:srgbClr val="292929"/>
                    </a:solidFill>
                    <a:latin typeface="微软雅黑" panose="020B0503020204020204" pitchFamily="34" charset="-122"/>
                    <a:ea typeface="微软雅黑" panose="020B0503020204020204" pitchFamily="34" charset="-122"/>
                  </a:rPr>
                  <a:t>Adadelta</a:t>
                </a:r>
                <a:endParaRPr lang="en-US" altLang="zh-CN"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由于</a:t>
                </a:r>
                <a:r>
                  <a:rPr lang="en-US" altLang="zh-CN" dirty="0" err="1">
                    <a:solidFill>
                      <a:srgbClr val="292929"/>
                    </a:solidFill>
                    <a:latin typeface="微软雅黑" panose="020B0503020204020204" pitchFamily="34" charset="-122"/>
                    <a:ea typeface="微软雅黑" panose="020B0503020204020204" pitchFamily="34" charset="-122"/>
                  </a:rPr>
                  <a:t>AdaGrad</a:t>
                </a:r>
                <a:r>
                  <a:rPr lang="zh-CN" altLang="en-US" dirty="0">
                    <a:solidFill>
                      <a:srgbClr val="292929"/>
                    </a:solidFill>
                    <a:latin typeface="微软雅黑" panose="020B0503020204020204" pitchFamily="34" charset="-122"/>
                    <a:ea typeface="微软雅黑" panose="020B0503020204020204" pitchFamily="34" charset="-122"/>
                  </a:rPr>
                  <a:t>调整学习率变化过于激进，考虑一个改变二阶动量计算方法的策略：不累积全部历史梯度，而只关注过去一段时间窗口的下降梯度，即</a:t>
                </a:r>
                <a:r>
                  <a:rPr lang="en-US" altLang="zh-CN" dirty="0" err="1">
                    <a:solidFill>
                      <a:srgbClr val="292929"/>
                    </a:solidFill>
                    <a:latin typeface="微软雅黑" panose="020B0503020204020204" pitchFamily="34" charset="-122"/>
                    <a:ea typeface="微软雅黑" panose="020B0503020204020204" pitchFamily="34" charset="-122"/>
                  </a:rPr>
                  <a:t>Adadelta</a:t>
                </a:r>
                <a:r>
                  <a:rPr lang="zh-CN" altLang="en-US" dirty="0">
                    <a:solidFill>
                      <a:srgbClr val="292929"/>
                    </a:solidFill>
                    <a:latin typeface="微软雅黑" panose="020B0503020204020204" pitchFamily="34" charset="-122"/>
                    <a:ea typeface="微软雅黑" panose="020B0503020204020204" pitchFamily="34" charset="-122"/>
                  </a:rPr>
                  <a:t>只累加固定大小的项，并且也不直接存储这些项，仅仅是近似计算对应的平均值（指数加权平均数），这就避免了二阶动量持续累积、导致训练过程提前结束的问题了，参数更新公式如下</a:t>
                </a:r>
                <a:r>
                  <a:rPr lang="en-US" altLang="zh-CN" dirty="0">
                    <a:solidFill>
                      <a:srgbClr val="292929"/>
                    </a:solidFill>
                    <a:latin typeface="微软雅黑" panose="020B0503020204020204" pitchFamily="34" charset="-122"/>
                    <a:ea typeface="微软雅黑" panose="020B0503020204020204" pitchFamily="34" charset="-122"/>
                  </a:rPr>
                  <a:t>:</a:t>
                </a:r>
              </a:p>
              <a:p>
                <a:pPr defTabSz="457200">
                  <a:spcAft>
                    <a:spcPts val="600"/>
                  </a:spcAft>
                  <a:defRPr/>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𝑉</m:t>
                          </m:r>
                        </m:e>
                        <m:sub>
                          <m:r>
                            <a:rPr lang="en-US" altLang="zh-CN" sz="2000" i="1">
                              <a:latin typeface="Cambria Math" panose="02040503050406030204" pitchFamily="18" charset="0"/>
                              <a:cs typeface="Times New Roman" panose="02020603050405020304" pitchFamily="18" charset="0"/>
                            </a:rPr>
                            <m:t>𝑡</m:t>
                          </m:r>
                        </m:sub>
                      </m:sSub>
                      <m:r>
                        <a:rPr lang="en-US" altLang="zh-CN" sz="2000">
                          <a:latin typeface="Cambria Math" panose="02040503050406030204" pitchFamily="18" charset="0"/>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𝛽</m:t>
                          </m:r>
                        </m:e>
                        <m:sub>
                          <m:r>
                            <a:rPr lang="en-US" altLang="zh-CN" sz="2000">
                              <a:latin typeface="Cambria Math" panose="02040503050406030204" pitchFamily="18" charset="0"/>
                              <a:cs typeface="Times New Roman" panose="02020603050405020304" pitchFamily="18" charset="0"/>
                            </a:rPr>
                            <m:t>2</m:t>
                          </m:r>
                        </m:sub>
                      </m:sSub>
                      <m:r>
                        <a:rPr lang="en-US" altLang="zh-CN" sz="2000">
                          <a:latin typeface="Cambria Math" panose="02040503050406030204" pitchFamily="18" charset="0"/>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𝑉</m:t>
                          </m:r>
                        </m:e>
                        <m:sub>
                          <m:r>
                            <a:rPr lang="en-US" altLang="zh-CN" sz="2000" i="1">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1</m:t>
                          </m:r>
                        </m:sub>
                      </m:sSub>
                      <m:r>
                        <a:rPr lang="en-US" altLang="zh-CN" sz="2000">
                          <a:latin typeface="Cambria Math" panose="02040503050406030204" pitchFamily="18" charset="0"/>
                          <a:cs typeface="Times New Roman" panose="02020603050405020304" pitchFamily="18" charset="0"/>
                        </a:rPr>
                        <m:t>+</m:t>
                      </m:r>
                      <m:d>
                        <m:dPr>
                          <m:ctrlPr>
                            <a:rPr lang="zh-CN" altLang="zh-CN" sz="2000" i="1">
                              <a:latin typeface="Cambria Math" panose="02040503050406030204" pitchFamily="18" charset="0"/>
                              <a:ea typeface="Cambria Math" panose="02040503050406030204" pitchFamily="18" charset="0"/>
                            </a:rPr>
                          </m:ctrlPr>
                        </m:dPr>
                        <m:e>
                          <m:r>
                            <a:rPr lang="en-US" altLang="zh-CN" sz="2000">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𝛽</m:t>
                              </m:r>
                            </m:e>
                            <m:sub>
                              <m:r>
                                <a:rPr lang="en-US" altLang="zh-CN" sz="2000">
                                  <a:latin typeface="Cambria Math" panose="02040503050406030204" pitchFamily="18" charset="0"/>
                                  <a:cs typeface="Times New Roman" panose="02020603050405020304" pitchFamily="18" charset="0"/>
                                </a:rPr>
                                <m:t>2</m:t>
                              </m:r>
                            </m:sub>
                          </m:sSub>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a:latin typeface="Cambria Math" panose="02040503050406030204" pitchFamily="18" charset="0"/>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𝜃</m:t>
                                      </m:r>
                                    </m:e>
                                    <m:sub>
                                      <m:r>
                                        <a:rPr lang="en-US" altLang="zh-CN" sz="2000" i="1">
                                          <a:latin typeface="Cambria Math" panose="02040503050406030204" pitchFamily="18" charset="0"/>
                                          <a:cs typeface="Times New Roman" panose="02020603050405020304" pitchFamily="18" charset="0"/>
                                        </a:rPr>
                                        <m:t>𝑡</m:t>
                                      </m:r>
                                    </m:sub>
                                  </m:sSub>
                                </m:sub>
                              </m:sSub>
                              <m:r>
                                <a:rPr lang="en-US" altLang="zh-CN" sz="2000" i="1">
                                  <a:latin typeface="Cambria Math" panose="02040503050406030204" pitchFamily="18" charset="0"/>
                                  <a:cs typeface="Times New Roman" panose="02020603050405020304" pitchFamily="18" charset="0"/>
                                </a:rPr>
                                <m:t>𝐽</m:t>
                              </m:r>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𝜃</m:t>
                                      </m:r>
                                    </m:e>
                                    <m:sub>
                                      <m:r>
                                        <a:rPr lang="en-US" altLang="zh-CN" sz="2000" i="1">
                                          <a:latin typeface="Cambria Math" panose="02040503050406030204" pitchFamily="18" charset="0"/>
                                          <a:cs typeface="Times New Roman" panose="02020603050405020304" pitchFamily="18" charset="0"/>
                                        </a:rPr>
                                        <m:t>𝑡</m:t>
                                      </m:r>
                                    </m:sub>
                                  </m:sSub>
                                </m:e>
                              </m:d>
                            </m:e>
                          </m:d>
                        </m:e>
                        <m:sup>
                          <m:r>
                            <a:rPr lang="en-US" altLang="zh-CN" sz="2000">
                              <a:latin typeface="Cambria Math" panose="02040503050406030204" pitchFamily="18" charset="0"/>
                              <a:cs typeface="Times New Roman" panose="02020603050405020304" pitchFamily="18" charset="0"/>
                            </a:rPr>
                            <m:t>2</m:t>
                          </m:r>
                        </m:sup>
                      </m:sSup>
                    </m:oMath>
                  </m:oMathPara>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𝜂</m:t>
                      </m:r>
                      <m:f>
                        <m:fPr>
                          <m:ctrlPr>
                            <a:rPr lang="zh-CN" altLang="zh-CN" sz="2000" i="1">
                              <a:latin typeface="Cambria Math" panose="02040503050406030204" pitchFamily="18" charset="0"/>
                              <a:ea typeface="Cambria Math" panose="02040503050406030204" pitchFamily="18" charset="0"/>
                            </a:rPr>
                          </m:ctrlPr>
                        </m:fPr>
                        <m:num>
                          <m:r>
                            <a:rPr lang="en-US" altLang="zh-CN" sz="2000">
                              <a:latin typeface="Cambria Math" panose="02040503050406030204" pitchFamily="18" charset="0"/>
                              <a:ea typeface="等线" panose="02010600030101010101" pitchFamily="2" charset="-122"/>
                              <a:cs typeface="Times New Roman" panose="02020603050405020304" pitchFamily="18" charset="0"/>
                            </a:rPr>
                            <m:t>1</m:t>
                          </m:r>
                        </m:num>
                        <m:den>
                          <m:rad>
                            <m:radPr>
                              <m:degHide m:val="on"/>
                              <m:ctrlPr>
                                <a:rPr lang="zh-CN" altLang="zh-CN" sz="2000" i="1">
                                  <a:latin typeface="Cambria Math" panose="02040503050406030204" pitchFamily="18" charset="0"/>
                                  <a:ea typeface="Cambria Math" panose="02040503050406030204" pitchFamily="18" charset="0"/>
                                </a:rPr>
                              </m:ctrlPr>
                            </m:radPr>
                            <m:deg/>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𝜖</m:t>
                              </m:r>
                            </m:e>
                          </m:rad>
                        </m:den>
                      </m:f>
                    </m:oMath>
                  </m:oMathPara>
                </a14:m>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4306564"/>
              </a:xfrm>
              <a:prstGeom prst="rect">
                <a:avLst/>
              </a:prstGeom>
              <a:blipFill>
                <a:blip r:embed="rId3"/>
                <a:stretch>
                  <a:fillRect l="-567" r="-10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46649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164</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595570" cy="5041958"/>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err="1">
                    <a:solidFill>
                      <a:srgbClr val="292929"/>
                    </a:solidFill>
                    <a:latin typeface="微软雅黑" panose="020B0503020204020204" pitchFamily="34" charset="-122"/>
                    <a:ea typeface="微软雅黑" panose="020B0503020204020204" pitchFamily="34" charset="-122"/>
                  </a:rPr>
                  <a:t>Adadelta</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观察原参数更新公式，我们发现还是依赖于全局学习率</a:t>
                </a:r>
                <a14:m>
                  <m:oMath xmlns:m="http://schemas.openxmlformats.org/officeDocument/2006/math">
                    <m:r>
                      <a:rPr lang="en-US" altLang="zh-CN" i="1">
                        <a:latin typeface="Cambria Math" panose="02040503050406030204" pitchFamily="18" charset="0"/>
                        <a:cs typeface="Times New Roman" panose="02020603050405020304" pitchFamily="18" charset="0"/>
                      </a:rPr>
                      <m:t>𝜂</m:t>
                    </m:r>
                    <m:r>
                      <a:rPr lang="en-US" altLang="zh-CN" i="1">
                        <a:latin typeface="Cambria Math" panose="02040503050406030204" pitchFamily="18" charset="0"/>
                        <a:cs typeface="Times New Roman" panose="02020603050405020304" pitchFamily="18" charset="0"/>
                      </a:rPr>
                      <m:t> </m:t>
                    </m:r>
                  </m:oMath>
                </a14:m>
                <a:r>
                  <a:rPr lang="zh-CN" altLang="en-US" dirty="0">
                    <a:solidFill>
                      <a:srgbClr val="292929"/>
                    </a:solidFill>
                    <a:latin typeface="微软雅黑" panose="020B0503020204020204" pitchFamily="34" charset="-122"/>
                    <a:ea typeface="微软雅黑" panose="020B0503020204020204" pitchFamily="34" charset="-122"/>
                  </a:rPr>
                  <a:t>，但是原作者在此基础之上做出了一定的处理，上式经过牛顿迭代法之后，得到</a:t>
                </a:r>
                <a:r>
                  <a:rPr lang="en-US" altLang="zh-CN" dirty="0" err="1">
                    <a:solidFill>
                      <a:srgbClr val="292929"/>
                    </a:solidFill>
                    <a:latin typeface="微软雅黑" panose="020B0503020204020204" pitchFamily="34" charset="-122"/>
                    <a:ea typeface="微软雅黑" panose="020B0503020204020204" pitchFamily="34" charset="-122"/>
                  </a:rPr>
                  <a:t>Adadelta</a:t>
                </a:r>
                <a:r>
                  <a:rPr lang="zh-CN" altLang="en-US" dirty="0">
                    <a:solidFill>
                      <a:srgbClr val="292929"/>
                    </a:solidFill>
                    <a:latin typeface="微软雅黑" panose="020B0503020204020204" pitchFamily="34" charset="-122"/>
                    <a:ea typeface="微软雅黑" panose="020B0503020204020204" pitchFamily="34" charset="-122"/>
                  </a:rPr>
                  <a:t>最终迭代公式如下式，其中</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sub>
                    </m:sSub>
                    <m:r>
                      <a:rPr lang="en-US" altLang="zh-CN" i="1">
                        <a:latin typeface="Cambria Math" panose="02040503050406030204" pitchFamily="18" charset="0"/>
                        <a:ea typeface="等线" panose="02010600030101010101" pitchFamily="2" charset="-122"/>
                        <a:cs typeface="Times New Roman" panose="02020603050405020304" pitchFamily="18" charset="0"/>
                      </a:rPr>
                      <m:t>𝐽</m:t>
                    </m:r>
                    <m:d>
                      <m:dPr>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e>
                    </m:d>
                  </m:oMath>
                </a14:m>
                <a:r>
                  <a:rPr lang="zh-CN" altLang="en-US" dirty="0">
                    <a:solidFill>
                      <a:srgbClr val="292929"/>
                    </a:solidFill>
                    <a:latin typeface="微软雅黑" panose="020B0503020204020204" pitchFamily="34" charset="-122"/>
                    <a:ea typeface="微软雅黑" panose="020B0503020204020204" pitchFamily="34" charset="-122"/>
                  </a:rPr>
                  <a:t>：</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a:lnSpc>
                    <a:spcPts val="1200"/>
                  </a:lnSpc>
                  <a:spcAft>
                    <a:spcPts val="1200"/>
                  </a:spcAft>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𝐸</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bSup>
                            </m:e>
                          </m:d>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𝜌</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𝐸</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bSup>
                            </m:e>
                          </m:d>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ctrlPr>
                            <a:rPr lang="en-US" altLang="zh-CN" sz="2000" i="1">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𝜌</m:t>
                          </m:r>
                        </m:e>
                      </m:d>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bSup>
                    </m:oMath>
                  </m:oMathPara>
                </a14:m>
                <a:endParaRPr lang="en-US" altLang="zh-CN" sz="2000"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endParaRPr lang="en-US" altLang="zh-CN" sz="2000"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endParaRPr lang="en-US" altLang="zh-CN" sz="2000"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grow m:val="on"/>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p>
                            <m:e>
                              <m:r>
                                <a:rPr lang="en-US" altLang="zh-CN" sz="2000">
                                  <a:latin typeface="Cambria Math" panose="02040503050406030204" pitchFamily="18" charset="0"/>
                                  <a:ea typeface="等线" panose="02010600030101010101" pitchFamily="2" charset="-122"/>
                                  <a:cs typeface="Times New Roman" panose="02020603050405020304" pitchFamily="18" charset="0"/>
                                </a:rPr>
                                <m:t> </m:t>
                              </m:r>
                            </m:e>
                          </m:nary>
                          <m:r>
                            <a:rPr lang="en-US" altLang="zh-CN" sz="2000">
                              <a:latin typeface="Cambria Math" panose="02040503050406030204" pitchFamily="18" charset="0"/>
                              <a:ea typeface="等线" panose="02010600030101010101" pitchFamily="2" charset="-122"/>
                              <a:cs typeface="Times New Roman" panose="02020603050405020304" pitchFamily="18" charset="0"/>
                            </a:rPr>
                            <m:t> </m:t>
                          </m:r>
                          <m:r>
                            <m:rPr>
                              <m:sty m:val="p"/>
                            </m:rPr>
                            <a:rPr lang="en-US" altLang="zh-CN" sz="2000">
                              <a:latin typeface="Cambria Math" panose="02040503050406030204" pitchFamily="18" charset="0"/>
                              <a:ea typeface="等线" panose="02010600030101010101" pitchFamily="2" charset="-122"/>
                              <a:cs typeface="Times New Roman" panose="02020603050405020304" pitchFamily="18" charset="0"/>
                            </a:rPr>
                            <m:t>Δ</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𝑟</m:t>
                              </m:r>
                            </m:sub>
                          </m:sSub>
                        </m:num>
                        <m:den>
                          <m:rad>
                            <m:radPr>
                              <m:degHide m:val="on"/>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000" i="1">
                                  <a:latin typeface="Cambria Math" panose="02040503050406030204" pitchFamily="18" charset="0"/>
                                  <a:ea typeface="等线" panose="02010600030101010101" pitchFamily="2" charset="-122"/>
                                  <a:cs typeface="Times New Roman" panose="02020603050405020304" pitchFamily="18" charset="0"/>
                                </a:rPr>
                                <m:t>𝐸</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bSup>
                                    </m:e>
                                  </m:d>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𝜖</m:t>
                              </m:r>
                            </m:e>
                          </m:rad>
                        </m:den>
                      </m:f>
                    </m:oMath>
                  </m:oMathPara>
                </a14:m>
                <a:endParaRPr lang="zh-CN"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zh-CN" altLang="en-US" dirty="0">
                    <a:solidFill>
                      <a:srgbClr val="0000FF"/>
                    </a:solidFill>
                    <a:latin typeface="微软雅黑" panose="020B0503020204020204" pitchFamily="34" charset="-122"/>
                    <a:ea typeface="微软雅黑" panose="020B0503020204020204" pitchFamily="34" charset="-122"/>
                  </a:rPr>
                  <a:t>不再依赖于全局</a:t>
                </a:r>
                <a:r>
                  <a:rPr lang="en-US" altLang="zh-CN" dirty="0">
                    <a:solidFill>
                      <a:srgbClr val="0000FF"/>
                    </a:solidFill>
                    <a:latin typeface="微软雅黑" panose="020B0503020204020204" pitchFamily="34" charset="-122"/>
                    <a:ea typeface="微软雅黑" panose="020B0503020204020204" pitchFamily="34" charset="-122"/>
                  </a:rPr>
                  <a:t>learning rate!</a:t>
                </a: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特点：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训练初中期，加速效果不错；</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训练后期，反复在局部最小值附近抖动。</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90"/>
                <a:ext cx="8595570" cy="5041958"/>
              </a:xfrm>
              <a:prstGeom prst="rect">
                <a:avLst/>
              </a:prstGeom>
              <a:blipFill>
                <a:blip r:embed="rId3"/>
                <a:stretch>
                  <a:fillRect l="-567" r="-567" b="-9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054011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165</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964757"/>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RMSprop</a:t>
                </a: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en-US" altLang="zh-CN" dirty="0" err="1">
                    <a:solidFill>
                      <a:srgbClr val="292929"/>
                    </a:solidFill>
                    <a:latin typeface="微软雅黑" panose="020B0503020204020204" pitchFamily="34" charset="-122"/>
                    <a:ea typeface="微软雅黑" panose="020B0503020204020204" pitchFamily="34" charset="-122"/>
                  </a:rPr>
                  <a:t>RMSProp</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err="1">
                    <a:solidFill>
                      <a:srgbClr val="292929"/>
                    </a:solidFill>
                    <a:latin typeface="微软雅黑" panose="020B0503020204020204" pitchFamily="34" charset="-122"/>
                    <a:ea typeface="微软雅黑" panose="020B0503020204020204" pitchFamily="34" charset="-122"/>
                  </a:rPr>
                  <a:t>Adadelta</a:t>
                </a:r>
                <a:r>
                  <a:rPr lang="zh-CN" altLang="en-US" dirty="0">
                    <a:solidFill>
                      <a:srgbClr val="292929"/>
                    </a:solidFill>
                    <a:latin typeface="微软雅黑" panose="020B0503020204020204" pitchFamily="34" charset="-122"/>
                    <a:ea typeface="微软雅黑" panose="020B0503020204020204" pitchFamily="34" charset="-122"/>
                  </a:rPr>
                  <a:t>一样，</a:t>
                </a:r>
                <a:r>
                  <a:rPr lang="en-US" altLang="zh-CN" dirty="0">
                    <a:solidFill>
                      <a:srgbClr val="292929"/>
                    </a:solidFill>
                    <a:latin typeface="微软雅黑" panose="020B0503020204020204" pitchFamily="34" charset="-122"/>
                    <a:ea typeface="微软雅黑" panose="020B0503020204020204" pitchFamily="34" charset="-122"/>
                  </a:rPr>
                  <a:t>RMSprop</a:t>
                </a:r>
                <a:r>
                  <a:rPr lang="zh-CN" altLang="en-US" dirty="0">
                    <a:solidFill>
                      <a:srgbClr val="292929"/>
                    </a:solidFill>
                    <a:latin typeface="微软雅黑" panose="020B0503020204020204" pitchFamily="34" charset="-122"/>
                    <a:ea typeface="微软雅黑" panose="020B0503020204020204" pitchFamily="34" charset="-122"/>
                  </a:rPr>
                  <a:t>使用指数加权平均（指数衰减平均）只保留过去给定窗口大小的梯度，使得其在非凸设定下效果更好。设定参数：全局初始率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𝜂</m:t>
                    </m:r>
                  </m:oMath>
                </a14:m>
                <a:r>
                  <a:rPr lang="zh-CN" altLang="en-US" dirty="0">
                    <a:solidFill>
                      <a:srgbClr val="292929"/>
                    </a:solidFill>
                    <a:latin typeface="微软雅黑" panose="020B0503020204020204" pitchFamily="34" charset="-122"/>
                    <a:ea typeface="微软雅黑" panose="020B0503020204020204" pitchFamily="34" charset="-122"/>
                  </a:rPr>
                  <a:t> </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默认设为</a:t>
                </a:r>
                <a:r>
                  <a:rPr lang="en-US" altLang="zh-CN" dirty="0">
                    <a:solidFill>
                      <a:srgbClr val="292929"/>
                    </a:solidFill>
                    <a:latin typeface="微软雅黑" panose="020B0503020204020204" pitchFamily="34" charset="-122"/>
                    <a:ea typeface="微软雅黑" panose="020B0503020204020204" pitchFamily="34" charset="-122"/>
                  </a:rPr>
                  <a:t>0.001</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decay rate </a:t>
                </a:r>
                <a14:m>
                  <m:oMath xmlns:m="http://schemas.openxmlformats.org/officeDocument/2006/math">
                    <m:r>
                      <a:rPr lang="en-US" altLang="zh-CN" i="1">
                        <a:latin typeface="Cambria Math" panose="02040503050406030204" pitchFamily="18" charset="0"/>
                      </a:rPr>
                      <m:t>𝜌</m:t>
                    </m:r>
                    <m:r>
                      <a:rPr lang="en-US" altLang="zh-CN" i="1">
                        <a:latin typeface="Cambria Math" panose="02040503050406030204" pitchFamily="18" charset="0"/>
                      </a:rPr>
                      <m:t> </m:t>
                    </m:r>
                  </m:oMath>
                </a14:m>
                <a:r>
                  <a:rPr lang="zh-CN" altLang="en-US" dirty="0">
                    <a:solidFill>
                      <a:srgbClr val="292929"/>
                    </a:solidFill>
                    <a:latin typeface="微软雅黑" panose="020B0503020204020204" pitchFamily="34" charset="-122"/>
                    <a:ea typeface="微软雅黑" panose="020B0503020204020204" pitchFamily="34" charset="-122"/>
                  </a:rPr>
                  <a:t>，默认设置为</a:t>
                </a:r>
                <a:r>
                  <a:rPr lang="en-US" altLang="zh-CN" dirty="0">
                    <a:solidFill>
                      <a:srgbClr val="292929"/>
                    </a:solidFill>
                    <a:latin typeface="微软雅黑" panose="020B0503020204020204" pitchFamily="34" charset="-122"/>
                    <a:ea typeface="微软雅黑" panose="020B0503020204020204" pitchFamily="34" charset="-122"/>
                  </a:rPr>
                  <a:t>0.9</a:t>
                </a:r>
                <a:r>
                  <a:rPr lang="zh-CN" altLang="en-US" dirty="0">
                    <a:solidFill>
                      <a:srgbClr val="292929"/>
                    </a:solidFill>
                    <a:latin typeface="微软雅黑" panose="020B0503020204020204" pitchFamily="34" charset="-122"/>
                    <a:ea typeface="微软雅黑" panose="020B0503020204020204" pitchFamily="34" charset="-122"/>
                  </a:rPr>
                  <a:t>，一个极小的常量 </a:t>
                </a:r>
                <a14:m>
                  <m:oMath xmlns:m="http://schemas.openxmlformats.org/officeDocument/2006/math">
                    <m:r>
                      <a:rPr lang="en-US" altLang="zh-CN" i="1">
                        <a:latin typeface="Cambria Math" panose="02040503050406030204" pitchFamily="18" charset="0"/>
                      </a:rPr>
                      <m:t>𝜖</m:t>
                    </m:r>
                  </m:oMath>
                </a14:m>
                <a:r>
                  <a:rPr lang="zh-CN" altLang="en-US" dirty="0">
                    <a:solidFill>
                      <a:srgbClr val="292929"/>
                    </a:solidFill>
                    <a:latin typeface="微软雅黑" panose="020B0503020204020204" pitchFamily="34" charset="-122"/>
                    <a:ea typeface="微软雅黑" panose="020B0503020204020204" pitchFamily="34" charset="-122"/>
                  </a:rPr>
                  <a:t> ，通常为</a:t>
                </a:r>
                <a:r>
                  <a:rPr lang="en-US" altLang="zh-CN" dirty="0">
                    <a:solidFill>
                      <a:srgbClr val="292929"/>
                    </a:solidFill>
                    <a:latin typeface="微软雅黑" panose="020B0503020204020204" pitchFamily="34" charset="-122"/>
                    <a:ea typeface="微软雅黑" panose="020B0503020204020204" pitchFamily="34" charset="-122"/>
                  </a:rPr>
                  <a:t>10e-6</a:t>
                </a:r>
                <a:r>
                  <a:rPr lang="zh-CN" altLang="en-US" dirty="0">
                    <a:solidFill>
                      <a:srgbClr val="292929"/>
                    </a:solidFill>
                    <a:latin typeface="微软雅黑" panose="020B0503020204020204" pitchFamily="34" charset="-122"/>
                    <a:ea typeface="微软雅黑" panose="020B0503020204020204" pitchFamily="34" charset="-122"/>
                  </a:rPr>
                  <a:t>，参数更新公式如下，其中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𝑡</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𝑡</m:t>
                            </m:r>
                          </m:sub>
                        </m:sSub>
                      </m:sub>
                    </m:sSub>
                    <m:r>
                      <a:rPr lang="en-US" altLang="zh-CN" i="1">
                        <a:latin typeface="Cambria Math" panose="02040503050406030204" pitchFamily="18" charset="0"/>
                      </a:rPr>
                      <m:t>𝐽</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𝑡</m:t>
                            </m:r>
                          </m:sub>
                        </m:sSub>
                      </m:e>
                    </m:d>
                  </m:oMath>
                </a14:m>
                <a:r>
                  <a:rPr lang="zh-CN" altLang="en-US" dirty="0">
                    <a:solidFill>
                      <a:srgbClr val="292929"/>
                    </a:solidFill>
                    <a:latin typeface="微软雅黑" panose="020B0503020204020204" pitchFamily="34" charset="-122"/>
                    <a:ea typeface="微软雅黑" panose="020B0503020204020204" pitchFamily="34" charset="-122"/>
                  </a:rPr>
                  <a:t> </a:t>
                </a:r>
                <a:r>
                  <a:rPr lang="en-US" altLang="zh-CN" dirty="0">
                    <a:solidFill>
                      <a:srgbClr val="292929"/>
                    </a:solidFill>
                    <a:latin typeface="微软雅黑" panose="020B0503020204020204" pitchFamily="34" charset="-122"/>
                    <a:ea typeface="微软雅黑" panose="020B0503020204020204" pitchFamily="34" charset="-122"/>
                  </a:rPr>
                  <a:t>:</a:t>
                </a:r>
              </a:p>
              <a:p>
                <a:pPr defTabSz="457200">
                  <a:spcAft>
                    <a:spcPts val="600"/>
                  </a:spcAft>
                  <a:defRPr/>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𝐸</m:t>
                      </m:r>
                      <m:sSub>
                        <m:sSubPr>
                          <m:ctrlPr>
                            <a:rPr lang="zh-CN" altLang="zh-CN" sz="2000" i="1">
                              <a:latin typeface="Cambria Math" panose="02040503050406030204" pitchFamily="18" charset="0"/>
                              <a:ea typeface="Cambria Math" panose="02040503050406030204" pitchFamily="18" charset="0"/>
                            </a:rPr>
                          </m:ctrlPr>
                        </m:sSubPr>
                        <m:e>
                          <m:d>
                            <m:dPr>
                              <m:begChr m:val="["/>
                              <m:endChr m:val="]"/>
                              <m:ctrlPr>
                                <a:rPr lang="zh-CN" altLang="zh-CN" sz="2000" i="1">
                                  <a:latin typeface="Cambria Math" panose="02040503050406030204" pitchFamily="18" charset="0"/>
                                  <a:ea typeface="Cambria Math" panose="02040503050406030204" pitchFamily="18" charset="0"/>
                                </a:rPr>
                              </m:ctrlPr>
                            </m:dPr>
                            <m:e>
                              <m:sSubSup>
                                <m:sSubSupPr>
                                  <m:ctrlPr>
                                    <a:rPr lang="zh-CN"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bSup>
                            </m:e>
                          </m:d>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𝜌</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𝐸</m:t>
                      </m:r>
                      <m:sSub>
                        <m:sSubPr>
                          <m:ctrlPr>
                            <a:rPr lang="zh-CN" altLang="zh-CN" sz="2000" i="1">
                              <a:latin typeface="Cambria Math" panose="02040503050406030204" pitchFamily="18" charset="0"/>
                              <a:ea typeface="Cambria Math" panose="02040503050406030204" pitchFamily="18" charset="0"/>
                            </a:rPr>
                          </m:ctrlPr>
                        </m:sSubPr>
                        <m:e>
                          <m:d>
                            <m:dPr>
                              <m:begChr m:val="["/>
                              <m:endChr m:val="]"/>
                              <m:ctrlPr>
                                <a:rPr lang="zh-CN" altLang="zh-CN" sz="2000" i="1">
                                  <a:latin typeface="Cambria Math" panose="02040503050406030204" pitchFamily="18" charset="0"/>
                                  <a:ea typeface="Cambria Math" panose="02040503050406030204" pitchFamily="18" charset="0"/>
                                </a:rPr>
                              </m:ctrlPr>
                            </m:dPr>
                            <m:e>
                              <m:sSubSup>
                                <m:sSubSupPr>
                                  <m:ctrlPr>
                                    <a:rPr lang="zh-CN"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bSup>
                            </m:e>
                          </m:d>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𝜌</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bSup>
                    </m:oMath>
                  </m:oMathPara>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a:latin typeface="Cambria Math" panose="02040503050406030204" pitchFamily="18" charset="0"/>
                              <a:ea typeface="等线" panose="02010600030101010101" pitchFamily="2" charset="-122"/>
                              <a:cs typeface="Times New Roman" panose="02020603050405020304" pitchFamily="18" charset="0"/>
                            </a:rPr>
                            <m:t>𝛻</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等线" panose="02010600030101010101" pitchFamily="2" charset="-122"/>
                              <a:cs typeface="Times New Roman" panose="02020603050405020304" pitchFamily="18" charset="0"/>
                            </a:rPr>
                            <m:t>𝜂</m:t>
                          </m:r>
                        </m:num>
                        <m:den>
                          <m:rad>
                            <m:radPr>
                              <m:degHide m:val="on"/>
                              <m:ctrlPr>
                                <a:rPr lang="zh-CN" altLang="zh-CN" sz="2000" i="1">
                                  <a:latin typeface="Cambria Math" panose="02040503050406030204" pitchFamily="18" charset="0"/>
                                  <a:ea typeface="Cambria Math" panose="02040503050406030204" pitchFamily="18" charset="0"/>
                                </a:rPr>
                              </m:ctrlPr>
                            </m:radPr>
                            <m:deg/>
                            <m:e>
                              <m:r>
                                <a:rPr lang="en-US" altLang="zh-CN" i="1">
                                  <a:latin typeface="Cambria Math" panose="02040503050406030204" pitchFamily="18" charset="0"/>
                                  <a:ea typeface="等线" panose="02010600030101010101" pitchFamily="2" charset="-122"/>
                                  <a:cs typeface="Times New Roman" panose="02020603050405020304" pitchFamily="18" charset="0"/>
                                </a:rPr>
                                <m:t>𝐸</m:t>
                              </m:r>
                              <m:sSub>
                                <m:sSubPr>
                                  <m:ctrlPr>
                                    <a:rPr lang="zh-CN" altLang="zh-CN" sz="2000" i="1">
                                      <a:latin typeface="Cambria Math" panose="02040503050406030204" pitchFamily="18" charset="0"/>
                                      <a:ea typeface="Cambria Math" panose="02040503050406030204" pitchFamily="18" charset="0"/>
                                    </a:rPr>
                                  </m:ctrlPr>
                                </m:sSubPr>
                                <m:e>
                                  <m:d>
                                    <m:dPr>
                                      <m:begChr m:val="["/>
                                      <m:endChr m:val="]"/>
                                      <m:ctrlPr>
                                        <a:rPr lang="zh-CN" altLang="zh-CN" sz="2000" i="1">
                                          <a:latin typeface="Cambria Math" panose="02040503050406030204" pitchFamily="18" charset="0"/>
                                          <a:ea typeface="Cambria Math" panose="02040503050406030204" pitchFamily="18" charset="0"/>
                                        </a:rPr>
                                      </m:ctrlPr>
                                    </m:dPr>
                                    <m:e>
                                      <m:sSubSup>
                                        <m:sSubSupPr>
                                          <m:ctrlPr>
                                            <a:rPr lang="zh-CN" altLang="zh-CN" sz="2000"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a:latin typeface="Cambria Math" panose="02040503050406030204" pitchFamily="18" charset="0"/>
                                              <a:ea typeface="等线" panose="02010600030101010101" pitchFamily="2" charset="-122"/>
                                              <a:cs typeface="Times New Roman" panose="02020603050405020304" pitchFamily="18" charset="0"/>
                                            </a:rPr>
                                            <m:t>2</m:t>
                                          </m:r>
                                        </m:sup>
                                      </m:sSubSup>
                                    </m:e>
                                  </m:d>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𝜖</m:t>
                              </m:r>
                            </m:e>
                          </m:rad>
                        </m:den>
                      </m:f>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𝑔</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oMath>
                  </m:oMathPara>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0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其实</a:t>
                </a:r>
                <a:r>
                  <a:rPr lang="en-US" altLang="zh-CN" dirty="0">
                    <a:solidFill>
                      <a:srgbClr val="292929"/>
                    </a:solidFill>
                    <a:latin typeface="微软雅黑" panose="020B0503020204020204" pitchFamily="34" charset="-122"/>
                    <a:ea typeface="微软雅黑" panose="020B0503020204020204" pitchFamily="34" charset="-122"/>
                  </a:rPr>
                  <a:t>RMSprop</a:t>
                </a:r>
                <a:r>
                  <a:rPr lang="zh-CN" altLang="en-US" dirty="0">
                    <a:solidFill>
                      <a:srgbClr val="292929"/>
                    </a:solidFill>
                    <a:latin typeface="微软雅黑" panose="020B0503020204020204" pitchFamily="34" charset="-122"/>
                    <a:ea typeface="微软雅黑" panose="020B0503020204020204" pitchFamily="34" charset="-122"/>
                  </a:rPr>
                  <a:t>依然依赖于全局学习率</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𝜂</m:t>
                    </m:r>
                  </m:oMath>
                </a14:m>
                <a:r>
                  <a:rPr lang="zh-CN" altLang="en-US" sz="2000" dirty="0">
                    <a:solidFill>
                      <a:srgbClr val="292929"/>
                    </a:solidFill>
                    <a:latin typeface="微软雅黑" panose="020B0503020204020204" pitchFamily="34" charset="-122"/>
                    <a:ea typeface="微软雅黑" panose="020B0503020204020204" pitchFamily="34" charset="-122"/>
                  </a:rPr>
                  <a:t>；</a:t>
                </a:r>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000" dirty="0">
                    <a:solidFill>
                      <a:srgbClr val="292929"/>
                    </a:solidFill>
                    <a:latin typeface="微软雅黑" panose="020B0503020204020204" pitchFamily="34" charset="-122"/>
                    <a:ea typeface="微软雅黑" panose="020B0503020204020204" pitchFamily="34" charset="-122"/>
                  </a:rPr>
                  <a:t>•	</a:t>
                </a:r>
                <a:r>
                  <a:rPr lang="en-US" altLang="zh-CN" dirty="0">
                    <a:solidFill>
                      <a:srgbClr val="292929"/>
                    </a:solidFill>
                    <a:latin typeface="微软雅黑" panose="020B0503020204020204" pitchFamily="34" charset="-122"/>
                    <a:ea typeface="微软雅黑" panose="020B0503020204020204" pitchFamily="34" charset="-122"/>
                  </a:rPr>
                  <a:t>RMSprop</a:t>
                </a:r>
                <a:r>
                  <a:rPr lang="zh-CN" altLang="en-US" dirty="0">
                    <a:solidFill>
                      <a:srgbClr val="292929"/>
                    </a:solidFill>
                    <a:latin typeface="微软雅黑" panose="020B0503020204020204" pitchFamily="34" charset="-122"/>
                    <a:ea typeface="微软雅黑" panose="020B0503020204020204" pitchFamily="34" charset="-122"/>
                  </a:rPr>
                  <a:t>是</a:t>
                </a:r>
                <a:r>
                  <a:rPr lang="en-US" altLang="zh-CN" dirty="0" err="1">
                    <a:solidFill>
                      <a:srgbClr val="292929"/>
                    </a:solidFill>
                    <a:latin typeface="微软雅黑" panose="020B0503020204020204" pitchFamily="34" charset="-122"/>
                    <a:ea typeface="微软雅黑" panose="020B0503020204020204" pitchFamily="34" charset="-122"/>
                  </a:rPr>
                  <a:t>Adagrad</a:t>
                </a:r>
                <a:r>
                  <a:rPr lang="zh-CN" altLang="en-US" dirty="0">
                    <a:solidFill>
                      <a:srgbClr val="292929"/>
                    </a:solidFill>
                    <a:latin typeface="微软雅黑" panose="020B0503020204020204" pitchFamily="34" charset="-122"/>
                    <a:ea typeface="微软雅黑" panose="020B0503020204020204" pitchFamily="34" charset="-122"/>
                  </a:rPr>
                  <a:t>的一种发展，和</a:t>
                </a:r>
                <a:r>
                  <a:rPr lang="en-US" altLang="zh-CN" dirty="0" err="1">
                    <a:solidFill>
                      <a:srgbClr val="292929"/>
                    </a:solidFill>
                    <a:latin typeface="微软雅黑" panose="020B0503020204020204" pitchFamily="34" charset="-122"/>
                    <a:ea typeface="微软雅黑" panose="020B0503020204020204" pitchFamily="34" charset="-122"/>
                  </a:rPr>
                  <a:t>Adadelta</a:t>
                </a:r>
                <a:r>
                  <a:rPr lang="zh-CN" altLang="en-US" dirty="0">
                    <a:solidFill>
                      <a:srgbClr val="292929"/>
                    </a:solidFill>
                    <a:latin typeface="微软雅黑" panose="020B0503020204020204" pitchFamily="34" charset="-122"/>
                    <a:ea typeface="微软雅黑" panose="020B0503020204020204" pitchFamily="34" charset="-122"/>
                  </a:rPr>
                  <a:t>的变体，效果趋于二者之间；</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0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适合处理非平稳目标</a:t>
                </a:r>
                <a:r>
                  <a:rPr lang="en-US" altLang="zh-CN" dirty="0">
                    <a:solidFill>
                      <a:srgbClr val="292929"/>
                    </a:solidFill>
                    <a:latin typeface="微软雅黑" panose="020B0503020204020204" pitchFamily="34" charset="-122"/>
                    <a:ea typeface="微软雅黑" panose="020B0503020204020204" pitchFamily="34" charset="-122"/>
                  </a:rPr>
                  <a:t>(</a:t>
                </a:r>
                <a:r>
                  <a:rPr lang="zh-CN" altLang="en-US" dirty="0">
                    <a:solidFill>
                      <a:srgbClr val="292929"/>
                    </a:solidFill>
                    <a:latin typeface="微软雅黑" panose="020B0503020204020204" pitchFamily="34" charset="-122"/>
                    <a:ea typeface="微软雅黑" panose="020B0503020204020204" pitchFamily="34" charset="-122"/>
                  </a:rPr>
                  <a:t>包括季节性和周期性</a:t>
                </a:r>
                <a:r>
                  <a:rPr lang="en-US" altLang="zh-CN" dirty="0">
                    <a:solidFill>
                      <a:srgbClr val="292929"/>
                    </a:solidFill>
                    <a:latin typeface="微软雅黑" panose="020B0503020204020204" pitchFamily="34" charset="-122"/>
                    <a:ea typeface="微软雅黑" panose="020B0503020204020204" pitchFamily="34" charset="-122"/>
                  </a:rPr>
                  <a:t>)——</a:t>
                </a:r>
                <a:r>
                  <a:rPr lang="zh-CN" altLang="en-US" dirty="0">
                    <a:solidFill>
                      <a:srgbClr val="292929"/>
                    </a:solidFill>
                    <a:latin typeface="微软雅黑" panose="020B0503020204020204" pitchFamily="34" charset="-122"/>
                    <a:ea typeface="微软雅黑" panose="020B0503020204020204" pitchFamily="34" charset="-122"/>
                  </a:rPr>
                  <a:t>对于</a:t>
                </a:r>
                <a:r>
                  <a:rPr lang="en-US" altLang="zh-CN" dirty="0">
                    <a:solidFill>
                      <a:srgbClr val="292929"/>
                    </a:solidFill>
                    <a:latin typeface="微软雅黑" panose="020B0503020204020204" pitchFamily="34" charset="-122"/>
                    <a:ea typeface="微软雅黑" panose="020B0503020204020204" pitchFamily="34" charset="-122"/>
                  </a:rPr>
                  <a:t>RNN</a:t>
                </a:r>
                <a:r>
                  <a:rPr lang="zh-CN" altLang="en-US" dirty="0">
                    <a:solidFill>
                      <a:srgbClr val="292929"/>
                    </a:solidFill>
                    <a:latin typeface="微软雅黑" panose="020B0503020204020204" pitchFamily="34" charset="-122"/>
                    <a:ea typeface="微软雅黑" panose="020B0503020204020204" pitchFamily="34" charset="-122"/>
                  </a:rPr>
                  <a:t>效果很好。</a:t>
                </a:r>
                <a:endParaRPr lang="en-US" altLang="zh-CN" sz="2000"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4964757"/>
              </a:xfrm>
              <a:prstGeom prst="rect">
                <a:avLst/>
              </a:prstGeom>
              <a:blipFill>
                <a:blip r:embed="rId3"/>
                <a:stretch>
                  <a:fillRect l="-709" b="-13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208370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166</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595570" cy="5329921"/>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Adaptive Moment Estimation</a:t>
                </a:r>
                <a:r>
                  <a:rPr lang="zh-CN" altLang="en-US" b="1" dirty="0">
                    <a:solidFill>
                      <a:srgbClr val="292929"/>
                    </a:solidFill>
                    <a:latin typeface="微软雅黑" panose="020B0503020204020204" pitchFamily="34" charset="-122"/>
                    <a:ea typeface="微软雅黑" panose="020B0503020204020204" pitchFamily="34" charset="-122"/>
                  </a:rPr>
                  <a:t>（</a:t>
                </a:r>
                <a:r>
                  <a:rPr lang="en-US" altLang="zh-CN" b="1" dirty="0">
                    <a:solidFill>
                      <a:srgbClr val="292929"/>
                    </a:solidFill>
                    <a:latin typeface="微软雅黑" panose="020B0503020204020204" pitchFamily="34" charset="-122"/>
                    <a:ea typeface="微软雅黑" panose="020B0503020204020204" pitchFamily="34" charset="-122"/>
                  </a:rPr>
                  <a:t>Adam</a:t>
                </a:r>
                <a:r>
                  <a:rPr lang="zh-CN" altLang="en-US" b="1" dirty="0">
                    <a:solidFill>
                      <a:srgbClr val="292929"/>
                    </a:solidFill>
                    <a:latin typeface="微软雅黑" panose="020B0503020204020204" pitchFamily="34" charset="-122"/>
                    <a:ea typeface="微软雅黑" panose="020B0503020204020204" pitchFamily="34" charset="-122"/>
                  </a:rPr>
                  <a:t>）</a:t>
                </a:r>
                <a:endParaRPr lang="en-US" altLang="zh-CN"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结合前面方法的一阶动量和二阶动量。参数更新公式如下，</a:t>
                </a:r>
                <a:r>
                  <a:rPr lang="zh-CN" altLang="zh-CN" sz="1600" dirty="0">
                    <a:ea typeface="宋体" panose="02010600030101010101" pitchFamily="2" charset="-122"/>
                  </a:rPr>
                  <a:t> </a:t>
                </a:r>
                <a:r>
                  <a:rPr lang="zh-CN" altLang="zh-CN" sz="2000" dirty="0">
                    <a:ea typeface="宋体" panose="02010600030101010101" pitchFamily="2" charset="-122"/>
                  </a:rPr>
                  <a:t>β</a:t>
                </a:r>
                <a:r>
                  <a:rPr lang="en-US" altLang="zh-CN" sz="2000" baseline="-25000" dirty="0">
                    <a:ea typeface="Times New Roman" panose="02020603050405020304" pitchFamily="18" charset="0"/>
                  </a:rPr>
                  <a:t>1 </a:t>
                </a:r>
                <a:r>
                  <a:rPr lang="en-US" altLang="zh-CN" sz="2000" dirty="0">
                    <a:ea typeface="宋体" panose="02010600030101010101" pitchFamily="2" charset="-122"/>
                  </a:rPr>
                  <a:t>= 0.9</a:t>
                </a:r>
                <a:r>
                  <a:rPr lang="zh-CN" altLang="zh-CN" sz="2000" dirty="0">
                    <a:ea typeface="宋体" panose="02010600030101010101" pitchFamily="2" charset="-122"/>
                  </a:rPr>
                  <a:t>；β</a:t>
                </a:r>
                <a:r>
                  <a:rPr lang="en-US" altLang="zh-CN" sz="2000" baseline="-25000" dirty="0">
                    <a:ea typeface="Times New Roman" panose="02020603050405020304" pitchFamily="18" charset="0"/>
                  </a:rPr>
                  <a:t>2 </a:t>
                </a:r>
                <a:r>
                  <a:rPr lang="en-US" altLang="zh-CN" sz="2000" dirty="0">
                    <a:ea typeface="宋体" panose="02010600030101010101" pitchFamily="2" charset="-122"/>
                  </a:rPr>
                  <a:t>= 0.999</a:t>
                </a:r>
                <a:r>
                  <a:rPr lang="zh-CN" altLang="zh-CN" sz="2000" dirty="0">
                    <a:ea typeface="宋体" panose="02010600030101010101" pitchFamily="2" charset="-122"/>
                  </a:rPr>
                  <a:t>；</a:t>
                </a:r>
                <a:r>
                  <a:rPr lang="en-US" altLang="zh-CN" sz="2000" dirty="0">
                    <a:ea typeface="Times New Roman" panose="02020603050405020304" pitchFamily="18" charset="0"/>
                  </a:rPr>
                  <a:t>ε </a:t>
                </a:r>
                <a:r>
                  <a:rPr lang="en-US" altLang="zh-CN" sz="2000" dirty="0">
                    <a:ea typeface="宋体" panose="02010600030101010101" pitchFamily="2" charset="-122"/>
                  </a:rPr>
                  <a:t>= 10</a:t>
                </a:r>
                <a:r>
                  <a:rPr lang="en-US" altLang="zh-CN" sz="2000" baseline="30000" dirty="0">
                    <a:ea typeface="宋体" panose="02010600030101010101" pitchFamily="2" charset="-122"/>
                  </a:rPr>
                  <a:t>-8</a:t>
                </a:r>
                <a:r>
                  <a:rPr lang="en-US" altLang="zh-CN" sz="2000" dirty="0">
                    <a:solidFill>
                      <a:srgbClr val="292929"/>
                    </a:solidFill>
                    <a:latin typeface="微软雅黑" panose="020B0503020204020204" pitchFamily="34" charset="-122"/>
                    <a:ea typeface="微软雅黑" panose="020B0503020204020204" pitchFamily="34" charset="-122"/>
                  </a:rPr>
                  <a:t>:</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000" i="1">
                              <a:latin typeface="Cambria Math" panose="02040503050406030204" pitchFamily="18" charset="0"/>
                              <a:ea typeface="Cambria Math" panose="02040503050406030204" pitchFamily="18" charset="0"/>
                            </a:rPr>
                          </m:ctrlPr>
                        </m:dPr>
                        <m:e>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sub>
                      </m:sSub>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e>
                      </m:d>
                    </m:oMath>
                  </m:oMathPara>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000" i="1">
                              <a:latin typeface="Cambria Math" panose="02040503050406030204" pitchFamily="18" charset="0"/>
                              <a:ea typeface="Cambria Math" panose="02040503050406030204" pitchFamily="18" charset="0"/>
                            </a:rPr>
                          </m:ctrlPr>
                        </m:dPr>
                        <m:e>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b>
                          </m:sSub>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e>
                              </m:d>
                            </m:e>
                          </m:d>
                        </m:e>
                        <m:sup>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p>
                      </m:sSup>
                    </m:oMath>
                  </m:oMathPara>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𝜂</m:t>
                      </m:r>
                      <m:f>
                        <m:fPr>
                          <m:ctrlPr>
                            <a:rPr lang="zh-CN" altLang="zh-CN" sz="2000" i="1">
                              <a:latin typeface="Cambria Math" panose="02040503050406030204" pitchFamily="18" charset="0"/>
                              <a:ea typeface="Cambria Math" panose="02040503050406030204" pitchFamily="18" charset="0"/>
                            </a:rPr>
                          </m:ctrlPr>
                        </m:fPr>
                        <m:num>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𝑚</m:t>
                              </m:r>
                            </m:e>
                            <m:sub>
                              <m:r>
                                <a:rPr lang="en-US" altLang="zh-CN" sz="2000" i="1">
                                  <a:latin typeface="Cambria Math" panose="02040503050406030204" pitchFamily="18" charset="0"/>
                                  <a:cs typeface="Times New Roman" panose="02020603050405020304" pitchFamily="18" charset="0"/>
                                </a:rPr>
                                <m:t>𝑡</m:t>
                              </m:r>
                            </m:sub>
                          </m:sSub>
                        </m:num>
                        <m:den>
                          <m:rad>
                            <m:radPr>
                              <m:degHide m:val="on"/>
                              <m:ctrlPr>
                                <a:rPr lang="zh-CN" altLang="zh-CN" sz="2000" i="1">
                                  <a:latin typeface="Cambria Math" panose="02040503050406030204" pitchFamily="18" charset="0"/>
                                  <a:ea typeface="Cambria Math" panose="02040503050406030204" pitchFamily="18" charset="0"/>
                                </a:rPr>
                              </m:ctrlPr>
                            </m:radPr>
                            <m:deg/>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𝜖</m:t>
                              </m:r>
                            </m:e>
                          </m:rad>
                        </m:den>
                      </m:f>
                    </m:oMath>
                  </m:oMathPara>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000" dirty="0">
                    <a:solidFill>
                      <a:srgbClr val="292929"/>
                    </a:solidFill>
                    <a:latin typeface="微软雅黑" panose="020B0503020204020204" pitchFamily="34" charset="-122"/>
                    <a:ea typeface="微软雅黑" panose="020B0503020204020204" pitchFamily="34" charset="-122"/>
                  </a:rPr>
                  <a:t>•	</a:t>
                </a:r>
                <a:r>
                  <a:rPr lang="en-US" altLang="zh-CN" dirty="0">
                    <a:solidFill>
                      <a:srgbClr val="292929"/>
                    </a:solidFill>
                    <a:latin typeface="微软雅黑" panose="020B0503020204020204" pitchFamily="34" charset="-122"/>
                    <a:ea typeface="微软雅黑" panose="020B0503020204020204" pitchFamily="34" charset="-122"/>
                  </a:rPr>
                  <a:t>Adam</a:t>
                </a:r>
                <a:r>
                  <a:rPr lang="zh-CN" altLang="en-US" dirty="0">
                    <a:solidFill>
                      <a:srgbClr val="292929"/>
                    </a:solidFill>
                    <a:latin typeface="微软雅黑" panose="020B0503020204020204" pitchFamily="34" charset="-122"/>
                    <a:ea typeface="微软雅黑" panose="020B0503020204020204" pitchFamily="34" charset="-122"/>
                  </a:rPr>
                  <a:t>梯度经过偏置校正后，每一次迭代学习率都有一个固定范围，使得参数比较平稳。</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0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结合了</a:t>
                </a:r>
                <a:r>
                  <a:rPr lang="en-US" altLang="zh-CN" dirty="0" err="1">
                    <a:solidFill>
                      <a:srgbClr val="292929"/>
                    </a:solidFill>
                    <a:latin typeface="微软雅黑" panose="020B0503020204020204" pitchFamily="34" charset="-122"/>
                    <a:ea typeface="微软雅黑" panose="020B0503020204020204" pitchFamily="34" charset="-122"/>
                  </a:rPr>
                  <a:t>Adagrad</a:t>
                </a:r>
                <a:r>
                  <a:rPr lang="zh-CN" altLang="en-US" dirty="0">
                    <a:solidFill>
                      <a:srgbClr val="292929"/>
                    </a:solidFill>
                    <a:latin typeface="微软雅黑" panose="020B0503020204020204" pitchFamily="34" charset="-122"/>
                    <a:ea typeface="微软雅黑" panose="020B0503020204020204" pitchFamily="34" charset="-122"/>
                  </a:rPr>
                  <a:t>善于处理稀疏梯度和</a:t>
                </a:r>
                <a:r>
                  <a:rPr lang="en-US" altLang="zh-CN" dirty="0">
                    <a:solidFill>
                      <a:srgbClr val="292929"/>
                    </a:solidFill>
                    <a:latin typeface="微软雅黑" panose="020B0503020204020204" pitchFamily="34" charset="-122"/>
                    <a:ea typeface="微软雅黑" panose="020B0503020204020204" pitchFamily="34" charset="-122"/>
                  </a:rPr>
                  <a:t>RMSprop</a:t>
                </a:r>
                <a:r>
                  <a:rPr lang="zh-CN" altLang="en-US" dirty="0">
                    <a:solidFill>
                      <a:srgbClr val="292929"/>
                    </a:solidFill>
                    <a:latin typeface="微软雅黑" panose="020B0503020204020204" pitchFamily="34" charset="-122"/>
                    <a:ea typeface="微软雅黑" panose="020B0503020204020204" pitchFamily="34" charset="-122"/>
                  </a:rPr>
                  <a:t>善于处理非平稳目标的优点。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0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为不同的参数计算不同的自适应学习率。</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也适用于大多非凸优化问题</a:t>
                </a:r>
                <a:r>
                  <a:rPr lang="en-US" altLang="zh-CN" dirty="0">
                    <a:solidFill>
                      <a:srgbClr val="292929"/>
                    </a:solidFill>
                    <a:latin typeface="微软雅黑" panose="020B0503020204020204" pitchFamily="34" charset="-122"/>
                    <a:ea typeface="微软雅黑" panose="020B0503020204020204" pitchFamily="34" charset="-122"/>
                  </a:rPr>
                  <a:t>——</a:t>
                </a:r>
                <a:r>
                  <a:rPr lang="zh-CN" altLang="en-US" dirty="0">
                    <a:solidFill>
                      <a:srgbClr val="292929"/>
                    </a:solidFill>
                    <a:latin typeface="微软雅黑" panose="020B0503020204020204" pitchFamily="34" charset="-122"/>
                    <a:ea typeface="微软雅黑" panose="020B0503020204020204" pitchFamily="34" charset="-122"/>
                  </a:rPr>
                  <a:t>适用于大数据集和高维空间。</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90"/>
                <a:ext cx="8595570" cy="5329921"/>
              </a:xfrm>
              <a:prstGeom prst="rect">
                <a:avLst/>
              </a:prstGeom>
              <a:blipFill>
                <a:blip r:embed="rId3"/>
                <a:stretch>
                  <a:fillRect l="-709" b="-9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741488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167</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226670"/>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err="1">
                    <a:solidFill>
                      <a:srgbClr val="292929"/>
                    </a:solidFill>
                    <a:latin typeface="微软雅黑" panose="020B0503020204020204" pitchFamily="34" charset="-122"/>
                    <a:ea typeface="微软雅黑" panose="020B0503020204020204" pitchFamily="34" charset="-122"/>
                  </a:rPr>
                  <a:t>AdaMax</a:t>
                </a:r>
                <a:endParaRPr lang="en-US" altLang="zh-CN"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en-US" altLang="zh-CN" dirty="0" err="1">
                    <a:solidFill>
                      <a:srgbClr val="292929"/>
                    </a:solidFill>
                    <a:latin typeface="微软雅黑" panose="020B0503020204020204" pitchFamily="34" charset="-122"/>
                    <a:ea typeface="微软雅黑" panose="020B0503020204020204" pitchFamily="34" charset="-122"/>
                  </a:rPr>
                  <a:t>Adamax</a:t>
                </a:r>
                <a:r>
                  <a:rPr lang="zh-CN" altLang="en-US" dirty="0">
                    <a:solidFill>
                      <a:srgbClr val="292929"/>
                    </a:solidFill>
                    <a:latin typeface="微软雅黑" panose="020B0503020204020204" pitchFamily="34" charset="-122"/>
                    <a:ea typeface="微软雅黑" panose="020B0503020204020204" pitchFamily="34" charset="-122"/>
                  </a:rPr>
                  <a:t>是</a:t>
                </a:r>
                <a:r>
                  <a:rPr lang="en-US" altLang="zh-CN" dirty="0">
                    <a:solidFill>
                      <a:srgbClr val="292929"/>
                    </a:solidFill>
                    <a:latin typeface="微软雅黑" panose="020B0503020204020204" pitchFamily="34" charset="-122"/>
                    <a:ea typeface="微软雅黑" panose="020B0503020204020204" pitchFamily="34" charset="-122"/>
                  </a:rPr>
                  <a:t>Adam</a:t>
                </a:r>
                <a:r>
                  <a:rPr lang="zh-CN" altLang="en-US" dirty="0">
                    <a:solidFill>
                      <a:srgbClr val="292929"/>
                    </a:solidFill>
                    <a:latin typeface="微软雅黑" panose="020B0503020204020204" pitchFamily="34" charset="-122"/>
                    <a:ea typeface="微软雅黑" panose="020B0503020204020204" pitchFamily="34" charset="-122"/>
                  </a:rPr>
                  <a:t>的一种变体，此方法对学习率的上限提供了一个更简单的范围，即使用无穷范式，参数更新公式如下：</a:t>
                </a:r>
                <a:endParaRPr lang="en-US" altLang="zh-CN" sz="2000" i="1" dirty="0">
                  <a:latin typeface="Cambria Math" panose="02040503050406030204" pitchFamily="18" charset="0"/>
                  <a:ea typeface="Cambria Math" panose="02040503050406030204" pitchFamily="18" charset="0"/>
                </a:endParaRPr>
              </a:p>
              <a:p>
                <a:pPr defTabSz="457200">
                  <a:spcAft>
                    <a:spcPts val="600"/>
                  </a:spcAft>
                  <a:defRPr/>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𝑚</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000" i="1">
                              <a:latin typeface="Cambria Math" panose="02040503050406030204" pitchFamily="18" charset="0"/>
                              <a:ea typeface="Cambria Math" panose="02040503050406030204" pitchFamily="18" charset="0"/>
                            </a:rPr>
                          </m:ctrlPr>
                        </m:dPr>
                        <m:e>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sub>
                      </m:sSub>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Sub>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e>
                      </m:d>
                    </m:oMath>
                  </m:oMathPara>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000" dirty="0">
                    <a:ea typeface="Cambria Math" panose="02040503050406030204" pitchFamily="18" charset="0"/>
                  </a:rPr>
                  <a:t>                                        </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000" i="1">
                            <a:latin typeface="Cambria Math" panose="02040503050406030204" pitchFamily="18" charset="0"/>
                            <a:ea typeface="Cambria Math" panose="02040503050406030204" pitchFamily="18" charset="0"/>
                          </a:rPr>
                        </m:ctrlPr>
                      </m:dPr>
                      <m:e>
                        <m:r>
                          <a:rPr lang="en-US" altLang="zh-CN" sz="2000">
                            <a:latin typeface="Cambria Math" panose="02040503050406030204" pitchFamily="18" charset="0"/>
                            <a:ea typeface="等线" panose="02010600030101010101" pitchFamily="2" charset="-122"/>
                            <a:cs typeface="Times New Roman" panose="02020603050405020304" pitchFamily="18" charset="0"/>
                          </a:rPr>
                          <m:t>1</m:t>
                        </m:r>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sup>
                        </m:sSubSup>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e>
                            </m:d>
                          </m:e>
                        </m:d>
                      </m:e>
                      <m: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sup>
                    </m:sSup>
                  </m:oMath>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𝜂</m:t>
                      </m:r>
                      <m:f>
                        <m:fPr>
                          <m:ctrlPr>
                            <a:rPr lang="zh-CN" altLang="zh-CN" sz="2000" i="1">
                              <a:latin typeface="Cambria Math" panose="02040503050406030204" pitchFamily="18" charset="0"/>
                              <a:ea typeface="Cambria Math" panose="02040503050406030204" pitchFamily="18" charset="0"/>
                            </a:rPr>
                          </m:ctrlPr>
                        </m:fPr>
                        <m:num>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𝑚</m:t>
                              </m:r>
                            </m:e>
                            <m:sub>
                              <m:r>
                                <a:rPr lang="en-US" altLang="zh-CN" sz="2000" i="1">
                                  <a:latin typeface="Cambria Math" panose="02040503050406030204" pitchFamily="18" charset="0"/>
                                  <a:cs typeface="Times New Roman" panose="02020603050405020304" pitchFamily="18" charset="0"/>
                                </a:rPr>
                                <m:t>𝑡</m:t>
                              </m:r>
                            </m:sub>
                          </m:sSub>
                        </m:num>
                        <m:den>
                          <m:rad>
                            <m:radPr>
                              <m:degHide m:val="on"/>
                              <m:ctrlPr>
                                <a:rPr lang="zh-CN" altLang="zh-CN" sz="2000" i="1">
                                  <a:latin typeface="Cambria Math" panose="02040503050406030204" pitchFamily="18" charset="0"/>
                                  <a:ea typeface="Cambria Math" panose="02040503050406030204" pitchFamily="18" charset="0"/>
                                </a:rPr>
                              </m:ctrlPr>
                            </m:radPr>
                            <m:deg/>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𝜖</m:t>
                              </m:r>
                            </m:e>
                          </m:rad>
                        </m:den>
                      </m:f>
                    </m:oMath>
                  </m:oMathPara>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000" dirty="0">
                    <a:solidFill>
                      <a:srgbClr val="292929"/>
                    </a:solidFill>
                    <a:latin typeface="微软雅黑" panose="020B0503020204020204" pitchFamily="34" charset="-122"/>
                    <a:ea typeface="微软雅黑" panose="020B0503020204020204" pitchFamily="34" charset="-122"/>
                  </a:rPr>
                  <a:t>•	</a:t>
                </a:r>
                <a:r>
                  <a:rPr lang="zh-CN" altLang="zh-CN" dirty="0">
                    <a:ea typeface="宋体" panose="02010600030101010101" pitchFamily="2" charset="-122"/>
                  </a:rPr>
                  <a:t> </a:t>
                </a:r>
                <a:r>
                  <a:rPr lang="zh-CN" altLang="zh-CN" sz="2000" dirty="0">
                    <a:solidFill>
                      <a:srgbClr val="0000FF"/>
                    </a:solidFill>
                    <a:ea typeface="宋体" panose="02010600030101010101" pitchFamily="2" charset="-122"/>
                  </a:rPr>
                  <a:t>β</a:t>
                </a:r>
                <a:r>
                  <a:rPr lang="en-US" altLang="zh-CN" sz="2000" baseline="-25000" dirty="0">
                    <a:solidFill>
                      <a:srgbClr val="0000FF"/>
                    </a:solidFill>
                    <a:ea typeface="Times New Roman" panose="02020603050405020304" pitchFamily="18" charset="0"/>
                  </a:rPr>
                  <a:t>1 </a:t>
                </a:r>
                <a:r>
                  <a:rPr lang="en-US" altLang="zh-CN" sz="2000" dirty="0">
                    <a:solidFill>
                      <a:srgbClr val="0000FF"/>
                    </a:solidFill>
                    <a:ea typeface="宋体" panose="02010600030101010101" pitchFamily="2" charset="-122"/>
                  </a:rPr>
                  <a:t>= 0.9</a:t>
                </a:r>
                <a:r>
                  <a:rPr lang="zh-CN" altLang="zh-CN" sz="2000" dirty="0">
                    <a:solidFill>
                      <a:srgbClr val="0000FF"/>
                    </a:solidFill>
                    <a:ea typeface="宋体" panose="02010600030101010101" pitchFamily="2" charset="-122"/>
                  </a:rPr>
                  <a:t>；β</a:t>
                </a:r>
                <a:r>
                  <a:rPr lang="en-US" altLang="zh-CN" sz="2000" baseline="-25000" dirty="0">
                    <a:solidFill>
                      <a:srgbClr val="0000FF"/>
                    </a:solidFill>
                    <a:ea typeface="Times New Roman" panose="02020603050405020304" pitchFamily="18" charset="0"/>
                  </a:rPr>
                  <a:t>2 </a:t>
                </a:r>
                <a:r>
                  <a:rPr lang="en-US" altLang="zh-CN" sz="2000" dirty="0">
                    <a:solidFill>
                      <a:srgbClr val="0000FF"/>
                    </a:solidFill>
                    <a:ea typeface="宋体" panose="02010600030101010101" pitchFamily="2" charset="-122"/>
                  </a:rPr>
                  <a:t>= 0.999</a:t>
                </a:r>
                <a:r>
                  <a:rPr lang="zh-CN" altLang="zh-CN" sz="2000" dirty="0">
                    <a:solidFill>
                      <a:srgbClr val="0000FF"/>
                    </a:solidFill>
                    <a:ea typeface="宋体" panose="02010600030101010101" pitchFamily="2" charset="-122"/>
                  </a:rPr>
                  <a:t>；</a:t>
                </a:r>
                <a:r>
                  <a:rPr lang="en-US" altLang="zh-CN" sz="2000" dirty="0">
                    <a:solidFill>
                      <a:srgbClr val="0000FF"/>
                    </a:solidFill>
                    <a:ea typeface="等线" panose="02010600030101010101" pitchFamily="2" charset="-122"/>
                    <a:cs typeface="Times New Roman" panose="02020603050405020304" pitchFamily="18" charset="0"/>
                  </a:rPr>
                  <a:t> </a:t>
                </a:r>
                <a14:m>
                  <m:oMath xmlns:m="http://schemas.openxmlformats.org/officeDocument/2006/math">
                    <m:r>
                      <a:rPr lang="en-US" altLang="zh-CN" sz="2000" i="1">
                        <a:solidFill>
                          <a:srgbClr val="0000FF"/>
                        </a:solidFill>
                        <a:latin typeface="Cambria Math" panose="02040503050406030204" pitchFamily="18" charset="0"/>
                        <a:ea typeface="等线" panose="02010600030101010101" pitchFamily="2" charset="-122"/>
                        <a:cs typeface="Times New Roman" panose="02020603050405020304" pitchFamily="18" charset="0"/>
                      </a:rPr>
                      <m:t>𝜂</m:t>
                    </m:r>
                    <m:r>
                      <a:rPr lang="en-US" altLang="zh-CN" sz="2000" i="1">
                        <a:solidFill>
                          <a:srgbClr val="0000FF"/>
                        </a:solidFill>
                        <a:latin typeface="Cambria Math" panose="02040503050406030204" pitchFamily="18" charset="0"/>
                        <a:ea typeface="等线" panose="02010600030101010101" pitchFamily="2" charset="-122"/>
                        <a:cs typeface="Times New Roman" panose="02020603050405020304" pitchFamily="18" charset="0"/>
                      </a:rPr>
                      <m:t>=0.002; </m:t>
                    </m:r>
                  </m:oMath>
                </a14:m>
                <a:r>
                  <a:rPr lang="en-US" altLang="zh-CN" sz="2000" dirty="0">
                    <a:solidFill>
                      <a:srgbClr val="0000FF"/>
                    </a:solidFill>
                    <a:ea typeface="Times New Roman" panose="02020603050405020304" pitchFamily="18" charset="0"/>
                  </a:rPr>
                  <a:t>ε </a:t>
                </a:r>
                <a:r>
                  <a:rPr lang="en-US" altLang="zh-CN" sz="2000" dirty="0">
                    <a:solidFill>
                      <a:srgbClr val="0000FF"/>
                    </a:solidFill>
                    <a:ea typeface="宋体" panose="02010600030101010101" pitchFamily="2" charset="-122"/>
                  </a:rPr>
                  <a:t>= 10</a:t>
                </a:r>
                <a:r>
                  <a:rPr lang="en-US" altLang="zh-CN" sz="2000" baseline="30000" dirty="0">
                    <a:solidFill>
                      <a:srgbClr val="0000FF"/>
                    </a:solidFill>
                    <a:ea typeface="宋体" panose="02010600030101010101" pitchFamily="2" charset="-122"/>
                  </a:rPr>
                  <a:t>-8</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4226670"/>
              </a:xfrm>
              <a:prstGeom prst="rect">
                <a:avLst/>
              </a:prstGeom>
              <a:blipFill>
                <a:blip r:embed="rId3"/>
                <a:stretch>
                  <a:fillRect l="-709" r="-567" b="-17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635720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168</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925066"/>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err="1">
                    <a:solidFill>
                      <a:srgbClr val="292929"/>
                    </a:solidFill>
                    <a:latin typeface="微软雅黑" panose="020B0503020204020204" pitchFamily="34" charset="-122"/>
                    <a:ea typeface="微软雅黑" panose="020B0503020204020204" pitchFamily="34" charset="-122"/>
                  </a:rPr>
                  <a:t>Nadam</a:t>
                </a:r>
                <a:endParaRPr lang="en-US" altLang="zh-CN"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在</a:t>
                </a:r>
                <a:r>
                  <a:rPr lang="en-US" altLang="zh-CN" dirty="0">
                    <a:solidFill>
                      <a:srgbClr val="292929"/>
                    </a:solidFill>
                    <a:latin typeface="微软雅黑" panose="020B0503020204020204" pitchFamily="34" charset="-122"/>
                    <a:ea typeface="微软雅黑" panose="020B0503020204020204" pitchFamily="34" charset="-122"/>
                  </a:rPr>
                  <a:t>Adam</a:t>
                </a:r>
                <a:r>
                  <a:rPr lang="zh-CN" altLang="en-US" dirty="0">
                    <a:solidFill>
                      <a:srgbClr val="292929"/>
                    </a:solidFill>
                    <a:latin typeface="微软雅黑" panose="020B0503020204020204" pitchFamily="34" charset="-122"/>
                    <a:ea typeface="微软雅黑" panose="020B0503020204020204" pitchFamily="34" charset="-122"/>
                  </a:rPr>
                  <a:t>的基础上，加上</a:t>
                </a:r>
                <a:r>
                  <a:rPr lang="en-US" altLang="zh-CN" dirty="0" err="1">
                    <a:solidFill>
                      <a:srgbClr val="292929"/>
                    </a:solidFill>
                    <a:latin typeface="微软雅黑" panose="020B0503020204020204" pitchFamily="34" charset="-122"/>
                    <a:ea typeface="微软雅黑" panose="020B0503020204020204" pitchFamily="34" charset="-122"/>
                  </a:rPr>
                  <a:t>Nesterov</a:t>
                </a:r>
                <a:r>
                  <a:rPr lang="zh-CN" altLang="en-US" dirty="0">
                    <a:solidFill>
                      <a:srgbClr val="292929"/>
                    </a:solidFill>
                    <a:latin typeface="微软雅黑" panose="020B0503020204020204" pitchFamily="34" charset="-122"/>
                    <a:ea typeface="微软雅黑" panose="020B0503020204020204" pitchFamily="34" charset="-122"/>
                  </a:rPr>
                  <a:t>项。参数更新公式如下：</a:t>
                </a:r>
                <a:endParaRPr lang="en-US" altLang="zh-CN" sz="2000" i="1" dirty="0">
                  <a:latin typeface="Cambria Math" panose="02040503050406030204" pitchFamily="18" charset="0"/>
                  <a:ea typeface="Cambria Math" panose="02040503050406030204" pitchFamily="18" charset="0"/>
                </a:endParaRPr>
              </a:p>
              <a:p>
                <a:pPr defTabSz="457200">
                  <a:spcAft>
                    <a:spcPts val="600"/>
                  </a:spcAft>
                  <a:defRPr/>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𝑚</m:t>
                          </m:r>
                        </m:e>
                        <m:sub>
                          <m:r>
                            <a:rPr lang="en-US" altLang="zh-CN" sz="2000" i="1">
                              <a:latin typeface="Cambria Math" panose="02040503050406030204" pitchFamily="18" charset="0"/>
                              <a:cs typeface="Times New Roman" panose="02020603050405020304" pitchFamily="18" charset="0"/>
                            </a:rPr>
                            <m:t>𝑡</m:t>
                          </m:r>
                          <m:r>
                            <a:rPr lang="en-US" altLang="zh-CN" sz="2000">
                              <a:latin typeface="Cambria Math" panose="02040503050406030204" pitchFamily="18" charset="0"/>
                              <a:cs typeface="Times New Roman" panose="02020603050405020304" pitchFamily="18" charset="0"/>
                            </a:rPr>
                            <m:t>+1</m:t>
                          </m:r>
                        </m:sub>
                      </m:sSub>
                      <m:r>
                        <a:rPr lang="en-US" altLang="zh-CN" sz="2000">
                          <a:latin typeface="Cambria Math" panose="02040503050406030204" pitchFamily="18" charset="0"/>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𝛽</m:t>
                          </m:r>
                        </m:e>
                        <m:sub>
                          <m:r>
                            <a:rPr lang="en-US" altLang="zh-CN" sz="2000">
                              <a:latin typeface="Cambria Math" panose="02040503050406030204" pitchFamily="18" charset="0"/>
                              <a:cs typeface="Times New Roman" panose="02020603050405020304" pitchFamily="18" charset="0"/>
                            </a:rPr>
                            <m:t>1</m:t>
                          </m:r>
                        </m:sub>
                      </m:sSub>
                      <m:r>
                        <a:rPr lang="en-US" altLang="zh-CN" sz="2000">
                          <a:latin typeface="Cambria Math" panose="02040503050406030204" pitchFamily="18" charset="0"/>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𝑚</m:t>
                          </m:r>
                        </m:e>
                        <m:sub>
                          <m:r>
                            <a:rPr lang="en-US" altLang="zh-CN" sz="2000" i="1">
                              <a:latin typeface="Cambria Math" panose="02040503050406030204" pitchFamily="18" charset="0"/>
                              <a:cs typeface="Times New Roman" panose="02020603050405020304" pitchFamily="18" charset="0"/>
                            </a:rPr>
                            <m:t>𝑡</m:t>
                          </m:r>
                        </m:sub>
                      </m:sSub>
                      <m:r>
                        <a:rPr lang="en-US" altLang="zh-CN" sz="2000">
                          <a:latin typeface="Cambria Math" panose="02040503050406030204" pitchFamily="18" charset="0"/>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rPr>
                          </m:ctrlPr>
                        </m:fPr>
                        <m:num>
                          <m:d>
                            <m:dPr>
                              <m:ctrlPr>
                                <a:rPr lang="zh-CN" altLang="zh-CN" sz="2000" i="1">
                                  <a:latin typeface="Cambria Math" panose="02040503050406030204" pitchFamily="18" charset="0"/>
                                  <a:ea typeface="Cambria Math" panose="02040503050406030204" pitchFamily="18" charset="0"/>
                                </a:rPr>
                              </m:ctrlPr>
                            </m:dPr>
                            <m:e>
                              <m:r>
                                <a:rPr lang="en-US" altLang="zh-CN" sz="2000">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𝛽</m:t>
                                  </m:r>
                                </m:e>
                                <m:sub>
                                  <m:r>
                                    <a:rPr lang="en-US" altLang="zh-CN" sz="2000">
                                      <a:latin typeface="Cambria Math" panose="02040503050406030204" pitchFamily="18" charset="0"/>
                                      <a:cs typeface="Times New Roman" panose="02020603050405020304" pitchFamily="18" charset="0"/>
                                    </a:rPr>
                                    <m:t>1</m:t>
                                  </m:r>
                                </m:sub>
                              </m:sSub>
                            </m:e>
                          </m:d>
                        </m:num>
                        <m:den>
                          <m:d>
                            <m:dPr>
                              <m:ctrlPr>
                                <a:rPr lang="zh-CN" altLang="zh-CN" sz="2000" i="1">
                                  <a:latin typeface="Cambria Math" panose="02040503050406030204" pitchFamily="18" charset="0"/>
                                  <a:ea typeface="Cambria Math" panose="02040503050406030204" pitchFamily="18" charset="0"/>
                                </a:rPr>
                              </m:ctrlPr>
                            </m:dPr>
                            <m:e>
                              <m:r>
                                <a:rPr lang="en-US" altLang="zh-CN" sz="2000">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sSubSup>
                                <m:sSubSupPr>
                                  <m:ctrlPr>
                                    <a:rPr lang="zh-CN"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cs typeface="Times New Roman" panose="02020603050405020304" pitchFamily="18" charset="0"/>
                                    </a:rPr>
                                    <m:t>𝛽</m:t>
                                  </m:r>
                                </m:e>
                                <m:sub>
                                  <m:r>
                                    <a:rPr lang="en-US" altLang="zh-CN" sz="2000">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𝑡</m:t>
                                  </m:r>
                                </m:sup>
                              </m:sSubSup>
                            </m:e>
                          </m:d>
                        </m:den>
                      </m:f>
                      <m:r>
                        <a:rPr lang="en-US" altLang="zh-CN" sz="2000">
                          <a:latin typeface="Cambria Math" panose="02040503050406030204" pitchFamily="18" charset="0"/>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a:latin typeface="Cambria Math" panose="02040503050406030204" pitchFamily="18" charset="0"/>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𝜃</m:t>
                              </m:r>
                            </m:e>
                            <m:sub>
                              <m:r>
                                <a:rPr lang="en-US" altLang="zh-CN" sz="2000" i="1">
                                  <a:latin typeface="Cambria Math" panose="02040503050406030204" pitchFamily="18" charset="0"/>
                                  <a:cs typeface="Times New Roman" panose="02020603050405020304" pitchFamily="18" charset="0"/>
                                </a:rPr>
                                <m:t>𝑡</m:t>
                              </m:r>
                            </m:sub>
                          </m:sSub>
                        </m:sub>
                      </m:sSub>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𝐽</m:t>
                          </m:r>
                        </m:e>
                        <m:sub>
                          <m:r>
                            <a:rPr lang="en-US" altLang="zh-CN" sz="2000" i="1">
                              <a:latin typeface="Cambria Math" panose="02040503050406030204" pitchFamily="18" charset="0"/>
                              <a:cs typeface="Times New Roman" panose="02020603050405020304" pitchFamily="18" charset="0"/>
                            </a:rPr>
                            <m:t>𝑖</m:t>
                          </m:r>
                        </m:sub>
                      </m:sSub>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𝜃</m:t>
                              </m:r>
                            </m:e>
                            <m:sub>
                              <m:r>
                                <a:rPr lang="en-US" altLang="zh-CN" sz="2000" i="1">
                                  <a:latin typeface="Cambria Math" panose="02040503050406030204" pitchFamily="18" charset="0"/>
                                  <a:cs typeface="Times New Roman" panose="02020603050405020304" pitchFamily="18" charset="0"/>
                                </a:rPr>
                                <m:t>𝑡</m:t>
                              </m:r>
                            </m:sub>
                          </m:sSub>
                        </m:e>
                      </m:d>
                    </m:oMath>
                  </m:oMathPara>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𝑉</m:t>
                          </m:r>
                        </m:e>
                        <m:sub>
                          <m:r>
                            <a:rPr lang="en-US" altLang="zh-CN" sz="2000" i="1">
                              <a:latin typeface="Cambria Math" panose="02040503050406030204" pitchFamily="18" charset="0"/>
                              <a:cs typeface="Times New Roman" panose="02020603050405020304" pitchFamily="18" charset="0"/>
                            </a:rPr>
                            <m:t>𝑡</m:t>
                          </m:r>
                          <m:r>
                            <a:rPr lang="en-US" altLang="zh-CN" sz="2000">
                              <a:latin typeface="Cambria Math" panose="02040503050406030204" pitchFamily="18" charset="0"/>
                              <a:cs typeface="Times New Roman" panose="02020603050405020304" pitchFamily="18" charset="0"/>
                            </a:rPr>
                            <m:t>+1</m:t>
                          </m:r>
                        </m:sub>
                      </m:sSub>
                      <m:r>
                        <a:rPr lang="en-US" altLang="zh-CN" sz="2000">
                          <a:latin typeface="Cambria Math" panose="02040503050406030204" pitchFamily="18" charset="0"/>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𝛽</m:t>
                          </m:r>
                        </m:e>
                        <m:sub>
                          <m:r>
                            <a:rPr lang="en-US" altLang="zh-CN" sz="2000">
                              <a:latin typeface="Cambria Math" panose="02040503050406030204" pitchFamily="18" charset="0"/>
                              <a:cs typeface="Times New Roman" panose="02020603050405020304" pitchFamily="18" charset="0"/>
                            </a:rPr>
                            <m:t>2</m:t>
                          </m:r>
                        </m:sub>
                      </m:sSub>
                      <m:r>
                        <a:rPr lang="en-US" altLang="zh-CN" sz="2000">
                          <a:latin typeface="Cambria Math" panose="02040503050406030204" pitchFamily="18" charset="0"/>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𝑉</m:t>
                          </m:r>
                        </m:e>
                        <m:sub>
                          <m:r>
                            <a:rPr lang="en-US" altLang="zh-CN" sz="2000" i="1">
                              <a:latin typeface="Cambria Math" panose="02040503050406030204" pitchFamily="18" charset="0"/>
                              <a:cs typeface="Times New Roman" panose="02020603050405020304" pitchFamily="18" charset="0"/>
                            </a:rPr>
                            <m:t>𝑡</m:t>
                          </m:r>
                        </m:sub>
                      </m:sSub>
                      <m:r>
                        <a:rPr lang="en-US" altLang="zh-CN" sz="2000">
                          <a:latin typeface="Cambria Math" panose="02040503050406030204" pitchFamily="18" charset="0"/>
                          <a:cs typeface="Times New Roman" panose="02020603050405020304" pitchFamily="18" charset="0"/>
                        </a:rPr>
                        <m:t>+</m:t>
                      </m:r>
                      <m:d>
                        <m:dPr>
                          <m:ctrlPr>
                            <a:rPr lang="zh-CN" altLang="zh-CN" sz="2000" i="1">
                              <a:latin typeface="Cambria Math" panose="02040503050406030204" pitchFamily="18" charset="0"/>
                              <a:ea typeface="Cambria Math" panose="02040503050406030204" pitchFamily="18" charset="0"/>
                            </a:rPr>
                          </m:ctrlPr>
                        </m:dPr>
                        <m:e>
                          <m:r>
                            <a:rPr lang="en-US" altLang="zh-CN" sz="2000">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𝛽</m:t>
                              </m:r>
                            </m:e>
                            <m:sub>
                              <m:r>
                                <a:rPr lang="en-US" altLang="zh-CN" sz="2000">
                                  <a:latin typeface="Cambria Math" panose="02040503050406030204" pitchFamily="18" charset="0"/>
                                  <a:cs typeface="Times New Roman" panose="02020603050405020304" pitchFamily="18" charset="0"/>
                                </a:rPr>
                                <m:t>2</m:t>
                              </m:r>
                            </m:sub>
                          </m:sSub>
                        </m:e>
                      </m:d>
                      <m:sSup>
                        <m:sSupPr>
                          <m:ctrlPr>
                            <a:rPr lang="zh-CN" altLang="zh-CN" sz="2000" i="1">
                              <a:latin typeface="Cambria Math" panose="02040503050406030204" pitchFamily="18" charset="0"/>
                              <a:ea typeface="Cambria Math" panose="02040503050406030204" pitchFamily="18" charset="0"/>
                            </a:rPr>
                          </m:ctrlPr>
                        </m:sSupPr>
                        <m:e>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a:latin typeface="Cambria Math" panose="02040503050406030204" pitchFamily="18" charset="0"/>
                                      <a:cs typeface="Times New Roman" panose="02020603050405020304" pitchFamily="18" charset="0"/>
                                    </a:rPr>
                                    <m:t>𝛻</m:t>
                                  </m:r>
                                </m:e>
                                <m:sub>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𝜃</m:t>
                                      </m:r>
                                    </m:e>
                                    <m:sub>
                                      <m:r>
                                        <a:rPr lang="en-US" altLang="zh-CN" sz="2000" i="1">
                                          <a:latin typeface="Cambria Math" panose="02040503050406030204" pitchFamily="18" charset="0"/>
                                          <a:cs typeface="Times New Roman" panose="02020603050405020304" pitchFamily="18" charset="0"/>
                                        </a:rPr>
                                        <m:t>𝑡</m:t>
                                      </m:r>
                                    </m:sub>
                                  </m:sSub>
                                </m:sub>
                              </m:sSub>
                              <m:r>
                                <a:rPr lang="en-US" altLang="zh-CN" sz="2000" i="1">
                                  <a:latin typeface="Cambria Math" panose="02040503050406030204" pitchFamily="18" charset="0"/>
                                  <a:cs typeface="Times New Roman" panose="02020603050405020304" pitchFamily="18" charset="0"/>
                                </a:rPr>
                                <m:t>𝐽</m:t>
                              </m:r>
                              <m:d>
                                <m:dPr>
                                  <m:ctrlPr>
                                    <a:rPr lang="zh-CN" altLang="zh-CN" sz="2000" i="1">
                                      <a:latin typeface="Cambria Math" panose="02040503050406030204" pitchFamily="18" charset="0"/>
                                      <a:ea typeface="Cambria Math" panose="02040503050406030204" pitchFamily="18" charset="0"/>
                                    </a:rPr>
                                  </m:ctrlPr>
                                </m:dPr>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𝜃</m:t>
                                      </m:r>
                                    </m:e>
                                    <m:sub>
                                      <m:r>
                                        <a:rPr lang="en-US" altLang="zh-CN" sz="2000" i="1">
                                          <a:latin typeface="Cambria Math" panose="02040503050406030204" pitchFamily="18" charset="0"/>
                                          <a:cs typeface="Times New Roman" panose="02020603050405020304" pitchFamily="18" charset="0"/>
                                        </a:rPr>
                                        <m:t>𝑡</m:t>
                                      </m:r>
                                    </m:sub>
                                  </m:sSub>
                                </m:e>
                              </m:d>
                            </m:e>
                          </m:d>
                        </m:e>
                        <m:sup>
                          <m:r>
                            <a:rPr lang="en-US" altLang="zh-CN" sz="2000">
                              <a:latin typeface="Cambria Math" panose="02040503050406030204" pitchFamily="18" charset="0"/>
                              <a:cs typeface="Times New Roman" panose="02020603050405020304" pitchFamily="18" charset="0"/>
                            </a:rPr>
                            <m:t>2</m:t>
                          </m:r>
                        </m:sup>
                      </m:sSup>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𝜃</m:t>
                          </m:r>
                        </m:e>
                        <m:sub>
                          <m:r>
                            <a:rPr lang="en-US" altLang="zh-CN" sz="2000" i="1">
                              <a:latin typeface="Cambria Math" panose="02040503050406030204" pitchFamily="18" charset="0"/>
                              <a:cs typeface="Times New Roman" panose="02020603050405020304" pitchFamily="18" charset="0"/>
                            </a:rPr>
                            <m:t>𝑡</m:t>
                          </m:r>
                        </m:sub>
                      </m:sSub>
                    </m:oMath>
                  </m:oMathPara>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𝜂</m:t>
                      </m:r>
                      <m:f>
                        <m:fPr>
                          <m:ctrlPr>
                            <a:rPr lang="zh-CN" altLang="zh-CN" sz="2000" i="1">
                              <a:latin typeface="Cambria Math" panose="02040503050406030204" pitchFamily="18" charset="0"/>
                              <a:ea typeface="Cambria Math" panose="02040503050406030204" pitchFamily="18" charset="0"/>
                            </a:rPr>
                          </m:ctrlPr>
                        </m:fPr>
                        <m:num>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Times New Roman" panose="02020603050405020304" pitchFamily="18" charset="0"/>
                                </a:rPr>
                                <m:t>𝑚</m:t>
                              </m:r>
                            </m:e>
                            <m:sub>
                              <m:r>
                                <a:rPr lang="en-US" altLang="zh-CN" sz="2000" i="1">
                                  <a:latin typeface="Cambria Math" panose="02040503050406030204" pitchFamily="18" charset="0"/>
                                  <a:cs typeface="Times New Roman" panose="02020603050405020304" pitchFamily="18" charset="0"/>
                                </a:rPr>
                                <m:t>𝑡</m:t>
                              </m:r>
                            </m:sub>
                          </m:sSub>
                        </m:num>
                        <m:den>
                          <m:rad>
                            <m:radPr>
                              <m:degHide m:val="on"/>
                              <m:ctrlPr>
                                <a:rPr lang="zh-CN" altLang="zh-CN" sz="2000" i="1">
                                  <a:latin typeface="Cambria Math" panose="02040503050406030204" pitchFamily="18" charset="0"/>
                                  <a:ea typeface="Cambria Math" panose="02040503050406030204" pitchFamily="18" charset="0"/>
                                </a:rPr>
                              </m:ctrlPr>
                            </m:radPr>
                            <m:deg/>
                            <m:e>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𝜖</m:t>
                              </m:r>
                            </m:e>
                          </m:rad>
                        </m:den>
                      </m:f>
                    </m:oMath>
                  </m:oMathPara>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000" dirty="0">
                    <a:solidFill>
                      <a:srgbClr val="292929"/>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Nadam</a:t>
                </a:r>
                <a:r>
                  <a:rPr lang="zh-CN" altLang="en-US" dirty="0">
                    <a:latin typeface="微软雅黑" panose="020B0503020204020204" pitchFamily="34" charset="-122"/>
                    <a:ea typeface="微软雅黑" panose="020B0503020204020204" pitchFamily="34" charset="-122"/>
                  </a:rPr>
                  <a:t>对学习率有更强的约束，同时对梯度的更新也有更直接的影响。一般而言，在使用带动量的</a:t>
                </a:r>
                <a:r>
                  <a:rPr lang="en-US" altLang="zh-CN" dirty="0">
                    <a:latin typeface="微软雅黑" panose="020B0503020204020204" pitchFamily="34" charset="-122"/>
                    <a:ea typeface="微软雅黑" panose="020B0503020204020204" pitchFamily="34" charset="-122"/>
                  </a:rPr>
                  <a:t>RMSprop</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Adam</a:t>
                </a:r>
                <a:r>
                  <a:rPr lang="zh-CN" altLang="en-US" dirty="0">
                    <a:latin typeface="微软雅黑" panose="020B0503020204020204" pitchFamily="34" charset="-122"/>
                    <a:ea typeface="微软雅黑" panose="020B0503020204020204" pitchFamily="34" charset="-122"/>
                  </a:rPr>
                  <a:t>的问题上，使用</a:t>
                </a:r>
                <a:r>
                  <a:rPr lang="en-US" altLang="zh-CN" dirty="0" err="1">
                    <a:latin typeface="微软雅黑" panose="020B0503020204020204" pitchFamily="34" charset="-122"/>
                    <a:ea typeface="微软雅黑" panose="020B0503020204020204" pitchFamily="34" charset="-122"/>
                  </a:rPr>
                  <a:t>Nadam</a:t>
                </a:r>
                <a:r>
                  <a:rPr lang="zh-CN" altLang="en-US" dirty="0">
                    <a:latin typeface="微软雅黑" panose="020B0503020204020204" pitchFamily="34" charset="-122"/>
                    <a:ea typeface="微软雅黑" panose="020B0503020204020204" pitchFamily="34" charset="-122"/>
                  </a:rPr>
                  <a:t>可以取得更好的结果。</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4925066"/>
              </a:xfrm>
              <a:prstGeom prst="rect">
                <a:avLst/>
              </a:prstGeom>
              <a:blipFill>
                <a:blip r:embed="rId3"/>
                <a:stretch>
                  <a:fillRect l="-7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795337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169</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74215" y="671880"/>
            <a:ext cx="8595570" cy="1107996"/>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总结</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下图描述了在一个曲面上，</a:t>
            </a:r>
            <a:r>
              <a:rPr lang="en-US" altLang="zh-CN" dirty="0">
                <a:solidFill>
                  <a:srgbClr val="292929"/>
                </a:solidFill>
                <a:latin typeface="微软雅黑" panose="020B0503020204020204" pitchFamily="34" charset="-122"/>
                <a:ea typeface="微软雅黑" panose="020B0503020204020204" pitchFamily="34" charset="-122"/>
              </a:rPr>
              <a:t>6</a:t>
            </a:r>
            <a:r>
              <a:rPr lang="zh-CN" altLang="en-US" dirty="0">
                <a:solidFill>
                  <a:srgbClr val="292929"/>
                </a:solidFill>
                <a:latin typeface="微软雅黑" panose="020B0503020204020204" pitchFamily="34" charset="-122"/>
                <a:ea typeface="微软雅黑" panose="020B0503020204020204" pitchFamily="34" charset="-122"/>
              </a:rPr>
              <a:t>种优化器的表现：</a:t>
            </a:r>
            <a:endParaRPr lang="en-US" altLang="zh-CN" dirty="0">
              <a:solidFill>
                <a:srgbClr val="292929"/>
              </a:solidFill>
              <a:latin typeface="微软雅黑" panose="020B0503020204020204" pitchFamily="34" charset="-122"/>
              <a:ea typeface="微软雅黑" panose="020B0503020204020204" pitchFamily="34" charset="-122"/>
            </a:endParaRPr>
          </a:p>
        </p:txBody>
      </p:sp>
      <p:pic>
        <p:nvPicPr>
          <p:cNvPr id="2050" name="Picture 2" descr="图片">
            <a:extLst>
              <a:ext uri="{FF2B5EF4-FFF2-40B4-BE49-F238E27FC236}">
                <a16:creationId xmlns:a16="http://schemas.microsoft.com/office/drawing/2014/main" id="{FB148965-F93D-480A-A535-4E915B67112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54756" y="1905357"/>
            <a:ext cx="5910978" cy="457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193240"/>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17</a:t>
            </a:fld>
            <a:endParaRPr lang="en-US" dirty="0">
              <a:solidFill>
                <a:prstClr val="black">
                  <a:tint val="75000"/>
                </a:prstClr>
              </a:solidFill>
              <a:latin typeface="Calibri"/>
            </a:endParaRPr>
          </a:p>
        </p:txBody>
      </p:sp>
      <p:pic>
        <p:nvPicPr>
          <p:cNvPr id="4" name="图片 3">
            <a:extLst>
              <a:ext uri="{FF2B5EF4-FFF2-40B4-BE49-F238E27FC236}">
                <a16:creationId xmlns:a16="http://schemas.microsoft.com/office/drawing/2014/main" id="{A8A9EA29-AFAF-4417-96E8-D4B6B455BF0B}"/>
              </a:ext>
            </a:extLst>
          </p:cNvPr>
          <p:cNvPicPr>
            <a:picLocks noChangeAspect="1"/>
          </p:cNvPicPr>
          <p:nvPr/>
        </p:nvPicPr>
        <p:blipFill>
          <a:blip r:embed="rId3"/>
          <a:stretch>
            <a:fillRect/>
          </a:stretch>
        </p:blipFill>
        <p:spPr>
          <a:xfrm>
            <a:off x="433278" y="1304816"/>
            <a:ext cx="7829161" cy="4614721"/>
          </a:xfrm>
          <a:prstGeom prst="rect">
            <a:avLst/>
          </a:prstGeom>
        </p:spPr>
      </p:pic>
    </p:spTree>
    <p:extLst>
      <p:ext uri="{BB962C8B-B14F-4D97-AF65-F5344CB8AC3E}">
        <p14:creationId xmlns:p14="http://schemas.microsoft.com/office/powerpoint/2010/main" val="69809332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170</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74215" y="671880"/>
            <a:ext cx="8595570" cy="1107996"/>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总结</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下图在一个存在鞍点的曲面，比较</a:t>
            </a:r>
            <a:r>
              <a:rPr lang="en-US" altLang="zh-CN" dirty="0">
                <a:solidFill>
                  <a:srgbClr val="292929"/>
                </a:solidFill>
                <a:latin typeface="微软雅黑" panose="020B0503020204020204" pitchFamily="34" charset="-122"/>
                <a:ea typeface="微软雅黑" panose="020B0503020204020204" pitchFamily="34" charset="-122"/>
              </a:rPr>
              <a:t>6</a:t>
            </a:r>
            <a:r>
              <a:rPr lang="zh-CN" altLang="en-US" dirty="0">
                <a:solidFill>
                  <a:srgbClr val="292929"/>
                </a:solidFill>
                <a:latin typeface="微软雅黑" panose="020B0503020204020204" pitchFamily="34" charset="-122"/>
                <a:ea typeface="微软雅黑" panose="020B0503020204020204" pitchFamily="34" charset="-122"/>
              </a:rPr>
              <a:t>中优化器的性能表现：</a:t>
            </a:r>
            <a:endParaRPr lang="en-US" altLang="zh-CN" dirty="0">
              <a:solidFill>
                <a:srgbClr val="292929"/>
              </a:solidFill>
              <a:latin typeface="微软雅黑" panose="020B0503020204020204" pitchFamily="34" charset="-122"/>
              <a:ea typeface="微软雅黑" panose="020B0503020204020204" pitchFamily="34" charset="-122"/>
            </a:endParaRPr>
          </a:p>
        </p:txBody>
      </p:sp>
      <p:pic>
        <p:nvPicPr>
          <p:cNvPr id="3074" name="Picture 2" descr="图片">
            <a:extLst>
              <a:ext uri="{FF2B5EF4-FFF2-40B4-BE49-F238E27FC236}">
                <a16:creationId xmlns:a16="http://schemas.microsoft.com/office/drawing/2014/main" id="{84389A3C-20E2-4955-B0CB-26E7B67A8B9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009273"/>
            <a:ext cx="59055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714100"/>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171</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74215" y="671880"/>
            <a:ext cx="8595570" cy="1107996"/>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总结</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下图图比较了</a:t>
            </a:r>
            <a:r>
              <a:rPr lang="en-US" altLang="zh-CN" dirty="0">
                <a:solidFill>
                  <a:srgbClr val="292929"/>
                </a:solidFill>
                <a:latin typeface="微软雅黑" panose="020B0503020204020204" pitchFamily="34" charset="-122"/>
                <a:ea typeface="微软雅黑" panose="020B0503020204020204" pitchFamily="34" charset="-122"/>
              </a:rPr>
              <a:t>6</a:t>
            </a:r>
            <a:r>
              <a:rPr lang="zh-CN" altLang="en-US" dirty="0">
                <a:solidFill>
                  <a:srgbClr val="292929"/>
                </a:solidFill>
                <a:latin typeface="微软雅黑" panose="020B0503020204020204" pitchFamily="34" charset="-122"/>
                <a:ea typeface="微软雅黑" panose="020B0503020204020204" pitchFamily="34" charset="-122"/>
              </a:rPr>
              <a:t>种优化器收敛到目标点（五角星）的运行过程：</a:t>
            </a:r>
            <a:endParaRPr lang="en-US" altLang="zh-CN" dirty="0">
              <a:solidFill>
                <a:srgbClr val="292929"/>
              </a:solidFill>
              <a:latin typeface="微软雅黑" panose="020B0503020204020204" pitchFamily="34" charset="-122"/>
              <a:ea typeface="微软雅黑" panose="020B0503020204020204" pitchFamily="34" charset="-122"/>
            </a:endParaRPr>
          </a:p>
        </p:txBody>
      </p:sp>
      <p:pic>
        <p:nvPicPr>
          <p:cNvPr id="4098" name="Picture 2" descr="图片">
            <a:extLst>
              <a:ext uri="{FF2B5EF4-FFF2-40B4-BE49-F238E27FC236}">
                <a16:creationId xmlns:a16="http://schemas.microsoft.com/office/drawing/2014/main" id="{60BC5A50-F009-4E73-86B4-A83C3B26984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26745" y="2103438"/>
            <a:ext cx="59055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50040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172</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74215" y="1008765"/>
            <a:ext cx="8595570" cy="3554819"/>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总结</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对于哪种优化器性能最好，目前还没能够达达成共识。</a:t>
            </a:r>
            <a:r>
              <a:rPr lang="en-US" altLang="zh-CN" b="1" dirty="0" err="1">
                <a:solidFill>
                  <a:srgbClr val="292929"/>
                </a:solidFill>
                <a:latin typeface="微软雅黑" panose="020B0503020204020204" pitchFamily="34" charset="-122"/>
                <a:ea typeface="微软雅黑" panose="020B0503020204020204" pitchFamily="34" charset="-122"/>
              </a:rPr>
              <a:t>Schaul</a:t>
            </a:r>
            <a:r>
              <a:rPr lang="en-US" altLang="zh-CN" b="1" dirty="0">
                <a:solidFill>
                  <a:srgbClr val="292929"/>
                </a:solidFill>
                <a:latin typeface="微软雅黑" panose="020B0503020204020204" pitchFamily="34" charset="-122"/>
                <a:ea typeface="微软雅黑" panose="020B0503020204020204" pitchFamily="34" charset="-122"/>
              </a:rPr>
              <a:t> et al (2014)</a:t>
            </a:r>
            <a:r>
              <a:rPr lang="zh-CN" altLang="en-US" dirty="0">
                <a:solidFill>
                  <a:srgbClr val="292929"/>
                </a:solidFill>
                <a:latin typeface="微软雅黑" panose="020B0503020204020204" pitchFamily="34" charset="-122"/>
                <a:ea typeface="微软雅黑" panose="020B0503020204020204" pitchFamily="34" charset="-122"/>
              </a:rPr>
              <a:t>展示了许多优化算法在大量学习任务上极具价值的比较。虽然结果表明，具有自适应学习率的优化器表现的很鲁棒，不分伯仲，但是没有哪种算法能够脱颖而出。</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目前，最流行并且使用很高的优化器（算法）包括</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、具有动量的</a:t>
            </a:r>
            <a:r>
              <a:rPr lang="en-US" altLang="zh-CN" dirty="0">
                <a:solidFill>
                  <a:srgbClr val="292929"/>
                </a:solidFill>
                <a:latin typeface="微软雅黑" panose="020B0503020204020204" pitchFamily="34" charset="-122"/>
                <a:ea typeface="微软雅黑" panose="020B0503020204020204" pitchFamily="34" charset="-122"/>
              </a:rPr>
              <a:t>SGD</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RMSprop</a:t>
            </a:r>
            <a:r>
              <a:rPr lang="zh-CN" altLang="en-US" dirty="0">
                <a:solidFill>
                  <a:srgbClr val="292929"/>
                </a:solidFill>
                <a:latin typeface="微软雅黑" panose="020B0503020204020204" pitchFamily="34" charset="-122"/>
                <a:ea typeface="微软雅黑" panose="020B0503020204020204" pitchFamily="34" charset="-122"/>
              </a:rPr>
              <a:t>、具有动量的</a:t>
            </a:r>
            <a:r>
              <a:rPr lang="en-US" altLang="zh-CN" dirty="0" err="1">
                <a:solidFill>
                  <a:srgbClr val="292929"/>
                </a:solidFill>
                <a:latin typeface="微软雅黑" panose="020B0503020204020204" pitchFamily="34" charset="-122"/>
                <a:ea typeface="微软雅黑" panose="020B0503020204020204" pitchFamily="34" charset="-122"/>
              </a:rPr>
              <a:t>RMSProp</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err="1">
                <a:solidFill>
                  <a:srgbClr val="292929"/>
                </a:solidFill>
                <a:latin typeface="微软雅黑" panose="020B0503020204020204" pitchFamily="34" charset="-122"/>
                <a:ea typeface="微软雅黑" panose="020B0503020204020204" pitchFamily="34" charset="-122"/>
              </a:rPr>
              <a:t>AdaDelta</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a:solidFill>
                  <a:srgbClr val="292929"/>
                </a:solidFill>
                <a:latin typeface="微软雅黑" panose="020B0503020204020204" pitchFamily="34" charset="-122"/>
                <a:ea typeface="微软雅黑" panose="020B0503020204020204" pitchFamily="34" charset="-122"/>
              </a:rPr>
              <a:t>Adam</a:t>
            </a:r>
            <a:r>
              <a:rPr lang="zh-CN" altLang="en-US" dirty="0">
                <a:solidFill>
                  <a:srgbClr val="292929"/>
                </a:solidFill>
                <a:latin typeface="微软雅黑" panose="020B0503020204020204" pitchFamily="34" charset="-122"/>
                <a:ea typeface="微软雅黑" panose="020B0503020204020204" pitchFamily="34" charset="-122"/>
              </a:rPr>
              <a:t>。在实际应用中，选择哪种优化器应结合具体问题；同时，也优化器的选择也取决于使用者对优化器的熟悉程度（比如参数的调节等等）。</a:t>
            </a:r>
            <a:endParaRPr lang="en-US" altLang="zh-CN"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2744692"/>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173</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74215" y="1008765"/>
                <a:ext cx="8595570" cy="4893647"/>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总结</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对于稀疏数据，尽量使用学习率可自适应的优化方法，不用手动调节，而且最好采用默认值。</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SGD</a:t>
                </a:r>
                <a:r>
                  <a:rPr lang="zh-CN" altLang="en-US" dirty="0">
                    <a:solidFill>
                      <a:srgbClr val="292929"/>
                    </a:solidFill>
                    <a:latin typeface="微软雅黑" panose="020B0503020204020204" pitchFamily="34" charset="-122"/>
                    <a:ea typeface="微软雅黑" panose="020B0503020204020204" pitchFamily="34" charset="-122"/>
                  </a:rPr>
                  <a:t>通常训练时间更长，但是在好的初始化和学习率调度方案的情况下，结果更可靠。</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如果在意更快的收敛，并且需要训练较深较复杂的网络时，推荐使用学习率自适应的优化方法。</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en-US" altLang="zh-CN" dirty="0" err="1">
                    <a:solidFill>
                      <a:srgbClr val="292929"/>
                    </a:solidFill>
                    <a:latin typeface="微软雅黑" panose="020B0503020204020204" pitchFamily="34" charset="-122"/>
                    <a:ea typeface="微软雅黑" panose="020B0503020204020204" pitchFamily="34" charset="-122"/>
                  </a:rPr>
                  <a:t>Adadelta</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RMSprop</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Adam</a:t>
                </a:r>
                <a:r>
                  <a:rPr lang="zh-CN" altLang="en-US" dirty="0">
                    <a:solidFill>
                      <a:srgbClr val="292929"/>
                    </a:solidFill>
                    <a:latin typeface="微软雅黑" panose="020B0503020204020204" pitchFamily="34" charset="-122"/>
                    <a:ea typeface="微软雅黑" panose="020B0503020204020204" pitchFamily="34" charset="-122"/>
                  </a:rPr>
                  <a:t>是比较相近的算法，在相似的情况下表现差不多。</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在想使用带动量的</a:t>
                </a:r>
                <a:r>
                  <a:rPr lang="en-US" altLang="zh-CN" dirty="0">
                    <a:solidFill>
                      <a:srgbClr val="292929"/>
                    </a:solidFill>
                    <a:latin typeface="微软雅黑" panose="020B0503020204020204" pitchFamily="34" charset="-122"/>
                    <a:ea typeface="微软雅黑" panose="020B0503020204020204" pitchFamily="34" charset="-122"/>
                  </a:rPr>
                  <a:t>RMSprop</a:t>
                </a:r>
                <a:r>
                  <a:rPr lang="zh-CN" altLang="en-US" dirty="0">
                    <a:solidFill>
                      <a:srgbClr val="292929"/>
                    </a:solidFill>
                    <a:latin typeface="微软雅黑" panose="020B0503020204020204" pitchFamily="34" charset="-122"/>
                    <a:ea typeface="微软雅黑" panose="020B0503020204020204" pitchFamily="34" charset="-122"/>
                  </a:rPr>
                  <a:t>，或者</a:t>
                </a:r>
                <a:r>
                  <a:rPr lang="en-US" altLang="zh-CN" dirty="0">
                    <a:solidFill>
                      <a:srgbClr val="292929"/>
                    </a:solidFill>
                    <a:latin typeface="微软雅黑" panose="020B0503020204020204" pitchFamily="34" charset="-122"/>
                    <a:ea typeface="微软雅黑" panose="020B0503020204020204" pitchFamily="34" charset="-122"/>
                  </a:rPr>
                  <a:t>Adam</a:t>
                </a:r>
                <a:r>
                  <a:rPr lang="zh-CN" altLang="en-US" dirty="0">
                    <a:solidFill>
                      <a:srgbClr val="292929"/>
                    </a:solidFill>
                    <a:latin typeface="微软雅黑" panose="020B0503020204020204" pitchFamily="34" charset="-122"/>
                    <a:ea typeface="微软雅黑" panose="020B0503020204020204" pitchFamily="34" charset="-122"/>
                  </a:rPr>
                  <a:t>的地方，大多可以使用</a:t>
                </a:r>
                <a:r>
                  <a:rPr lang="en-US" altLang="zh-CN" dirty="0" err="1">
                    <a:solidFill>
                      <a:srgbClr val="292929"/>
                    </a:solidFill>
                    <a:latin typeface="微软雅黑" panose="020B0503020204020204" pitchFamily="34" charset="-122"/>
                    <a:ea typeface="微软雅黑" panose="020B0503020204020204" pitchFamily="34" charset="-122"/>
                  </a:rPr>
                  <a:t>Nadam</a:t>
                </a:r>
                <a:r>
                  <a:rPr lang="zh-CN" altLang="en-US" dirty="0">
                    <a:solidFill>
                      <a:srgbClr val="292929"/>
                    </a:solidFill>
                    <a:latin typeface="微软雅黑" panose="020B0503020204020204" pitchFamily="34" charset="-122"/>
                    <a:ea typeface="微软雅黑" panose="020B0503020204020204" pitchFamily="34" charset="-122"/>
                  </a:rPr>
                  <a:t>取得更好的效果。</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如果验证损失较长时间没有得到改善，可以停止训练。</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添加梯度噪声（高斯分布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𝑁</m:t>
                    </m:r>
                    <m:d>
                      <m:dPr>
                        <m:ctrlPr>
                          <a:rPr lang="zh-CN" altLang="zh-CN" i="1">
                            <a:latin typeface="Cambria Math" panose="02040503050406030204" pitchFamily="18" charset="0"/>
                            <a:ea typeface="Cambria Math" panose="02040503050406030204" pitchFamily="18" charset="0"/>
                          </a:rPr>
                        </m:ctrlPr>
                      </m:dPr>
                      <m:e>
                        <m:r>
                          <a:rPr lang="en-US" altLang="zh-CN">
                            <a:latin typeface="Cambria Math" panose="02040503050406030204" pitchFamily="18" charset="0"/>
                            <a:ea typeface="等线" panose="02010600030101010101" pitchFamily="2" charset="-122"/>
                            <a:cs typeface="Times New Roman" panose="02020603050405020304" pitchFamily="18" charset="0"/>
                          </a:rPr>
                          <m:t>0,</m:t>
                        </m:r>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a:latin typeface="Cambria Math" panose="02040503050406030204" pitchFamily="18" charset="0"/>
                                <a:ea typeface="等线" panose="02010600030101010101" pitchFamily="2" charset="-122"/>
                                <a:cs typeface="Times New Roman" panose="02020603050405020304" pitchFamily="18" charset="0"/>
                              </a:rPr>
                              <m:t>2</m:t>
                            </m:r>
                          </m:sup>
                        </m:sSubSup>
                      </m:e>
                    </m:d>
                  </m:oMath>
                </a14:m>
                <a:r>
                  <a:rPr lang="zh-CN" altLang="en-US" dirty="0">
                    <a:solidFill>
                      <a:srgbClr val="292929"/>
                    </a:solidFill>
                    <a:latin typeface="微软雅黑" panose="020B0503020204020204" pitchFamily="34" charset="-122"/>
                    <a:ea typeface="微软雅黑" panose="020B0503020204020204" pitchFamily="34" charset="-122"/>
                  </a:rPr>
                  <a:t> ）到参数更新，可使网络对不良初始化更加健壮，并有助于训练特别深而复杂的网络。</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74215" y="1008765"/>
                <a:ext cx="8595570" cy="4893647"/>
              </a:xfrm>
              <a:prstGeom prst="rect">
                <a:avLst/>
              </a:prstGeom>
              <a:blipFill>
                <a:blip r:embed="rId3"/>
                <a:stretch>
                  <a:fillRect l="-638" r="-284" b="-9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475010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A39A8C0-58AF-4F70-8A10-6308C78AA2CC}"/>
              </a:ext>
            </a:extLst>
          </p:cNvPr>
          <p:cNvSpPr txBox="1"/>
          <p:nvPr/>
        </p:nvSpPr>
        <p:spPr>
          <a:xfrm>
            <a:off x="289874" y="1238090"/>
            <a:ext cx="8564252" cy="3416320"/>
          </a:xfrm>
          <a:prstGeom prst="rect">
            <a:avLst/>
          </a:prstGeom>
          <a:noFill/>
        </p:spPr>
        <p:txBody>
          <a:bodyPr wrap="square">
            <a:spAutoFit/>
          </a:bodyPr>
          <a:lstStyle/>
          <a:p>
            <a:pPr algn="just"/>
            <a:r>
              <a:rPr lang="en-US" altLang="zh-CN" b="0" i="0" dirty="0">
                <a:solidFill>
                  <a:srgbClr val="FF0000"/>
                </a:solidFill>
                <a:effectLst/>
                <a:latin typeface="微软雅黑" panose="020B0503020204020204" pitchFamily="34" charset="-122"/>
                <a:ea typeface="微软雅黑" panose="020B0503020204020204" pitchFamily="34" charset="-122"/>
              </a:rPr>
              <a:t>SGD(with Momentum)</a:t>
            </a:r>
            <a:r>
              <a:rPr lang="zh-CN" altLang="en-US" b="0" i="0" dirty="0">
                <a:solidFill>
                  <a:srgbClr val="FF0000"/>
                </a:solidFill>
                <a:effectLst/>
                <a:latin typeface="微软雅黑" panose="020B0503020204020204" pitchFamily="34" charset="-122"/>
                <a:ea typeface="微软雅黑" panose="020B0503020204020204" pitchFamily="34" charset="-122"/>
              </a:rPr>
              <a:t>依然常常是实践效果更好的那个方法。</a:t>
            </a:r>
            <a:endParaRPr lang="en-US" altLang="zh-CN" b="0" i="0" dirty="0">
              <a:solidFill>
                <a:srgbClr val="FF0000"/>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在理论上和实践上，</a:t>
            </a:r>
            <a:r>
              <a:rPr lang="en-US" altLang="zh-CN" b="0" i="0" dirty="0">
                <a:solidFill>
                  <a:srgbClr val="333333"/>
                </a:solidFill>
                <a:effectLst/>
                <a:latin typeface="微软雅黑" panose="020B0503020204020204" pitchFamily="34" charset="-122"/>
                <a:ea typeface="微软雅黑" panose="020B0503020204020204" pitchFamily="34" charset="-122"/>
              </a:rPr>
              <a:t>Adam</a:t>
            </a:r>
            <a:r>
              <a:rPr lang="zh-CN" altLang="en-US" b="0" i="0" dirty="0">
                <a:solidFill>
                  <a:srgbClr val="333333"/>
                </a:solidFill>
                <a:effectLst/>
                <a:latin typeface="微软雅黑" panose="020B0503020204020204" pitchFamily="34" charset="-122"/>
                <a:ea typeface="微软雅黑" panose="020B0503020204020204" pitchFamily="34" charset="-122"/>
              </a:rPr>
              <a:t>家族里那些用了自适应学习率的优化器都不善于寻找</a:t>
            </a:r>
            <a:r>
              <a:rPr lang="en-US" altLang="zh-CN" b="0" i="0" dirty="0">
                <a:solidFill>
                  <a:srgbClr val="0000FF"/>
                </a:solidFill>
                <a:effectLst/>
                <a:latin typeface="微软雅黑" panose="020B0503020204020204" pitchFamily="34" charset="-122"/>
                <a:ea typeface="微软雅黑" panose="020B0503020204020204" pitchFamily="34" charset="-122"/>
              </a:rPr>
              <a:t>flat minima</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0000FF"/>
                </a:solidFill>
                <a:effectLst/>
                <a:latin typeface="微软雅黑" panose="020B0503020204020204" pitchFamily="34" charset="-122"/>
                <a:ea typeface="微软雅黑" panose="020B0503020204020204" pitchFamily="34" charset="-122"/>
              </a:rPr>
              <a:t>而</a:t>
            </a:r>
            <a:r>
              <a:rPr lang="en-US" altLang="zh-CN" b="0" i="0" dirty="0">
                <a:solidFill>
                  <a:srgbClr val="0000FF"/>
                </a:solidFill>
                <a:effectLst/>
                <a:latin typeface="微软雅黑" panose="020B0503020204020204" pitchFamily="34" charset="-122"/>
                <a:ea typeface="微软雅黑" panose="020B0503020204020204" pitchFamily="34" charset="-122"/>
              </a:rPr>
              <a:t>flat minima</a:t>
            </a:r>
            <a:r>
              <a:rPr lang="zh-CN" altLang="en-US" b="0" i="0" dirty="0">
                <a:solidFill>
                  <a:srgbClr val="0000FF"/>
                </a:solidFill>
                <a:effectLst/>
                <a:latin typeface="微软雅黑" panose="020B0503020204020204" pitchFamily="34" charset="-122"/>
                <a:ea typeface="微软雅黑" panose="020B0503020204020204" pitchFamily="34" charset="-122"/>
              </a:rPr>
              <a:t>对于</a:t>
            </a:r>
            <a:r>
              <a:rPr lang="en-US" altLang="zh-CN" b="0" i="0" dirty="0">
                <a:solidFill>
                  <a:srgbClr val="0000FF"/>
                </a:solidFill>
                <a:effectLst/>
                <a:latin typeface="微软雅黑" panose="020B0503020204020204" pitchFamily="34" charset="-122"/>
                <a:ea typeface="微软雅黑" panose="020B0503020204020204" pitchFamily="34" charset="-122"/>
              </a:rPr>
              <a:t>generalization</a:t>
            </a:r>
            <a:r>
              <a:rPr lang="zh-CN" altLang="en-US" b="0" i="0" dirty="0">
                <a:solidFill>
                  <a:srgbClr val="0000FF"/>
                </a:solidFill>
                <a:effectLst/>
                <a:latin typeface="微软雅黑" panose="020B0503020204020204" pitchFamily="34" charset="-122"/>
                <a:ea typeface="微软雅黑" panose="020B0503020204020204" pitchFamily="34" charset="-122"/>
              </a:rPr>
              <a:t>是很重要的</a:t>
            </a:r>
            <a:r>
              <a:rPr lang="zh-CN" altLang="en-US" b="0" i="0" dirty="0">
                <a:solidFill>
                  <a:srgbClr val="333333"/>
                </a:solidFill>
                <a:effectLst/>
                <a:latin typeface="微软雅黑" panose="020B0503020204020204" pitchFamily="34" charset="-122"/>
                <a:ea typeface="微软雅黑" panose="020B0503020204020204" pitchFamily="34" charset="-122"/>
              </a:rPr>
              <a:t>。所以</a:t>
            </a:r>
            <a:r>
              <a:rPr lang="en-US" altLang="zh-CN" b="0" i="0" dirty="0">
                <a:solidFill>
                  <a:srgbClr val="333333"/>
                </a:solidFill>
                <a:effectLst/>
                <a:latin typeface="微软雅黑" panose="020B0503020204020204" pitchFamily="34" charset="-122"/>
                <a:ea typeface="微软雅黑" panose="020B0503020204020204" pitchFamily="34" charset="-122"/>
              </a:rPr>
              <a:t>Adam</a:t>
            </a:r>
            <a:r>
              <a:rPr lang="zh-CN" altLang="en-US" b="0" i="0" dirty="0">
                <a:solidFill>
                  <a:srgbClr val="333333"/>
                </a:solidFill>
                <a:effectLst/>
                <a:latin typeface="微软雅黑" panose="020B0503020204020204" pitchFamily="34" charset="-122"/>
                <a:ea typeface="微软雅黑" panose="020B0503020204020204" pitchFamily="34" charset="-122"/>
              </a:rPr>
              <a:t>训练得到的</a:t>
            </a:r>
            <a:r>
              <a:rPr lang="en-US" altLang="zh-CN" b="0" i="0" dirty="0">
                <a:solidFill>
                  <a:srgbClr val="333333"/>
                </a:solidFill>
                <a:effectLst/>
                <a:latin typeface="微软雅黑" panose="020B0503020204020204" pitchFamily="34" charset="-122"/>
                <a:ea typeface="微软雅黑" panose="020B0503020204020204" pitchFamily="34" charset="-122"/>
              </a:rPr>
              <a:t>training loss</a:t>
            </a:r>
            <a:r>
              <a:rPr lang="zh-CN" altLang="en-US" b="0" i="0" dirty="0">
                <a:solidFill>
                  <a:srgbClr val="333333"/>
                </a:solidFill>
                <a:effectLst/>
                <a:latin typeface="微软雅黑" panose="020B0503020204020204" pitchFamily="34" charset="-122"/>
                <a:ea typeface="微软雅黑" panose="020B0503020204020204" pitchFamily="34" charset="-122"/>
              </a:rPr>
              <a:t>可能会更低，但</a:t>
            </a:r>
            <a:r>
              <a:rPr lang="en-US" altLang="zh-CN" b="0" i="0" dirty="0">
                <a:solidFill>
                  <a:srgbClr val="333333"/>
                </a:solidFill>
                <a:effectLst/>
                <a:latin typeface="微软雅黑" panose="020B0503020204020204" pitchFamily="34" charset="-122"/>
                <a:ea typeface="微软雅黑" panose="020B0503020204020204" pitchFamily="34" charset="-122"/>
              </a:rPr>
              <a:t>test performance</a:t>
            </a:r>
            <a:r>
              <a:rPr lang="zh-CN" altLang="en-US" b="0" i="0" dirty="0">
                <a:solidFill>
                  <a:srgbClr val="333333"/>
                </a:solidFill>
                <a:effectLst/>
                <a:latin typeface="微软雅黑" panose="020B0503020204020204" pitchFamily="34" charset="-122"/>
                <a:ea typeface="微软雅黑" panose="020B0503020204020204" pitchFamily="34" charset="-122"/>
              </a:rPr>
              <a:t>常常却更差。</a:t>
            </a:r>
            <a:r>
              <a:rPr lang="zh-CN" altLang="en-US" b="0" i="0" dirty="0">
                <a:solidFill>
                  <a:srgbClr val="0000FF"/>
                </a:solidFill>
                <a:effectLst/>
                <a:latin typeface="微软雅黑" panose="020B0503020204020204" pitchFamily="34" charset="-122"/>
                <a:ea typeface="微软雅黑" panose="020B0503020204020204" pitchFamily="34" charset="-122"/>
              </a:rPr>
              <a:t>这是很多任务里避免用自适应学习率的最主要的原因</a:t>
            </a:r>
            <a:r>
              <a:rPr lang="zh-CN" altLang="en-US" b="0" i="0" dirty="0">
                <a:solidFill>
                  <a:srgbClr val="333333"/>
                </a:solidFill>
                <a:effectLst/>
                <a:latin typeface="微软雅黑" panose="020B0503020204020204" pitchFamily="34" charset="-122"/>
                <a:ea typeface="微软雅黑" panose="020B0503020204020204" pitchFamily="34" charset="-122"/>
              </a:rPr>
              <a:t>。</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同时，我们对</a:t>
            </a:r>
            <a:r>
              <a:rPr lang="en-US" altLang="zh-CN" b="0" i="0" dirty="0">
                <a:solidFill>
                  <a:srgbClr val="333333"/>
                </a:solidFill>
                <a:effectLst/>
                <a:latin typeface="微软雅黑" panose="020B0503020204020204" pitchFamily="34" charset="-122"/>
                <a:ea typeface="微软雅黑" panose="020B0503020204020204" pitchFamily="34" charset="-122"/>
              </a:rPr>
              <a:t>SGD</a:t>
            </a:r>
            <a:r>
              <a:rPr lang="zh-CN" altLang="en-US" b="0" i="0" dirty="0">
                <a:solidFill>
                  <a:srgbClr val="333333"/>
                </a:solidFill>
                <a:effectLst/>
                <a:latin typeface="微软雅黑" panose="020B0503020204020204" pitchFamily="34" charset="-122"/>
                <a:ea typeface="微软雅黑" panose="020B0503020204020204" pitchFamily="34" charset="-122"/>
              </a:rPr>
              <a:t>的理论算是比较了解，而以</a:t>
            </a:r>
            <a:r>
              <a:rPr lang="en-US" altLang="zh-CN" b="0" i="0" dirty="0">
                <a:solidFill>
                  <a:srgbClr val="333333"/>
                </a:solidFill>
                <a:effectLst/>
                <a:latin typeface="微软雅黑" panose="020B0503020204020204" pitchFamily="34" charset="-122"/>
                <a:ea typeface="微软雅黑" panose="020B0503020204020204" pitchFamily="34" charset="-122"/>
              </a:rPr>
              <a:t>Adam</a:t>
            </a:r>
            <a:r>
              <a:rPr lang="zh-CN" altLang="en-US" b="0" i="0" dirty="0">
                <a:solidFill>
                  <a:srgbClr val="333333"/>
                </a:solidFill>
                <a:effectLst/>
                <a:latin typeface="微软雅黑" panose="020B0503020204020204" pitchFamily="34" charset="-122"/>
                <a:ea typeface="微软雅黑" panose="020B0503020204020204" pitchFamily="34" charset="-122"/>
              </a:rPr>
              <a:t>代表的自适应优化器是一种很</a:t>
            </a:r>
            <a:r>
              <a:rPr lang="en-US" altLang="zh-CN" b="0" i="0" dirty="0">
                <a:solidFill>
                  <a:srgbClr val="333333"/>
                </a:solidFill>
                <a:effectLst/>
                <a:latin typeface="微软雅黑" panose="020B0503020204020204" pitchFamily="34" charset="-122"/>
                <a:ea typeface="微软雅黑" panose="020B0503020204020204" pitchFamily="34" charset="-122"/>
              </a:rPr>
              <a:t>heuristic</a:t>
            </a:r>
            <a:r>
              <a:rPr lang="zh-CN" altLang="en-US" b="0" i="0" dirty="0">
                <a:solidFill>
                  <a:srgbClr val="333333"/>
                </a:solidFill>
                <a:effectLst/>
                <a:latin typeface="微软雅黑" panose="020B0503020204020204" pitchFamily="34" charset="-122"/>
                <a:ea typeface="微软雅黑" panose="020B0503020204020204" pitchFamily="34" charset="-122"/>
              </a:rPr>
              <a:t>、理论机制也很不清晰的方法。</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在计算机视觉领域，</a:t>
            </a:r>
            <a:r>
              <a:rPr lang="en-US" altLang="zh-CN" b="0" i="0" dirty="0">
                <a:solidFill>
                  <a:srgbClr val="333333"/>
                </a:solidFill>
                <a:effectLst/>
                <a:latin typeface="微软雅黑" panose="020B0503020204020204" pitchFamily="34" charset="-122"/>
                <a:ea typeface="微软雅黑" panose="020B0503020204020204" pitchFamily="34" charset="-122"/>
              </a:rPr>
              <a:t>SGD</a:t>
            </a:r>
            <a:r>
              <a:rPr lang="zh-CN" altLang="en-US" b="0" i="0" dirty="0">
                <a:solidFill>
                  <a:srgbClr val="333333"/>
                </a:solidFill>
                <a:effectLst/>
                <a:latin typeface="微软雅黑" panose="020B0503020204020204" pitchFamily="34" charset="-122"/>
                <a:ea typeface="微软雅黑" panose="020B0503020204020204" pitchFamily="34" charset="-122"/>
              </a:rPr>
              <a:t>时至今日还是统治级的优化器。但是在自然语言处理（特别是用</a:t>
            </a:r>
            <a:r>
              <a:rPr lang="en-US" altLang="zh-CN" b="0" i="0" dirty="0">
                <a:solidFill>
                  <a:srgbClr val="333333"/>
                </a:solidFill>
                <a:effectLst/>
                <a:latin typeface="微软雅黑" panose="020B0503020204020204" pitchFamily="34" charset="-122"/>
                <a:ea typeface="微软雅黑" panose="020B0503020204020204" pitchFamily="34" charset="-122"/>
              </a:rPr>
              <a:t>Transformer-based models</a:t>
            </a:r>
            <a:r>
              <a:rPr lang="zh-CN" altLang="en-US" b="0" i="0" dirty="0">
                <a:solidFill>
                  <a:srgbClr val="333333"/>
                </a:solidFill>
                <a:effectLst/>
                <a:latin typeface="微软雅黑" panose="020B0503020204020204" pitchFamily="34" charset="-122"/>
                <a:ea typeface="微软雅黑" panose="020B0503020204020204" pitchFamily="34" charset="-122"/>
              </a:rPr>
              <a:t>）领域，</a:t>
            </a:r>
            <a:r>
              <a:rPr lang="en-US" altLang="zh-CN" b="0" i="0" dirty="0">
                <a:solidFill>
                  <a:srgbClr val="333333"/>
                </a:solidFill>
                <a:effectLst/>
                <a:latin typeface="微软雅黑" panose="020B0503020204020204" pitchFamily="34" charset="-122"/>
                <a:ea typeface="微软雅黑" panose="020B0503020204020204" pitchFamily="34" charset="-122"/>
              </a:rPr>
              <a:t>Adam</a:t>
            </a:r>
            <a:r>
              <a:rPr lang="zh-CN" altLang="en-US" b="0" i="0" dirty="0">
                <a:solidFill>
                  <a:srgbClr val="333333"/>
                </a:solidFill>
                <a:effectLst/>
                <a:latin typeface="微软雅黑" panose="020B0503020204020204" pitchFamily="34" charset="-122"/>
                <a:ea typeface="微软雅黑" panose="020B0503020204020204" pitchFamily="34" charset="-122"/>
              </a:rPr>
              <a:t>已经是最流行的优化器了。</a:t>
            </a:r>
          </a:p>
        </p:txBody>
      </p:sp>
      <p:sp>
        <p:nvSpPr>
          <p:cNvPr id="6" name="打底色块">
            <a:extLst>
              <a:ext uri="{FF2B5EF4-FFF2-40B4-BE49-F238E27FC236}">
                <a16:creationId xmlns:a16="http://schemas.microsoft.com/office/drawing/2014/main" id="{1797BBC7-C25C-4351-9D0F-7743D1F1E649}"/>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42244556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D1EE300-8A2B-4419-AA1B-A304E79E6BBD}"/>
              </a:ext>
            </a:extLst>
          </p:cNvPr>
          <p:cNvSpPr txBox="1"/>
          <p:nvPr/>
        </p:nvSpPr>
        <p:spPr>
          <a:xfrm>
            <a:off x="296945" y="1059726"/>
            <a:ext cx="8696226" cy="5355312"/>
          </a:xfrm>
          <a:prstGeom prst="rect">
            <a:avLst/>
          </a:prstGeom>
          <a:noFill/>
        </p:spPr>
        <p:txBody>
          <a:bodyPr wrap="square">
            <a:spAutoFit/>
          </a:bodyPr>
          <a:lstStyle/>
          <a:p>
            <a:pPr algn="just"/>
            <a:r>
              <a:rPr lang="zh-CN" altLang="en-US" b="0" i="0" dirty="0">
                <a:solidFill>
                  <a:srgbClr val="FF0000"/>
                </a:solidFill>
                <a:effectLst/>
                <a:latin typeface="微软雅黑" panose="020B0503020204020204" pitchFamily="34" charset="-122"/>
                <a:ea typeface="微软雅黑" panose="020B0503020204020204" pitchFamily="34" charset="-122"/>
              </a:rPr>
              <a:t>所以为什么</a:t>
            </a:r>
            <a:r>
              <a:rPr lang="en-US" altLang="zh-CN" b="0" i="0" dirty="0">
                <a:solidFill>
                  <a:srgbClr val="FF0000"/>
                </a:solidFill>
                <a:effectLst/>
                <a:latin typeface="微软雅黑" panose="020B0503020204020204" pitchFamily="34" charset="-122"/>
                <a:ea typeface="微软雅黑" panose="020B0503020204020204" pitchFamily="34" charset="-122"/>
              </a:rPr>
              <a:t>SGD</a:t>
            </a:r>
            <a:r>
              <a:rPr lang="zh-CN" altLang="en-US" b="0" i="0" dirty="0">
                <a:solidFill>
                  <a:srgbClr val="FF0000"/>
                </a:solidFill>
                <a:effectLst/>
                <a:latin typeface="微软雅黑" panose="020B0503020204020204" pitchFamily="34" charset="-122"/>
                <a:ea typeface="微软雅黑" panose="020B0503020204020204" pitchFamily="34" charset="-122"/>
              </a:rPr>
              <a:t>和</a:t>
            </a:r>
            <a:r>
              <a:rPr lang="en-US" altLang="zh-CN" b="0" i="0" dirty="0">
                <a:solidFill>
                  <a:srgbClr val="FF0000"/>
                </a:solidFill>
                <a:effectLst/>
                <a:latin typeface="微软雅黑" panose="020B0503020204020204" pitchFamily="34" charset="-122"/>
                <a:ea typeface="微软雅黑" panose="020B0503020204020204" pitchFamily="34" charset="-122"/>
              </a:rPr>
              <a:t>Adam</a:t>
            </a:r>
            <a:r>
              <a:rPr lang="zh-CN" altLang="en-US" b="0" i="0" dirty="0">
                <a:solidFill>
                  <a:srgbClr val="FF0000"/>
                </a:solidFill>
                <a:effectLst/>
                <a:latin typeface="微软雅黑" panose="020B0503020204020204" pitchFamily="34" charset="-122"/>
                <a:ea typeface="微软雅黑" panose="020B0503020204020204" pitchFamily="34" charset="-122"/>
              </a:rPr>
              <a:t>会各有所长呢？</a:t>
            </a:r>
          </a:p>
          <a:p>
            <a:pPr algn="just"/>
            <a:endParaRPr lang="en-US" altLang="zh-CN" b="0" i="0" dirty="0">
              <a:solidFill>
                <a:srgbClr val="FF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如果你在计算机视觉里用</a:t>
            </a:r>
            <a:r>
              <a:rPr lang="en-US" altLang="zh-CN" b="0" i="0" dirty="0">
                <a:solidFill>
                  <a:srgbClr val="333333"/>
                </a:solidFill>
                <a:effectLst/>
                <a:latin typeface="微软雅黑" panose="020B0503020204020204" pitchFamily="34" charset="-122"/>
                <a:ea typeface="微软雅黑" panose="020B0503020204020204" pitchFamily="34" charset="-122"/>
              </a:rPr>
              <a:t>Adam</a:t>
            </a:r>
            <a:r>
              <a:rPr lang="zh-CN" altLang="en-US" b="0" i="0" dirty="0">
                <a:solidFill>
                  <a:srgbClr val="333333"/>
                </a:solidFill>
                <a:effectLst/>
                <a:latin typeface="微软雅黑" panose="020B0503020204020204" pitchFamily="34" charset="-122"/>
                <a:ea typeface="微软雅黑" panose="020B0503020204020204" pitchFamily="34" charset="-122"/>
              </a:rPr>
              <a:t>之类的自适应优化器，得到的结果很有可能会离</a:t>
            </a:r>
            <a:r>
              <a:rPr lang="en-US" altLang="zh-CN" b="0" i="0" dirty="0">
                <a:solidFill>
                  <a:srgbClr val="333333"/>
                </a:solidFill>
                <a:effectLst/>
                <a:latin typeface="微软雅黑" panose="020B0503020204020204" pitchFamily="34" charset="-122"/>
                <a:ea typeface="微软雅黑" panose="020B0503020204020204" pitchFamily="34" charset="-122"/>
              </a:rPr>
              <a:t>SGD</a:t>
            </a:r>
            <a:r>
              <a:rPr lang="zh-CN" altLang="en-US" b="0" i="0" dirty="0">
                <a:solidFill>
                  <a:srgbClr val="333333"/>
                </a:solidFill>
                <a:effectLst/>
                <a:latin typeface="微软雅黑" panose="020B0503020204020204" pitchFamily="34" charset="-122"/>
                <a:ea typeface="微软雅黑" panose="020B0503020204020204" pitchFamily="34" charset="-122"/>
              </a:rPr>
              <a:t>的</a:t>
            </a:r>
            <a:r>
              <a:rPr lang="en-US" altLang="zh-CN" b="0" i="0" dirty="0">
                <a:solidFill>
                  <a:srgbClr val="333333"/>
                </a:solidFill>
                <a:effectLst/>
                <a:latin typeface="微软雅黑" panose="020B0503020204020204" pitchFamily="34" charset="-122"/>
                <a:ea typeface="微软雅黑" panose="020B0503020204020204" pitchFamily="34" charset="-122"/>
              </a:rPr>
              <a:t>baseline</a:t>
            </a:r>
            <a:r>
              <a:rPr lang="zh-CN" altLang="en-US" b="0" i="0" dirty="0">
                <a:solidFill>
                  <a:srgbClr val="333333"/>
                </a:solidFill>
                <a:effectLst/>
                <a:latin typeface="微软雅黑" panose="020B0503020204020204" pitchFamily="34" charset="-122"/>
                <a:ea typeface="微软雅黑" panose="020B0503020204020204" pitchFamily="34" charset="-122"/>
              </a:rPr>
              <a:t>差好几个点。主要原因是，</a:t>
            </a:r>
            <a:r>
              <a:rPr lang="zh-CN" altLang="en-US" b="1" i="0" dirty="0">
                <a:solidFill>
                  <a:srgbClr val="000000"/>
                </a:solidFill>
                <a:effectLst/>
                <a:latin typeface="微软雅黑" panose="020B0503020204020204" pitchFamily="34" charset="-122"/>
                <a:ea typeface="微软雅黑" panose="020B0503020204020204" pitchFamily="34" charset="-122"/>
              </a:rPr>
              <a:t>自适应优化器容易找到</a:t>
            </a:r>
            <a:r>
              <a:rPr lang="en-US" altLang="zh-CN" b="1" i="0" dirty="0">
                <a:solidFill>
                  <a:srgbClr val="000000"/>
                </a:solidFill>
                <a:effectLst/>
                <a:latin typeface="微软雅黑" panose="020B0503020204020204" pitchFamily="34" charset="-122"/>
                <a:ea typeface="微软雅黑" panose="020B0503020204020204" pitchFamily="34" charset="-122"/>
              </a:rPr>
              <a:t>sharp minima</a:t>
            </a:r>
            <a:r>
              <a:rPr lang="zh-CN" altLang="en-US" b="1" i="0" dirty="0">
                <a:solidFill>
                  <a:srgbClr val="000000"/>
                </a:solidFill>
                <a:effectLst/>
                <a:latin typeface="微软雅黑" panose="020B0503020204020204" pitchFamily="34" charset="-122"/>
                <a:ea typeface="微软雅黑" panose="020B0503020204020204" pitchFamily="34" charset="-122"/>
              </a:rPr>
              <a:t>，泛化表现常常比</a:t>
            </a:r>
            <a:r>
              <a:rPr lang="en-US" altLang="zh-CN" b="1" i="0" dirty="0">
                <a:solidFill>
                  <a:srgbClr val="000000"/>
                </a:solidFill>
                <a:effectLst/>
                <a:latin typeface="微软雅黑" panose="020B0503020204020204" pitchFamily="34" charset="-122"/>
                <a:ea typeface="微软雅黑" panose="020B0503020204020204" pitchFamily="34" charset="-122"/>
              </a:rPr>
              <a:t>SGD</a:t>
            </a:r>
            <a:r>
              <a:rPr lang="zh-CN" altLang="en-US" b="1" i="0" dirty="0">
                <a:solidFill>
                  <a:srgbClr val="000000"/>
                </a:solidFill>
                <a:effectLst/>
                <a:latin typeface="微软雅黑" panose="020B0503020204020204" pitchFamily="34" charset="-122"/>
                <a:ea typeface="微软雅黑" panose="020B0503020204020204" pitchFamily="34" charset="-122"/>
              </a:rPr>
              <a:t>显著地差。</a:t>
            </a:r>
            <a:endParaRPr lang="en-US" altLang="zh-CN" b="1" i="0" dirty="0">
              <a:solidFill>
                <a:srgbClr val="000000"/>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333333"/>
              </a:solidFill>
              <a:effectLst/>
              <a:latin typeface="微软雅黑" panose="020B0503020204020204" pitchFamily="34" charset="-122"/>
              <a:ea typeface="微软雅黑" panose="020B0503020204020204" pitchFamily="34" charset="-122"/>
            </a:endParaRPr>
          </a:p>
          <a:p>
            <a:r>
              <a:rPr lang="zh-CN" altLang="en-US" b="0" i="0" dirty="0">
                <a:solidFill>
                  <a:srgbClr val="333333"/>
                </a:solidFill>
                <a:effectLst/>
                <a:latin typeface="微软雅黑" panose="020B0503020204020204" pitchFamily="34" charset="-122"/>
                <a:ea typeface="微软雅黑" panose="020B0503020204020204" pitchFamily="34" charset="-122"/>
              </a:rPr>
              <a:t>如果你训练</a:t>
            </a:r>
            <a:r>
              <a:rPr lang="en-US" altLang="zh-CN" b="0" i="0" dirty="0">
                <a:solidFill>
                  <a:srgbClr val="333333"/>
                </a:solidFill>
                <a:effectLst/>
                <a:latin typeface="微软雅黑" panose="020B0503020204020204" pitchFamily="34" charset="-122"/>
                <a:ea typeface="微软雅黑" panose="020B0503020204020204" pitchFamily="34" charset="-122"/>
              </a:rPr>
              <a:t>Transformer</a:t>
            </a:r>
            <a:r>
              <a:rPr lang="zh-CN" altLang="en-US" b="0" i="0" dirty="0">
                <a:solidFill>
                  <a:srgbClr val="333333"/>
                </a:solidFill>
                <a:effectLst/>
                <a:latin typeface="微软雅黑" panose="020B0503020204020204" pitchFamily="34" charset="-122"/>
                <a:ea typeface="微软雅黑" panose="020B0503020204020204" pitchFamily="34" charset="-122"/>
              </a:rPr>
              <a:t>一类的模型，</a:t>
            </a:r>
            <a:r>
              <a:rPr lang="en-US" altLang="zh-CN" b="0" i="0" dirty="0">
                <a:solidFill>
                  <a:srgbClr val="333333"/>
                </a:solidFill>
                <a:effectLst/>
                <a:latin typeface="微软雅黑" panose="020B0503020204020204" pitchFamily="34" charset="-122"/>
                <a:ea typeface="微软雅黑" panose="020B0503020204020204" pitchFamily="34" charset="-122"/>
              </a:rPr>
              <a:t>Adam</a:t>
            </a:r>
            <a:r>
              <a:rPr lang="zh-CN" altLang="en-US" b="0" i="0" dirty="0">
                <a:solidFill>
                  <a:srgbClr val="333333"/>
                </a:solidFill>
                <a:effectLst/>
                <a:latin typeface="微软雅黑" panose="020B0503020204020204" pitchFamily="34" charset="-122"/>
                <a:ea typeface="微软雅黑" panose="020B0503020204020204" pitchFamily="34" charset="-122"/>
              </a:rPr>
              <a:t>优化得更快且更好。主要原因是，</a:t>
            </a:r>
            <a:r>
              <a:rPr lang="en-US" altLang="zh-CN" b="1" i="0" dirty="0">
                <a:solidFill>
                  <a:srgbClr val="0000FF"/>
                </a:solidFill>
                <a:effectLst/>
                <a:latin typeface="微软雅黑" panose="020B0503020204020204" pitchFamily="34" charset="-122"/>
                <a:ea typeface="微软雅黑" panose="020B0503020204020204" pitchFamily="34" charset="-122"/>
              </a:rPr>
              <a:t>NLP</a:t>
            </a:r>
            <a:r>
              <a:rPr lang="zh-CN" altLang="en-US" b="1" i="0" dirty="0">
                <a:solidFill>
                  <a:srgbClr val="0000FF"/>
                </a:solidFill>
                <a:effectLst/>
                <a:latin typeface="微软雅黑" panose="020B0503020204020204" pitchFamily="34" charset="-122"/>
                <a:ea typeface="微软雅黑" panose="020B0503020204020204" pitchFamily="34" charset="-122"/>
              </a:rPr>
              <a:t>任务的</a:t>
            </a:r>
            <a:r>
              <a:rPr lang="en-US" altLang="zh-CN" b="1" i="0" dirty="0">
                <a:solidFill>
                  <a:srgbClr val="0000FF"/>
                </a:solidFill>
                <a:effectLst/>
                <a:latin typeface="微软雅黑" panose="020B0503020204020204" pitchFamily="34" charset="-122"/>
                <a:ea typeface="微软雅黑" panose="020B0503020204020204" pitchFamily="34" charset="-122"/>
              </a:rPr>
              <a:t>loss landscape</a:t>
            </a:r>
            <a:r>
              <a:rPr lang="zh-CN" altLang="en-US" b="1" i="0" dirty="0">
                <a:solidFill>
                  <a:srgbClr val="0000FF"/>
                </a:solidFill>
                <a:effectLst/>
                <a:latin typeface="微软雅黑" panose="020B0503020204020204" pitchFamily="34" charset="-122"/>
                <a:ea typeface="微软雅黑" panose="020B0503020204020204" pitchFamily="34" charset="-122"/>
              </a:rPr>
              <a:t>有很多“悬崖峭壁”，自适应学习率更能处理这种极端情况，避免梯度爆炸</a:t>
            </a:r>
            <a:r>
              <a:rPr lang="zh-CN" altLang="en-US" b="0" i="0" dirty="0">
                <a:solidFill>
                  <a:srgbClr val="333333"/>
                </a:solidFill>
                <a:effectLst/>
                <a:latin typeface="微软雅黑" panose="020B0503020204020204" pitchFamily="34" charset="-122"/>
                <a:ea typeface="微软雅黑" panose="020B0503020204020204" pitchFamily="34" charset="-122"/>
              </a:rPr>
              <a:t>。基于同样的原因，计算机视觉很少用的</a:t>
            </a:r>
            <a:r>
              <a:rPr lang="en-US" altLang="zh-CN" b="0" i="0" dirty="0">
                <a:solidFill>
                  <a:srgbClr val="333333"/>
                </a:solidFill>
                <a:effectLst/>
                <a:latin typeface="微软雅黑" panose="020B0503020204020204" pitchFamily="34" charset="-122"/>
                <a:ea typeface="微软雅黑" panose="020B0503020204020204" pitchFamily="34" charset="-122"/>
              </a:rPr>
              <a:t>gradient clipping</a:t>
            </a:r>
            <a:r>
              <a:rPr lang="zh-CN" altLang="en-US" b="0" i="0" dirty="0">
                <a:solidFill>
                  <a:srgbClr val="333333"/>
                </a:solidFill>
                <a:effectLst/>
                <a:latin typeface="微软雅黑" panose="020B0503020204020204" pitchFamily="34" charset="-122"/>
                <a:ea typeface="微软雅黑" panose="020B0503020204020204" pitchFamily="34" charset="-122"/>
              </a:rPr>
              <a:t>在</a:t>
            </a:r>
            <a:r>
              <a:rPr lang="en-US" altLang="zh-CN" b="0" i="0" dirty="0">
                <a:solidFill>
                  <a:srgbClr val="333333"/>
                </a:solidFill>
                <a:effectLst/>
                <a:latin typeface="微软雅黑" panose="020B0503020204020204" pitchFamily="34" charset="-122"/>
                <a:ea typeface="微软雅黑" panose="020B0503020204020204" pitchFamily="34" charset="-122"/>
              </a:rPr>
              <a:t>NLP</a:t>
            </a:r>
            <a:r>
              <a:rPr lang="zh-CN" altLang="en-US" b="0" i="0" dirty="0">
                <a:solidFill>
                  <a:srgbClr val="333333"/>
                </a:solidFill>
                <a:effectLst/>
                <a:latin typeface="微软雅黑" panose="020B0503020204020204" pitchFamily="34" charset="-122"/>
                <a:ea typeface="微软雅黑" panose="020B0503020204020204" pitchFamily="34" charset="-122"/>
              </a:rPr>
              <a:t>任务里几乎必不可少。</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参考</a:t>
            </a:r>
            <a:r>
              <a:rPr lang="en-US" altLang="zh-CN" b="0" i="0" dirty="0">
                <a:solidFill>
                  <a:srgbClr val="333333"/>
                </a:solidFill>
                <a:effectLst/>
                <a:latin typeface="微软雅黑" panose="020B0503020204020204" pitchFamily="34" charset="-122"/>
                <a:ea typeface="微软雅黑" panose="020B0503020204020204" pitchFamily="34" charset="-122"/>
              </a:rPr>
              <a:t>ICLR2020 "Why Gradient Clipping Accelerates Training: A Theoretical Justification for Adaptivity".) </a:t>
            </a:r>
            <a:r>
              <a:rPr lang="en-US" altLang="zh-CN" b="0" i="0" dirty="0">
                <a:solidFill>
                  <a:srgbClr val="021EAA"/>
                </a:solidFill>
                <a:effectLst/>
                <a:latin typeface="微软雅黑" panose="020B0503020204020204" pitchFamily="34" charset="-122"/>
                <a:ea typeface="微软雅黑" panose="020B0503020204020204" pitchFamily="34" charset="-122"/>
              </a:rPr>
              <a:t>https://arxiv.org/abs/1905.11881</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生成对抗网络（</a:t>
            </a:r>
            <a:r>
              <a:rPr lang="en-US" altLang="zh-CN" b="0" i="0" dirty="0">
                <a:solidFill>
                  <a:srgbClr val="333333"/>
                </a:solidFill>
                <a:effectLst/>
                <a:latin typeface="微软雅黑" panose="020B0503020204020204" pitchFamily="34" charset="-122"/>
                <a:ea typeface="微软雅黑" panose="020B0503020204020204" pitchFamily="34" charset="-122"/>
              </a:rPr>
              <a:t>GAN</a:t>
            </a:r>
            <a:r>
              <a:rPr lang="zh-CN" altLang="en-US" b="0" i="0" dirty="0">
                <a:solidFill>
                  <a:srgbClr val="333333"/>
                </a:solidFill>
                <a:effectLst/>
                <a:latin typeface="微软雅黑" panose="020B0503020204020204" pitchFamily="34" charset="-122"/>
                <a:ea typeface="微软雅黑" panose="020B0503020204020204" pitchFamily="34" charset="-122"/>
              </a:rPr>
              <a:t>）一般是视觉任务，但是</a:t>
            </a:r>
            <a:r>
              <a:rPr lang="en-US" altLang="zh-CN" b="0" i="0" dirty="0">
                <a:solidFill>
                  <a:srgbClr val="333333"/>
                </a:solidFill>
                <a:effectLst/>
                <a:latin typeface="微软雅黑" panose="020B0503020204020204" pitchFamily="34" charset="-122"/>
                <a:ea typeface="微软雅黑" panose="020B0503020204020204" pitchFamily="34" charset="-122"/>
              </a:rPr>
              <a:t>Adam</a:t>
            </a:r>
            <a:r>
              <a:rPr lang="zh-CN" altLang="en-US" b="0" i="0" dirty="0">
                <a:solidFill>
                  <a:srgbClr val="333333"/>
                </a:solidFill>
                <a:effectLst/>
                <a:latin typeface="微软雅黑" panose="020B0503020204020204" pitchFamily="34" charset="-122"/>
                <a:ea typeface="微软雅黑" panose="020B0503020204020204" pitchFamily="34" charset="-122"/>
              </a:rPr>
              <a:t>还是成为了最流行的优化器。主要原因还是在于</a:t>
            </a:r>
            <a:r>
              <a:rPr lang="en-US" altLang="zh-CN" b="0" i="0" dirty="0">
                <a:solidFill>
                  <a:srgbClr val="333333"/>
                </a:solidFill>
                <a:effectLst/>
                <a:latin typeface="微软雅黑" panose="020B0503020204020204" pitchFamily="34" charset="-122"/>
                <a:ea typeface="微软雅黑" panose="020B0503020204020204" pitchFamily="34" charset="-122"/>
              </a:rPr>
              <a:t>GAN</a:t>
            </a:r>
            <a:r>
              <a:rPr lang="zh-CN" altLang="en-US" b="0" i="0" dirty="0">
                <a:solidFill>
                  <a:srgbClr val="333333"/>
                </a:solidFill>
                <a:effectLst/>
                <a:latin typeface="微软雅黑" panose="020B0503020204020204" pitchFamily="34" charset="-122"/>
                <a:ea typeface="微软雅黑" panose="020B0503020204020204" pitchFamily="34" charset="-122"/>
              </a:rPr>
              <a:t>的训练是不太稳定的，它的</a:t>
            </a:r>
            <a:r>
              <a:rPr lang="en-US" altLang="zh-CN" b="0" i="0" dirty="0">
                <a:solidFill>
                  <a:srgbClr val="333333"/>
                </a:solidFill>
                <a:effectLst/>
                <a:latin typeface="微软雅黑" panose="020B0503020204020204" pitchFamily="34" charset="-122"/>
                <a:ea typeface="微软雅黑" panose="020B0503020204020204" pitchFamily="34" charset="-122"/>
              </a:rPr>
              <a:t>loss landscape</a:t>
            </a:r>
            <a:r>
              <a:rPr lang="zh-CN" altLang="en-US" b="0" i="0" dirty="0">
                <a:solidFill>
                  <a:srgbClr val="333333"/>
                </a:solidFill>
                <a:effectLst/>
                <a:latin typeface="微软雅黑" panose="020B0503020204020204" pitchFamily="34" charset="-122"/>
                <a:ea typeface="微软雅黑" panose="020B0503020204020204" pitchFamily="34" charset="-122"/>
              </a:rPr>
              <a:t>和正常的视觉任务很不同。大家对训练</a:t>
            </a:r>
            <a:r>
              <a:rPr lang="en-US" altLang="zh-CN" b="0" i="0" dirty="0">
                <a:solidFill>
                  <a:srgbClr val="333333"/>
                </a:solidFill>
                <a:effectLst/>
                <a:latin typeface="微软雅黑" panose="020B0503020204020204" pitchFamily="34" charset="-122"/>
                <a:ea typeface="微软雅黑" panose="020B0503020204020204" pitchFamily="34" charset="-122"/>
              </a:rPr>
              <a:t>GAN</a:t>
            </a:r>
            <a:r>
              <a:rPr lang="zh-CN" altLang="en-US" b="0" i="0" dirty="0">
                <a:solidFill>
                  <a:srgbClr val="333333"/>
                </a:solidFill>
                <a:effectLst/>
                <a:latin typeface="微软雅黑" panose="020B0503020204020204" pitchFamily="34" charset="-122"/>
                <a:ea typeface="微软雅黑" panose="020B0503020204020204" pitchFamily="34" charset="-122"/>
              </a:rPr>
              <a:t>的追求是能稳定就足够好了，</a:t>
            </a:r>
            <a:r>
              <a:rPr lang="en-US" altLang="zh-CN" b="0" i="0" dirty="0">
                <a:solidFill>
                  <a:srgbClr val="333333"/>
                </a:solidFill>
                <a:effectLst/>
                <a:latin typeface="微软雅黑" panose="020B0503020204020204" pitchFamily="34" charset="-122"/>
                <a:ea typeface="微软雅黑" panose="020B0503020204020204" pitchFamily="34" charset="-122"/>
              </a:rPr>
              <a:t>flat minima</a:t>
            </a:r>
            <a:r>
              <a:rPr lang="zh-CN" altLang="en-US" b="0" i="0" dirty="0">
                <a:solidFill>
                  <a:srgbClr val="333333"/>
                </a:solidFill>
                <a:effectLst/>
                <a:latin typeface="微软雅黑" panose="020B0503020204020204" pitchFamily="34" charset="-122"/>
                <a:ea typeface="微软雅黑" panose="020B0503020204020204" pitchFamily="34" charset="-122"/>
              </a:rPr>
              <a:t>对</a:t>
            </a:r>
            <a:r>
              <a:rPr lang="en-US" altLang="zh-CN" b="0" i="0" dirty="0">
                <a:solidFill>
                  <a:srgbClr val="333333"/>
                </a:solidFill>
                <a:effectLst/>
                <a:latin typeface="微软雅黑" panose="020B0503020204020204" pitchFamily="34" charset="-122"/>
                <a:ea typeface="微软雅黑" panose="020B0503020204020204" pitchFamily="34" charset="-122"/>
              </a:rPr>
              <a:t>GAN</a:t>
            </a:r>
            <a:r>
              <a:rPr lang="zh-CN" altLang="en-US" b="0" i="0" dirty="0">
                <a:solidFill>
                  <a:srgbClr val="333333"/>
                </a:solidFill>
                <a:effectLst/>
                <a:latin typeface="微软雅黑" panose="020B0503020204020204" pitchFamily="34" charset="-122"/>
                <a:ea typeface="微软雅黑" panose="020B0503020204020204" pitchFamily="34" charset="-122"/>
              </a:rPr>
              <a:t>的意义还不是很明确。</a:t>
            </a:r>
          </a:p>
          <a:p>
            <a:pPr algn="just"/>
            <a:endParaRPr lang="en-US" altLang="zh-CN" b="1"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b="1" i="0" dirty="0">
                <a:solidFill>
                  <a:srgbClr val="333333"/>
                </a:solidFill>
                <a:effectLst/>
                <a:latin typeface="微软雅黑" panose="020B0503020204020204" pitchFamily="34" charset="-122"/>
                <a:ea typeface="微软雅黑" panose="020B0503020204020204" pitchFamily="34" charset="-122"/>
              </a:rPr>
              <a:t>对于比较极端的</a:t>
            </a:r>
            <a:r>
              <a:rPr lang="en-US" altLang="zh-CN" b="1" i="0" dirty="0">
                <a:solidFill>
                  <a:srgbClr val="333333"/>
                </a:solidFill>
                <a:effectLst/>
                <a:latin typeface="微软雅黑" panose="020B0503020204020204" pitchFamily="34" charset="-122"/>
                <a:ea typeface="微软雅黑" panose="020B0503020204020204" pitchFamily="34" charset="-122"/>
              </a:rPr>
              <a:t>loss landscape</a:t>
            </a:r>
            <a:r>
              <a:rPr lang="zh-CN" altLang="en-US" b="1" i="0" dirty="0">
                <a:solidFill>
                  <a:srgbClr val="333333"/>
                </a:solidFill>
                <a:effectLst/>
                <a:latin typeface="微软雅黑" panose="020B0503020204020204" pitchFamily="34" charset="-122"/>
                <a:ea typeface="微软雅黑" panose="020B0503020204020204" pitchFamily="34" charset="-122"/>
              </a:rPr>
              <a:t>，</a:t>
            </a:r>
            <a:r>
              <a:rPr lang="en-US" altLang="zh-CN" b="1" i="0" dirty="0">
                <a:solidFill>
                  <a:srgbClr val="333333"/>
                </a:solidFill>
                <a:effectLst/>
                <a:latin typeface="微软雅黑" panose="020B0503020204020204" pitchFamily="34" charset="-122"/>
                <a:ea typeface="微软雅黑" panose="020B0503020204020204" pitchFamily="34" charset="-122"/>
              </a:rPr>
              <a:t>Adam</a:t>
            </a:r>
            <a:r>
              <a:rPr lang="zh-CN" altLang="en-US" b="1" i="0" dirty="0">
                <a:solidFill>
                  <a:srgbClr val="333333"/>
                </a:solidFill>
                <a:effectLst/>
                <a:latin typeface="微软雅黑" panose="020B0503020204020204" pitchFamily="34" charset="-122"/>
                <a:ea typeface="微软雅黑" panose="020B0503020204020204" pitchFamily="34" charset="-122"/>
              </a:rPr>
              <a:t>可能会比较有优势。</a:t>
            </a:r>
            <a:r>
              <a:rPr lang="zh-CN" altLang="en-US" b="0" i="0" dirty="0">
                <a:solidFill>
                  <a:srgbClr val="FF0000"/>
                </a:solidFill>
                <a:effectLst/>
                <a:latin typeface="微软雅黑" panose="020B0503020204020204" pitchFamily="34" charset="-122"/>
                <a:ea typeface="微软雅黑" panose="020B0503020204020204" pitchFamily="34" charset="-122"/>
              </a:rPr>
              <a:t>虽然</a:t>
            </a:r>
            <a:r>
              <a:rPr lang="en-US" altLang="zh-CN" b="0" i="0" dirty="0">
                <a:solidFill>
                  <a:srgbClr val="FF0000"/>
                </a:solidFill>
                <a:effectLst/>
                <a:latin typeface="微软雅黑" panose="020B0503020204020204" pitchFamily="34" charset="-122"/>
                <a:ea typeface="微软雅黑" panose="020B0503020204020204" pitchFamily="34" charset="-122"/>
              </a:rPr>
              <a:t>Adam</a:t>
            </a:r>
            <a:r>
              <a:rPr lang="zh-CN" altLang="en-US" b="0" i="0" dirty="0">
                <a:solidFill>
                  <a:srgbClr val="FF0000"/>
                </a:solidFill>
                <a:effectLst/>
                <a:latin typeface="微软雅黑" panose="020B0503020204020204" pitchFamily="34" charset="-122"/>
                <a:ea typeface="微软雅黑" panose="020B0503020204020204" pitchFamily="34" charset="-122"/>
              </a:rPr>
              <a:t>不擅长找到</a:t>
            </a:r>
            <a:r>
              <a:rPr lang="en-US" altLang="zh-CN" b="0" i="0" dirty="0">
                <a:solidFill>
                  <a:srgbClr val="FF0000"/>
                </a:solidFill>
                <a:effectLst/>
                <a:latin typeface="微软雅黑" panose="020B0503020204020204" pitchFamily="34" charset="-122"/>
                <a:ea typeface="微软雅黑" panose="020B0503020204020204" pitchFamily="34" charset="-122"/>
              </a:rPr>
              <a:t>flat minima</a:t>
            </a:r>
            <a:r>
              <a:rPr lang="zh-CN" altLang="en-US" b="0" i="0" dirty="0">
                <a:solidFill>
                  <a:srgbClr val="FF0000"/>
                </a:solidFill>
                <a:effectLst/>
                <a:latin typeface="微软雅黑" panose="020B0503020204020204" pitchFamily="34" charset="-122"/>
                <a:ea typeface="微软雅黑" panose="020B0503020204020204" pitchFamily="34" charset="-122"/>
              </a:rPr>
              <a:t>，但</a:t>
            </a:r>
            <a:r>
              <a:rPr lang="en-US" altLang="zh-CN" b="0" i="0" dirty="0">
                <a:solidFill>
                  <a:srgbClr val="FF0000"/>
                </a:solidFill>
                <a:effectLst/>
                <a:latin typeface="微软雅黑" panose="020B0503020204020204" pitchFamily="34" charset="-122"/>
                <a:ea typeface="微软雅黑" panose="020B0503020204020204" pitchFamily="34" charset="-122"/>
              </a:rPr>
              <a:t>Adam</a:t>
            </a:r>
            <a:r>
              <a:rPr lang="zh-CN" altLang="en-US" b="0" i="0" dirty="0">
                <a:solidFill>
                  <a:srgbClr val="FF0000"/>
                </a:solidFill>
                <a:effectLst/>
                <a:latin typeface="微软雅黑" panose="020B0503020204020204" pitchFamily="34" charset="-122"/>
                <a:ea typeface="微软雅黑" panose="020B0503020204020204" pitchFamily="34" charset="-122"/>
              </a:rPr>
              <a:t>能比</a:t>
            </a:r>
            <a:r>
              <a:rPr lang="en-US" altLang="zh-CN" b="0" i="0" dirty="0">
                <a:solidFill>
                  <a:srgbClr val="FF0000"/>
                </a:solidFill>
                <a:effectLst/>
                <a:latin typeface="微软雅黑" panose="020B0503020204020204" pitchFamily="34" charset="-122"/>
                <a:ea typeface="微软雅黑" panose="020B0503020204020204" pitchFamily="34" charset="-122"/>
              </a:rPr>
              <a:t>SGD</a:t>
            </a:r>
            <a:r>
              <a:rPr lang="zh-CN" altLang="en-US" b="0" i="0" dirty="0">
                <a:solidFill>
                  <a:srgbClr val="FF0000"/>
                </a:solidFill>
                <a:effectLst/>
                <a:latin typeface="微软雅黑" panose="020B0503020204020204" pitchFamily="34" charset="-122"/>
                <a:ea typeface="微软雅黑" panose="020B0503020204020204" pitchFamily="34" charset="-122"/>
              </a:rPr>
              <a:t>（有理论上保障地）更快地逃离鞍点</a:t>
            </a:r>
            <a:r>
              <a:rPr lang="zh-CN" altLang="en-US" b="0" i="0" dirty="0">
                <a:solidFill>
                  <a:srgbClr val="333333"/>
                </a:solidFill>
                <a:effectLst/>
                <a:latin typeface="微软雅黑" panose="020B0503020204020204" pitchFamily="34" charset="-122"/>
                <a:ea typeface="微软雅黑" panose="020B0503020204020204" pitchFamily="34" charset="-122"/>
              </a:rPr>
              <a:t>。</a:t>
            </a:r>
          </a:p>
        </p:txBody>
      </p:sp>
      <p:sp>
        <p:nvSpPr>
          <p:cNvPr id="4" name="打底色块">
            <a:extLst>
              <a:ext uri="{FF2B5EF4-FFF2-40B4-BE49-F238E27FC236}">
                <a16:creationId xmlns:a16="http://schemas.microsoft.com/office/drawing/2014/main" id="{05811D4C-54E9-4A30-ABBC-67E7198B5DD1}"/>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916454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E364BD2-54FF-4EF3-B0E7-133D9AC12C7B}"/>
              </a:ext>
            </a:extLst>
          </p:cNvPr>
          <p:cNvSpPr txBox="1"/>
          <p:nvPr/>
        </p:nvSpPr>
        <p:spPr>
          <a:xfrm>
            <a:off x="256880" y="1270017"/>
            <a:ext cx="8498264" cy="4247317"/>
          </a:xfrm>
          <a:prstGeom prst="rect">
            <a:avLst/>
          </a:prstGeom>
          <a:noFill/>
        </p:spPr>
        <p:txBody>
          <a:bodyPr wrap="square">
            <a:spAutoFit/>
          </a:bodyPr>
          <a:lstStyle/>
          <a:p>
            <a:pPr algn="just"/>
            <a:r>
              <a:rPr lang="zh-CN" altLang="en-US" b="1" i="0" dirty="0">
                <a:solidFill>
                  <a:srgbClr val="FF0000"/>
                </a:solidFill>
                <a:effectLst/>
                <a:latin typeface="微软雅黑" panose="020B0503020204020204" pitchFamily="34" charset="-122"/>
                <a:ea typeface="微软雅黑" panose="020B0503020204020204" pitchFamily="34" charset="-122"/>
              </a:rPr>
              <a:t>误解一，使用</a:t>
            </a:r>
            <a:r>
              <a:rPr lang="en-US" altLang="zh-CN" b="1" i="0" dirty="0">
                <a:solidFill>
                  <a:srgbClr val="FF0000"/>
                </a:solidFill>
                <a:effectLst/>
                <a:latin typeface="微软雅黑" panose="020B0503020204020204" pitchFamily="34" charset="-122"/>
                <a:ea typeface="微软雅黑" panose="020B0503020204020204" pitchFamily="34" charset="-122"/>
              </a:rPr>
              <a:t>Adam</a:t>
            </a:r>
            <a:r>
              <a:rPr lang="zh-CN" altLang="en-US" b="1" i="0" dirty="0">
                <a:solidFill>
                  <a:srgbClr val="FF0000"/>
                </a:solidFill>
                <a:effectLst/>
                <a:latin typeface="微软雅黑" panose="020B0503020204020204" pitchFamily="34" charset="-122"/>
                <a:ea typeface="微软雅黑" panose="020B0503020204020204" pitchFamily="34" charset="-122"/>
              </a:rPr>
              <a:t>不需要调节初始学习率。</a:t>
            </a:r>
            <a:endParaRPr lang="zh-CN" altLang="en-US" b="0" i="0" dirty="0">
              <a:solidFill>
                <a:srgbClr val="FF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尽管</a:t>
            </a:r>
            <a:r>
              <a:rPr lang="en-US" altLang="zh-CN" b="0" i="0" dirty="0">
                <a:solidFill>
                  <a:srgbClr val="333333"/>
                </a:solidFill>
                <a:effectLst/>
                <a:latin typeface="微软雅黑" panose="020B0503020204020204" pitchFamily="34" charset="-122"/>
                <a:ea typeface="微软雅黑" panose="020B0503020204020204" pitchFamily="34" charset="-122"/>
              </a:rPr>
              <a:t>Adam</a:t>
            </a:r>
            <a:r>
              <a:rPr lang="zh-CN" altLang="en-US" b="0" i="0" dirty="0">
                <a:solidFill>
                  <a:srgbClr val="333333"/>
                </a:solidFill>
                <a:effectLst/>
                <a:latin typeface="微软雅黑" panose="020B0503020204020204" pitchFamily="34" charset="-122"/>
                <a:ea typeface="微软雅黑" panose="020B0503020204020204" pitchFamily="34" charset="-122"/>
              </a:rPr>
              <a:t>默认的学习率</a:t>
            </a:r>
            <a:r>
              <a:rPr lang="en-US" altLang="zh-CN" b="0" i="0" dirty="0">
                <a:solidFill>
                  <a:srgbClr val="333333"/>
                </a:solidFill>
                <a:effectLst/>
                <a:latin typeface="微软雅黑" panose="020B0503020204020204" pitchFamily="34" charset="-122"/>
                <a:ea typeface="微软雅黑" panose="020B0503020204020204" pitchFamily="34" charset="-122"/>
              </a:rPr>
              <a:t>0.001</a:t>
            </a:r>
            <a:r>
              <a:rPr lang="zh-CN" altLang="en-US" b="0" i="0" dirty="0">
                <a:solidFill>
                  <a:srgbClr val="333333"/>
                </a:solidFill>
                <a:effectLst/>
                <a:latin typeface="微软雅黑" panose="020B0503020204020204" pitchFamily="34" charset="-122"/>
                <a:ea typeface="微软雅黑" panose="020B0503020204020204" pitchFamily="34" charset="-122"/>
              </a:rPr>
              <a:t>被广泛使用，但是在</a:t>
            </a:r>
            <a:r>
              <a:rPr lang="en-US" altLang="zh-CN" b="0" i="0" dirty="0">
                <a:solidFill>
                  <a:srgbClr val="333333"/>
                </a:solidFill>
                <a:effectLst/>
                <a:latin typeface="微软雅黑" panose="020B0503020204020204" pitchFamily="34" charset="-122"/>
                <a:ea typeface="微软雅黑" panose="020B0503020204020204" pitchFamily="34" charset="-122"/>
              </a:rPr>
              <a:t>Adam</a:t>
            </a:r>
            <a:r>
              <a:rPr lang="zh-CN" altLang="en-US" b="0" i="0" dirty="0">
                <a:solidFill>
                  <a:srgbClr val="333333"/>
                </a:solidFill>
                <a:effectLst/>
                <a:latin typeface="微软雅黑" panose="020B0503020204020204" pitchFamily="34" charset="-122"/>
                <a:ea typeface="微软雅黑" panose="020B0503020204020204" pitchFamily="34" charset="-122"/>
              </a:rPr>
              <a:t>比</a:t>
            </a:r>
            <a:r>
              <a:rPr lang="en-US" altLang="zh-CN" b="0" i="0" dirty="0">
                <a:solidFill>
                  <a:srgbClr val="333333"/>
                </a:solidFill>
                <a:effectLst/>
                <a:latin typeface="微软雅黑" panose="020B0503020204020204" pitchFamily="34" charset="-122"/>
                <a:ea typeface="微软雅黑" panose="020B0503020204020204" pitchFamily="34" charset="-122"/>
              </a:rPr>
              <a:t>SGD</a:t>
            </a:r>
            <a:r>
              <a:rPr lang="zh-CN" altLang="en-US" b="0" i="0" dirty="0">
                <a:solidFill>
                  <a:srgbClr val="333333"/>
                </a:solidFill>
                <a:effectLst/>
                <a:latin typeface="微软雅黑" panose="020B0503020204020204" pitchFamily="34" charset="-122"/>
                <a:ea typeface="微软雅黑" panose="020B0503020204020204" pitchFamily="34" charset="-122"/>
              </a:rPr>
              <a:t>表现好的那些领域，恰好都是重新调</a:t>
            </a:r>
            <a:r>
              <a:rPr lang="en-US" altLang="zh-CN" b="0" i="0" dirty="0">
                <a:solidFill>
                  <a:srgbClr val="333333"/>
                </a:solidFill>
                <a:effectLst/>
                <a:latin typeface="微软雅黑" panose="020B0503020204020204" pitchFamily="34" charset="-122"/>
                <a:ea typeface="微软雅黑" panose="020B0503020204020204" pitchFamily="34" charset="-122"/>
              </a:rPr>
              <a:t>Adam</a:t>
            </a:r>
            <a:r>
              <a:rPr lang="zh-CN" altLang="en-US" b="0" i="0" dirty="0">
                <a:solidFill>
                  <a:srgbClr val="333333"/>
                </a:solidFill>
                <a:effectLst/>
                <a:latin typeface="微软雅黑" panose="020B0503020204020204" pitchFamily="34" charset="-122"/>
                <a:ea typeface="微软雅黑" panose="020B0503020204020204" pitchFamily="34" charset="-122"/>
              </a:rPr>
              <a:t>的学习率的。比如训练</a:t>
            </a:r>
            <a:r>
              <a:rPr lang="en-US" altLang="zh-CN" b="0" i="0" dirty="0">
                <a:solidFill>
                  <a:srgbClr val="333333"/>
                </a:solidFill>
                <a:effectLst/>
                <a:latin typeface="微软雅黑" panose="020B0503020204020204" pitchFamily="34" charset="-122"/>
                <a:ea typeface="微软雅黑" panose="020B0503020204020204" pitchFamily="34" charset="-122"/>
              </a:rPr>
              <a:t>GAN</a:t>
            </a:r>
            <a:r>
              <a:rPr lang="zh-CN" altLang="en-US" b="0" i="0" dirty="0">
                <a:solidFill>
                  <a:srgbClr val="333333"/>
                </a:solidFill>
                <a:effectLst/>
                <a:latin typeface="微软雅黑" panose="020B0503020204020204" pitchFamily="34" charset="-122"/>
                <a:ea typeface="微软雅黑" panose="020B0503020204020204" pitchFamily="34" charset="-122"/>
              </a:rPr>
              <a:t>时大家一般用学习率</a:t>
            </a:r>
            <a:r>
              <a:rPr lang="en-US" altLang="zh-CN" b="0" i="0" dirty="0">
                <a:solidFill>
                  <a:srgbClr val="333333"/>
                </a:solidFill>
                <a:effectLst/>
                <a:latin typeface="微软雅黑" panose="020B0503020204020204" pitchFamily="34" charset="-122"/>
                <a:ea typeface="微软雅黑" panose="020B0503020204020204" pitchFamily="34" charset="-122"/>
              </a:rPr>
              <a:t>0.0002</a:t>
            </a:r>
            <a:r>
              <a:rPr lang="zh-CN" altLang="en-US" b="0" i="0" dirty="0">
                <a:solidFill>
                  <a:srgbClr val="333333"/>
                </a:solidFill>
                <a:effectLst/>
                <a:latin typeface="微软雅黑" panose="020B0503020204020204" pitchFamily="34" charset="-122"/>
                <a:ea typeface="微软雅黑" panose="020B0503020204020204" pitchFamily="34" charset="-122"/>
              </a:rPr>
              <a:t>，而不是</a:t>
            </a:r>
            <a:r>
              <a:rPr lang="en-US" altLang="zh-CN" b="0" i="0" dirty="0">
                <a:solidFill>
                  <a:srgbClr val="333333"/>
                </a:solidFill>
                <a:effectLst/>
                <a:latin typeface="微软雅黑" panose="020B0503020204020204" pitchFamily="34" charset="-122"/>
                <a:ea typeface="微软雅黑" panose="020B0503020204020204" pitchFamily="34" charset="-122"/>
              </a:rPr>
              <a:t>0.001</a:t>
            </a:r>
            <a:r>
              <a:rPr lang="zh-CN" altLang="en-US" b="0" i="0" dirty="0">
                <a:solidFill>
                  <a:srgbClr val="333333"/>
                </a:solidFill>
                <a:effectLst/>
                <a:latin typeface="微软雅黑" panose="020B0503020204020204" pitchFamily="34" charset="-122"/>
                <a:ea typeface="微软雅黑" panose="020B0503020204020204" pitchFamily="34" charset="-122"/>
              </a:rPr>
              <a:t>；而训练</a:t>
            </a:r>
            <a:r>
              <a:rPr lang="en-US" altLang="zh-CN" b="0" i="0" dirty="0">
                <a:solidFill>
                  <a:srgbClr val="333333"/>
                </a:solidFill>
                <a:effectLst/>
                <a:latin typeface="微软雅黑" panose="020B0503020204020204" pitchFamily="34" charset="-122"/>
                <a:ea typeface="微软雅黑" panose="020B0503020204020204" pitchFamily="34" charset="-122"/>
              </a:rPr>
              <a:t>Transformer</a:t>
            </a:r>
            <a:r>
              <a:rPr lang="zh-CN" altLang="en-US" b="0" i="0" dirty="0">
                <a:solidFill>
                  <a:srgbClr val="333333"/>
                </a:solidFill>
                <a:effectLst/>
                <a:latin typeface="微软雅黑" panose="020B0503020204020204" pitchFamily="34" charset="-122"/>
                <a:ea typeface="微软雅黑" panose="020B0503020204020204" pitchFamily="34" charset="-122"/>
              </a:rPr>
              <a:t>会需要比</a:t>
            </a:r>
            <a:r>
              <a:rPr lang="en-US" altLang="zh-CN" b="0" i="0" dirty="0">
                <a:solidFill>
                  <a:srgbClr val="333333"/>
                </a:solidFill>
                <a:effectLst/>
                <a:latin typeface="微软雅黑" panose="020B0503020204020204" pitchFamily="34" charset="-122"/>
                <a:ea typeface="微软雅黑" panose="020B0503020204020204" pitchFamily="34" charset="-122"/>
              </a:rPr>
              <a:t>0.001</a:t>
            </a:r>
            <a:r>
              <a:rPr lang="zh-CN" altLang="en-US" b="0" i="0" dirty="0">
                <a:solidFill>
                  <a:srgbClr val="333333"/>
                </a:solidFill>
                <a:effectLst/>
                <a:latin typeface="微软雅黑" panose="020B0503020204020204" pitchFamily="34" charset="-122"/>
                <a:ea typeface="微软雅黑" panose="020B0503020204020204" pitchFamily="34" charset="-122"/>
              </a:rPr>
              <a:t>更大的初始学习率，默认设置是学习率</a:t>
            </a:r>
            <a:r>
              <a:rPr lang="en-US" altLang="zh-CN" b="0" i="0" dirty="0">
                <a:solidFill>
                  <a:srgbClr val="0000FF"/>
                </a:solidFill>
                <a:effectLst/>
                <a:latin typeface="微软雅黑" panose="020B0503020204020204" pitchFamily="34" charset="-122"/>
                <a:ea typeface="微软雅黑" panose="020B0503020204020204" pitchFamily="34" charset="-122"/>
              </a:rPr>
              <a:t>0.2+NOAM Scheduler</a:t>
            </a:r>
            <a:r>
              <a:rPr lang="zh-CN" altLang="en-US" b="0" i="0" dirty="0">
                <a:solidFill>
                  <a:srgbClr val="333333"/>
                </a:solidFill>
                <a:effectLst/>
                <a:latin typeface="微软雅黑" panose="020B0503020204020204" pitchFamily="34" charset="-122"/>
                <a:ea typeface="微软雅黑" panose="020B0503020204020204" pitchFamily="34" charset="-122"/>
              </a:rPr>
              <a:t>。调节学习率对结果影响很大，可以说是优化器最重要的超参数。（</a:t>
            </a:r>
            <a:r>
              <a:rPr lang="en-US" altLang="zh-CN" b="0" i="0" dirty="0">
                <a:solidFill>
                  <a:srgbClr val="333333"/>
                </a:solidFill>
                <a:effectLst/>
                <a:latin typeface="微软雅黑" panose="020B0503020204020204" pitchFamily="34" charset="-122"/>
                <a:ea typeface="微软雅黑" panose="020B0503020204020204" pitchFamily="34" charset="-122"/>
              </a:rPr>
              <a:t>Adam</a:t>
            </a:r>
            <a:r>
              <a:rPr lang="zh-CN" altLang="en-US" b="0" i="0" dirty="0">
                <a:solidFill>
                  <a:srgbClr val="333333"/>
                </a:solidFill>
                <a:effectLst/>
                <a:latin typeface="微软雅黑" panose="020B0503020204020204" pitchFamily="34" charset="-122"/>
                <a:ea typeface="微软雅黑" panose="020B0503020204020204" pitchFamily="34" charset="-122"/>
              </a:rPr>
              <a:t>在一般的视觉任务常常是不用调学习率的。但是这些任务里无论调不调都无法匹敌</a:t>
            </a:r>
            <a:r>
              <a:rPr lang="en-US" altLang="zh-CN" b="0" i="0" dirty="0">
                <a:solidFill>
                  <a:srgbClr val="333333"/>
                </a:solidFill>
                <a:effectLst/>
                <a:latin typeface="微软雅黑" panose="020B0503020204020204" pitchFamily="34" charset="-122"/>
                <a:ea typeface="微软雅黑" panose="020B0503020204020204" pitchFamily="34" charset="-122"/>
              </a:rPr>
              <a:t>SGD</a:t>
            </a:r>
            <a:r>
              <a:rPr lang="zh-CN" altLang="en-US" b="0" i="0" dirty="0">
                <a:solidFill>
                  <a:srgbClr val="333333"/>
                </a:solidFill>
                <a:effectLst/>
                <a:latin typeface="微软雅黑" panose="020B0503020204020204" pitchFamily="34" charset="-122"/>
                <a:ea typeface="微软雅黑" panose="020B0503020204020204" pitchFamily="34" charset="-122"/>
              </a:rPr>
              <a:t>。）</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b="1" i="0" dirty="0">
                <a:solidFill>
                  <a:srgbClr val="FF0000"/>
                </a:solidFill>
                <a:effectLst/>
                <a:latin typeface="微软雅黑" panose="020B0503020204020204" pitchFamily="34" charset="-122"/>
                <a:ea typeface="微软雅黑" panose="020B0503020204020204" pitchFamily="34" charset="-122"/>
              </a:rPr>
              <a:t>误解二，</a:t>
            </a:r>
            <a:r>
              <a:rPr lang="en-US" altLang="zh-CN" b="1" i="0" dirty="0">
                <a:solidFill>
                  <a:srgbClr val="FF0000"/>
                </a:solidFill>
                <a:effectLst/>
                <a:latin typeface="微软雅黑" panose="020B0503020204020204" pitchFamily="34" charset="-122"/>
                <a:ea typeface="微软雅黑" panose="020B0503020204020204" pitchFamily="34" charset="-122"/>
              </a:rPr>
              <a:t>Adam</a:t>
            </a:r>
            <a:r>
              <a:rPr lang="zh-CN" altLang="en-US" b="1" i="0" dirty="0">
                <a:solidFill>
                  <a:srgbClr val="FF0000"/>
                </a:solidFill>
                <a:effectLst/>
                <a:latin typeface="微软雅黑" panose="020B0503020204020204" pitchFamily="34" charset="-122"/>
                <a:ea typeface="微软雅黑" panose="020B0503020204020204" pitchFamily="34" charset="-122"/>
              </a:rPr>
              <a:t>不需要</a:t>
            </a:r>
            <a:r>
              <a:rPr lang="en-US" altLang="zh-CN" b="1" i="0" dirty="0">
                <a:solidFill>
                  <a:srgbClr val="FF0000"/>
                </a:solidFill>
                <a:effectLst/>
                <a:latin typeface="微软雅黑" panose="020B0503020204020204" pitchFamily="34" charset="-122"/>
                <a:ea typeface="微软雅黑" panose="020B0503020204020204" pitchFamily="34" charset="-122"/>
              </a:rPr>
              <a:t>learning rate decay</a:t>
            </a:r>
            <a:r>
              <a:rPr lang="zh-CN" altLang="en-US" b="1" i="0" dirty="0">
                <a:solidFill>
                  <a:srgbClr val="FF0000"/>
                </a:solidFill>
                <a:effectLst/>
                <a:latin typeface="微软雅黑" panose="020B0503020204020204" pitchFamily="34" charset="-122"/>
                <a:ea typeface="微软雅黑" panose="020B0503020204020204" pitchFamily="34" charset="-122"/>
              </a:rPr>
              <a:t>。</a:t>
            </a:r>
            <a:endParaRPr lang="zh-CN" altLang="en-US" b="0" i="0" dirty="0">
              <a:solidFill>
                <a:srgbClr val="FF0000"/>
              </a:solidFill>
              <a:effectLst/>
              <a:latin typeface="微软雅黑" panose="020B0503020204020204" pitchFamily="34" charset="-122"/>
              <a:ea typeface="微软雅黑" panose="020B0503020204020204" pitchFamily="34" charset="-122"/>
            </a:endParaRPr>
          </a:p>
          <a:p>
            <a:pPr algn="just"/>
            <a:r>
              <a:rPr lang="zh-CN" altLang="en-US" b="1" i="0" dirty="0">
                <a:solidFill>
                  <a:srgbClr val="000000"/>
                </a:solidFill>
                <a:effectLst/>
                <a:latin typeface="微软雅黑" panose="020B0503020204020204" pitchFamily="34" charset="-122"/>
                <a:ea typeface="微软雅黑" panose="020B0503020204020204" pitchFamily="34" charset="-122"/>
              </a:rPr>
              <a:t>自适应优化器和需要不需要</a:t>
            </a:r>
            <a:r>
              <a:rPr lang="en-US" altLang="zh-CN" b="1" i="0" dirty="0">
                <a:solidFill>
                  <a:srgbClr val="000000"/>
                </a:solidFill>
                <a:effectLst/>
                <a:latin typeface="微软雅黑" panose="020B0503020204020204" pitchFamily="34" charset="-122"/>
                <a:ea typeface="微软雅黑" panose="020B0503020204020204" pitchFamily="34" charset="-122"/>
              </a:rPr>
              <a:t>LR scheduler</a:t>
            </a:r>
            <a:r>
              <a:rPr lang="zh-CN" altLang="en-US" b="1" i="0" dirty="0">
                <a:solidFill>
                  <a:srgbClr val="000000"/>
                </a:solidFill>
                <a:effectLst/>
                <a:latin typeface="微软雅黑" panose="020B0503020204020204" pitchFamily="34" charset="-122"/>
                <a:ea typeface="微软雅黑" panose="020B0503020204020204" pitchFamily="34" charset="-122"/>
              </a:rPr>
              <a:t>几乎是的没有关系的，他们经常需要同时（叠加）工作。</a:t>
            </a:r>
            <a:r>
              <a:rPr lang="en-US" altLang="zh-CN" b="1" i="0" dirty="0">
                <a:solidFill>
                  <a:srgbClr val="000000"/>
                </a:solidFill>
                <a:effectLst/>
                <a:latin typeface="微软雅黑" panose="020B0503020204020204" pitchFamily="34" charset="-122"/>
                <a:ea typeface="微软雅黑" panose="020B0503020204020204" pitchFamily="34" charset="-122"/>
              </a:rPr>
              <a:t>SGD</a:t>
            </a:r>
            <a:r>
              <a:rPr lang="zh-CN" altLang="en-US" b="1" i="0" dirty="0">
                <a:solidFill>
                  <a:srgbClr val="000000"/>
                </a:solidFill>
                <a:effectLst/>
                <a:latin typeface="微软雅黑" panose="020B0503020204020204" pitchFamily="34" charset="-122"/>
                <a:ea typeface="微软雅黑" panose="020B0503020204020204" pitchFamily="34" charset="-122"/>
              </a:rPr>
              <a:t>和</a:t>
            </a:r>
            <a:r>
              <a:rPr lang="en-US" altLang="zh-CN" b="1" i="0" dirty="0">
                <a:solidFill>
                  <a:srgbClr val="000000"/>
                </a:solidFill>
                <a:effectLst/>
                <a:latin typeface="微软雅黑" panose="020B0503020204020204" pitchFamily="34" charset="-122"/>
                <a:ea typeface="微软雅黑" panose="020B0503020204020204" pitchFamily="34" charset="-122"/>
              </a:rPr>
              <a:t>Adam</a:t>
            </a:r>
            <a:r>
              <a:rPr lang="zh-CN" altLang="en-US" b="1" i="0" dirty="0">
                <a:solidFill>
                  <a:srgbClr val="000000"/>
                </a:solidFill>
                <a:effectLst/>
                <a:latin typeface="微软雅黑" panose="020B0503020204020204" pitchFamily="34" charset="-122"/>
                <a:ea typeface="微软雅黑" panose="020B0503020204020204" pitchFamily="34" charset="-122"/>
              </a:rPr>
              <a:t>的收敛性证明也都是要求</a:t>
            </a:r>
            <a:r>
              <a:rPr lang="en-US" altLang="zh-CN" b="1" i="0" dirty="0">
                <a:solidFill>
                  <a:srgbClr val="000000"/>
                </a:solidFill>
                <a:effectLst/>
                <a:latin typeface="微软雅黑" panose="020B0503020204020204" pitchFamily="34" charset="-122"/>
                <a:ea typeface="微软雅黑" panose="020B0503020204020204" pitchFamily="34" charset="-122"/>
              </a:rPr>
              <a:t>learning rate</a:t>
            </a:r>
            <a:r>
              <a:rPr lang="zh-CN" altLang="en-US" b="1" i="0" dirty="0">
                <a:solidFill>
                  <a:srgbClr val="000000"/>
                </a:solidFill>
                <a:effectLst/>
                <a:latin typeface="微软雅黑" panose="020B0503020204020204" pitchFamily="34" charset="-122"/>
                <a:ea typeface="微软雅黑" panose="020B0503020204020204" pitchFamily="34" charset="-122"/>
              </a:rPr>
              <a:t>最后会降到足够低的。但自适应优化器的学习率不会在训练中自动降到很低。</a:t>
            </a:r>
            <a:endParaRPr lang="zh-CN" altLang="en-US"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实际上你随便用</a:t>
            </a:r>
            <a:r>
              <a:rPr lang="en-US" altLang="zh-CN" b="0" i="0" dirty="0">
                <a:solidFill>
                  <a:srgbClr val="333333"/>
                </a:solidFill>
                <a:effectLst/>
                <a:latin typeface="微软雅黑" panose="020B0503020204020204" pitchFamily="34" charset="-122"/>
                <a:ea typeface="微软雅黑" panose="020B0503020204020204" pitchFamily="34" charset="-122"/>
              </a:rPr>
              <a:t>CIFAR</a:t>
            </a:r>
            <a:r>
              <a:rPr lang="zh-CN" altLang="en-US" b="0" i="0" dirty="0">
                <a:solidFill>
                  <a:srgbClr val="333333"/>
                </a:solidFill>
                <a:effectLst/>
                <a:latin typeface="微软雅黑" panose="020B0503020204020204" pitchFamily="34" charset="-122"/>
                <a:ea typeface="微软雅黑" panose="020B0503020204020204" pitchFamily="34" charset="-122"/>
              </a:rPr>
              <a:t>或者</a:t>
            </a:r>
            <a:r>
              <a:rPr lang="en-US" altLang="zh-CN" b="0" i="0" dirty="0">
                <a:solidFill>
                  <a:srgbClr val="333333"/>
                </a:solidFill>
                <a:effectLst/>
                <a:latin typeface="微软雅黑" panose="020B0503020204020204" pitchFamily="34" charset="-122"/>
                <a:ea typeface="微软雅黑" panose="020B0503020204020204" pitchFamily="34" charset="-122"/>
              </a:rPr>
              <a:t>ImageNet</a:t>
            </a:r>
            <a:r>
              <a:rPr lang="zh-CN" altLang="en-US" b="0" i="0" dirty="0">
                <a:solidFill>
                  <a:srgbClr val="333333"/>
                </a:solidFill>
                <a:effectLst/>
                <a:latin typeface="微软雅黑" panose="020B0503020204020204" pitchFamily="34" charset="-122"/>
                <a:ea typeface="微软雅黑" panose="020B0503020204020204" pitchFamily="34" charset="-122"/>
              </a:rPr>
              <a:t>跑一跑常见的模型就知道：训练的最后阶段，如果不主动把</a:t>
            </a:r>
            <a:r>
              <a:rPr lang="en-US" altLang="zh-CN" b="0" i="0" dirty="0">
                <a:solidFill>
                  <a:srgbClr val="333333"/>
                </a:solidFill>
                <a:effectLst/>
                <a:latin typeface="微软雅黑" panose="020B0503020204020204" pitchFamily="34" charset="-122"/>
                <a:ea typeface="微软雅黑" panose="020B0503020204020204" pitchFamily="34" charset="-122"/>
              </a:rPr>
              <a:t>learning rate</a:t>
            </a:r>
            <a:r>
              <a:rPr lang="zh-CN" altLang="en-US" b="0" i="0" dirty="0">
                <a:solidFill>
                  <a:srgbClr val="333333"/>
                </a:solidFill>
                <a:effectLst/>
                <a:latin typeface="微软雅黑" panose="020B0503020204020204" pitchFamily="34" charset="-122"/>
                <a:ea typeface="微软雅黑" panose="020B0503020204020204" pitchFamily="34" charset="-122"/>
              </a:rPr>
              <a:t>降下去，</a:t>
            </a:r>
            <a:r>
              <a:rPr lang="en-US" altLang="zh-CN" b="0" i="0" dirty="0">
                <a:solidFill>
                  <a:srgbClr val="333333"/>
                </a:solidFill>
                <a:effectLst/>
                <a:latin typeface="微软雅黑" panose="020B0503020204020204" pitchFamily="34" charset="-122"/>
                <a:ea typeface="微软雅黑" panose="020B0503020204020204" pitchFamily="34" charset="-122"/>
              </a:rPr>
              <a:t>loss</a:t>
            </a:r>
            <a:r>
              <a:rPr lang="zh-CN" altLang="en-US" b="0" i="0" dirty="0">
                <a:solidFill>
                  <a:srgbClr val="333333"/>
                </a:solidFill>
                <a:effectLst/>
                <a:latin typeface="微软雅黑" panose="020B0503020204020204" pitchFamily="34" charset="-122"/>
                <a:ea typeface="微软雅黑" panose="020B0503020204020204" pitchFamily="34" charset="-122"/>
              </a:rPr>
              <a:t>根本就不会自己收敛到一个比较小的值。你需要</a:t>
            </a:r>
            <a:r>
              <a:rPr lang="en-US" altLang="zh-CN" b="0" i="0" dirty="0">
                <a:solidFill>
                  <a:srgbClr val="333333"/>
                </a:solidFill>
                <a:effectLst/>
                <a:latin typeface="微软雅黑" panose="020B0503020204020204" pitchFamily="34" charset="-122"/>
                <a:ea typeface="微软雅黑" panose="020B0503020204020204" pitchFamily="34" charset="-122"/>
              </a:rPr>
              <a:t>learning rate decay</a:t>
            </a:r>
            <a:r>
              <a:rPr lang="zh-CN" altLang="en-US" b="0" i="0" dirty="0">
                <a:solidFill>
                  <a:srgbClr val="333333"/>
                </a:solidFill>
                <a:effectLst/>
                <a:latin typeface="微软雅黑" panose="020B0503020204020204" pitchFamily="34" charset="-122"/>
                <a:ea typeface="微软雅黑" panose="020B0503020204020204" pitchFamily="34" charset="-122"/>
              </a:rPr>
              <a:t>，从理论到实践上都太需要了。</a:t>
            </a:r>
          </a:p>
        </p:txBody>
      </p:sp>
      <p:sp>
        <p:nvSpPr>
          <p:cNvPr id="4" name="打底色块">
            <a:extLst>
              <a:ext uri="{FF2B5EF4-FFF2-40B4-BE49-F238E27FC236}">
                <a16:creationId xmlns:a16="http://schemas.microsoft.com/office/drawing/2014/main" id="{F672C35E-5483-4733-8961-E66DB27EEAEF}"/>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27120840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763883-D39A-4AC5-BCC3-5A47BC364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35" y="1847275"/>
            <a:ext cx="7745730" cy="3884222"/>
          </a:xfrm>
          <a:prstGeom prst="rect">
            <a:avLst/>
          </a:prstGeom>
        </p:spPr>
      </p:pic>
      <p:sp>
        <p:nvSpPr>
          <p:cNvPr id="4" name="打底色块">
            <a:extLst>
              <a:ext uri="{FF2B5EF4-FFF2-40B4-BE49-F238E27FC236}">
                <a16:creationId xmlns:a16="http://schemas.microsoft.com/office/drawing/2014/main" id="{5043A8EA-FB0B-4C21-AC8C-DD99B90C98DE}"/>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233310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5425AAC-07C7-4FF3-9608-772CCEE3C533}"/>
              </a:ext>
            </a:extLst>
          </p:cNvPr>
          <p:cNvPicPr>
            <a:picLocks noChangeAspect="1"/>
          </p:cNvPicPr>
          <p:nvPr/>
        </p:nvPicPr>
        <p:blipFill>
          <a:blip r:embed="rId2"/>
          <a:stretch>
            <a:fillRect/>
          </a:stretch>
        </p:blipFill>
        <p:spPr>
          <a:xfrm>
            <a:off x="-128054" y="1385743"/>
            <a:ext cx="9740106" cy="4049893"/>
          </a:xfrm>
          <a:prstGeom prst="rect">
            <a:avLst/>
          </a:prstGeom>
        </p:spPr>
      </p:pic>
      <p:sp>
        <p:nvSpPr>
          <p:cNvPr id="3" name="打底色块">
            <a:extLst>
              <a:ext uri="{FF2B5EF4-FFF2-40B4-BE49-F238E27FC236}">
                <a16:creationId xmlns:a16="http://schemas.microsoft.com/office/drawing/2014/main" id="{6B3FE3EF-9D6F-442D-981D-4DBDFDEFC48B}"/>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梯度下降优化算法</a:t>
            </a:r>
          </a:p>
        </p:txBody>
      </p:sp>
    </p:spTree>
    <p:extLst>
      <p:ext uri="{BB962C8B-B14F-4D97-AF65-F5344CB8AC3E}">
        <p14:creationId xmlns:p14="http://schemas.microsoft.com/office/powerpoint/2010/main" val="7867538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大纲</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179</a:t>
            </a:fld>
            <a:endParaRPr lang="en-US" dirty="0">
              <a:solidFill>
                <a:prstClr val="black">
                  <a:tint val="75000"/>
                </a:prstClr>
              </a:solidFill>
              <a:latin typeface="Calibri"/>
            </a:endParaRPr>
          </a:p>
        </p:txBody>
      </p:sp>
      <p:sp>
        <p:nvSpPr>
          <p:cNvPr id="6" name="object 3">
            <a:extLst>
              <a:ext uri="{FF2B5EF4-FFF2-40B4-BE49-F238E27FC236}">
                <a16:creationId xmlns:a16="http://schemas.microsoft.com/office/drawing/2014/main" id="{C43AB549-DF72-4C5B-A7F1-2C2CB6EFB71E}"/>
              </a:ext>
            </a:extLst>
          </p:cNvPr>
          <p:cNvSpPr txBox="1"/>
          <p:nvPr/>
        </p:nvSpPr>
        <p:spPr>
          <a:xfrm>
            <a:off x="292231" y="1301416"/>
            <a:ext cx="5374640" cy="3831818"/>
          </a:xfrm>
          <a:prstGeom prst="rect">
            <a:avLst/>
          </a:prstGeom>
        </p:spPr>
        <p:txBody>
          <a:bodyPr vert="horz" wrap="square" lIns="0" tIns="0" rIns="0" bIns="0" rtlCol="0">
            <a:spAutoFit/>
          </a:bodyPr>
          <a:lstStyle/>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数据增广</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预处理</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初始化</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激活函数</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正则化</a:t>
            </a:r>
            <a:endParaRPr sz="2800" dirty="0">
              <a:solidFill>
                <a:prstClr val="black"/>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梯度下降优化算法</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b="1" spc="-5" dirty="0">
                <a:solidFill>
                  <a:srgbClr val="0000FF"/>
                </a:solidFill>
                <a:latin typeface="Arial"/>
                <a:cs typeface="Arial"/>
              </a:rPr>
              <a:t>梯度检验</a:t>
            </a:r>
            <a:endParaRPr lang="en-US" altLang="zh-CN" sz="2800" b="1" spc="-5" dirty="0">
              <a:solidFill>
                <a:srgbClr val="0000FF"/>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模型融合</a:t>
            </a:r>
            <a:endParaRPr sz="2400" dirty="0">
              <a:solidFill>
                <a:prstClr val="black"/>
              </a:solidFill>
              <a:latin typeface="Arial"/>
              <a:cs typeface="Arial"/>
            </a:endParaRPr>
          </a:p>
        </p:txBody>
      </p:sp>
    </p:spTree>
    <p:extLst>
      <p:ext uri="{BB962C8B-B14F-4D97-AF65-F5344CB8AC3E}">
        <p14:creationId xmlns:p14="http://schemas.microsoft.com/office/powerpoint/2010/main" val="276084716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solidFill>
                  <a:prstClr val="black">
                    <a:tint val="75000"/>
                  </a:prstClr>
                </a:solidFill>
                <a:latin typeface="Calibri"/>
              </a:rPr>
              <a:pPr/>
              <a:t>18</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131486" y="972691"/>
            <a:ext cx="5272927" cy="4739759"/>
          </a:xfrm>
          <a:prstGeom prst="rect">
            <a:avLst/>
          </a:prstGeom>
          <a:noFill/>
        </p:spPr>
        <p:txBody>
          <a:bodyPr wrap="square">
            <a:spAutoFit/>
          </a:bodyPr>
          <a:lstStyle/>
          <a:p>
            <a:pPr defTabSz="457200">
              <a:spcAft>
                <a:spcPts val="600"/>
              </a:spcAft>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pPr>
            <a:r>
              <a:rPr lang="zh-CN" altLang="en-US" b="1" dirty="0">
                <a:solidFill>
                  <a:srgbClr val="292929"/>
                </a:solidFill>
                <a:latin typeface="微软雅黑" panose="020B0503020204020204" pitchFamily="34" charset="-122"/>
                <a:ea typeface="微软雅黑" panose="020B0503020204020204" pitchFamily="34" charset="-122"/>
              </a:rPr>
              <a:t>图像仿射变换</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r>
              <a:rPr lang="en-US" altLang="zh-CN" b="1"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平移：</a:t>
            </a:r>
            <a:r>
              <a:rPr lang="en-US" altLang="zh-CN" dirty="0">
                <a:solidFill>
                  <a:srgbClr val="292929"/>
                </a:solidFill>
                <a:latin typeface="微软雅黑" panose="020B0503020204020204" pitchFamily="34" charset="-122"/>
                <a:ea typeface="微软雅黑" panose="020B0503020204020204" pitchFamily="34" charset="-122"/>
              </a:rPr>
              <a:t>tx</a:t>
            </a:r>
            <a:r>
              <a:rPr lang="zh-CN" altLang="en-US" dirty="0">
                <a:solidFill>
                  <a:srgbClr val="292929"/>
                </a:solidFill>
                <a:latin typeface="微软雅黑" panose="020B0503020204020204" pitchFamily="34" charset="-122"/>
                <a:ea typeface="微软雅黑" panose="020B0503020204020204" pitchFamily="34" charset="-122"/>
              </a:rPr>
              <a:t>表示</a:t>
            </a:r>
            <a:r>
              <a:rPr lang="en-US" altLang="zh-CN" dirty="0">
                <a:solidFill>
                  <a:srgbClr val="292929"/>
                </a:solidFill>
                <a:latin typeface="微软雅黑" panose="020B0503020204020204" pitchFamily="34" charset="-122"/>
                <a:ea typeface="微软雅黑" panose="020B0503020204020204" pitchFamily="34" charset="-122"/>
              </a:rPr>
              <a:t>x</a:t>
            </a:r>
            <a:r>
              <a:rPr lang="zh-CN" altLang="en-US" dirty="0">
                <a:solidFill>
                  <a:srgbClr val="292929"/>
                </a:solidFill>
                <a:latin typeface="微软雅黑" panose="020B0503020204020204" pitchFamily="34" charset="-122"/>
                <a:ea typeface="微软雅黑" panose="020B0503020204020204" pitchFamily="34" charset="-122"/>
              </a:rPr>
              <a:t>轴平移距离，</a:t>
            </a:r>
            <a:r>
              <a:rPr lang="en-US" altLang="zh-CN" dirty="0">
                <a:solidFill>
                  <a:srgbClr val="292929"/>
                </a:solidFill>
                <a:latin typeface="微软雅黑" panose="020B0503020204020204" pitchFamily="34" charset="-122"/>
                <a:ea typeface="微软雅黑" panose="020B0503020204020204" pitchFamily="34" charset="-122"/>
              </a:rPr>
              <a:t>ty</a:t>
            </a:r>
            <a:r>
              <a:rPr lang="zh-CN" altLang="en-US" dirty="0">
                <a:solidFill>
                  <a:srgbClr val="292929"/>
                </a:solidFill>
                <a:latin typeface="微软雅黑" panose="020B0503020204020204" pitchFamily="34" charset="-122"/>
                <a:ea typeface="微软雅黑" panose="020B0503020204020204" pitchFamily="34" charset="-122"/>
              </a:rPr>
              <a:t>表示沿</a:t>
            </a:r>
            <a:r>
              <a:rPr lang="en-US" altLang="zh-CN" dirty="0">
                <a:solidFill>
                  <a:srgbClr val="292929"/>
                </a:solidFill>
                <a:latin typeface="微软雅黑" panose="020B0503020204020204" pitchFamily="34" charset="-122"/>
                <a:ea typeface="微软雅黑" panose="020B0503020204020204" pitchFamily="34" charset="-122"/>
              </a:rPr>
              <a:t>y</a:t>
            </a:r>
            <a:r>
              <a:rPr lang="zh-CN" altLang="en-US" dirty="0">
                <a:solidFill>
                  <a:srgbClr val="292929"/>
                </a:solidFill>
                <a:latin typeface="微软雅黑" panose="020B0503020204020204" pitchFamily="34" charset="-122"/>
                <a:ea typeface="微软雅黑" panose="020B0503020204020204" pitchFamily="34" charset="-122"/>
              </a:rPr>
              <a:t>轴平移距离；</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pPr>
            <a:r>
              <a:rPr lang="en-US" altLang="zh-CN" dirty="0" err="1">
                <a:solidFill>
                  <a:srgbClr val="292929"/>
                </a:solidFill>
                <a:latin typeface="微软雅黑" panose="020B0503020204020204" pitchFamily="34" charset="-122"/>
                <a:ea typeface="微软雅黑" panose="020B0503020204020204" pitchFamily="34" charset="-122"/>
              </a:rPr>
              <a:t>tensorflow</a:t>
            </a:r>
            <a:r>
              <a:rPr lang="zh-CN" altLang="en-US" dirty="0">
                <a:solidFill>
                  <a:srgbClr val="292929"/>
                </a:solidFill>
                <a:latin typeface="微软雅黑" panose="020B0503020204020204" pitchFamily="34" charset="-122"/>
                <a:ea typeface="微软雅黑" panose="020B0503020204020204" pitchFamily="34" charset="-122"/>
              </a:rPr>
              <a:t>代码实现：</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r>
              <a:rPr lang="en-US" altLang="zh-CN" dirty="0">
                <a:solidFill>
                  <a:srgbClr val="292929"/>
                </a:solidFill>
                <a:latin typeface="微软雅黑" panose="020B0503020204020204" pitchFamily="34" charset="-122"/>
                <a:ea typeface="微软雅黑" panose="020B0503020204020204" pitchFamily="34" charset="-122"/>
              </a:rPr>
              <a:t>transformation = tf.keras.preprocessing.image.apply_affine_transform(</a:t>
            </a:r>
          </a:p>
          <a:p>
            <a:pPr defTabSz="457200">
              <a:spcAft>
                <a:spcPts val="600"/>
              </a:spcAft>
            </a:pPr>
            <a:r>
              <a:rPr lang="en-US" altLang="zh-CN" dirty="0">
                <a:solidFill>
                  <a:srgbClr val="292929"/>
                </a:solidFill>
                <a:latin typeface="微软雅黑" panose="020B0503020204020204" pitchFamily="34" charset="-122"/>
                <a:ea typeface="微软雅黑" panose="020B0503020204020204" pitchFamily="34" charset="-122"/>
              </a:rPr>
              <a:t>img, tx=30, ty=30</a:t>
            </a:r>
          </a:p>
          <a:p>
            <a:pPr defTabSz="457200">
              <a:spcAft>
                <a:spcPts val="600"/>
              </a:spcAft>
            </a:pPr>
            <a:r>
              <a:rPr lang="en-US" altLang="zh-CN" dirty="0">
                <a:solidFill>
                  <a:srgbClr val="292929"/>
                </a:solidFill>
                <a:latin typeface="微软雅黑" panose="020B0503020204020204" pitchFamily="34" charset="-122"/>
                <a:ea typeface="微软雅黑" panose="020B0503020204020204" pitchFamily="34" charset="-122"/>
              </a:rPr>
              <a:t>)</a:t>
            </a:r>
          </a:p>
          <a:p>
            <a:pPr defTabSz="457200">
              <a:spcAft>
                <a:spcPts val="600"/>
              </a:spcAft>
            </a:pPr>
            <a:r>
              <a:rPr lang="en-US" altLang="zh-CN" dirty="0">
                <a:solidFill>
                  <a:srgbClr val="292929"/>
                </a:solidFill>
                <a:latin typeface="微软雅黑" panose="020B0503020204020204" pitchFamily="34" charset="-122"/>
                <a:ea typeface="微软雅黑" panose="020B0503020204020204" pitchFamily="34" charset="-122"/>
              </a:rPr>
              <a:t>plt.imshow(transformation)</a:t>
            </a:r>
          </a:p>
          <a:p>
            <a:pPr defTabSz="457200">
              <a:spcAft>
                <a:spcPts val="600"/>
              </a:spcAft>
            </a:pPr>
            <a:r>
              <a:rPr lang="en-US" altLang="zh-CN" dirty="0">
                <a:solidFill>
                  <a:srgbClr val="292929"/>
                </a:solidFill>
                <a:latin typeface="微软雅黑" panose="020B0503020204020204" pitchFamily="34" charset="-122"/>
                <a:ea typeface="微软雅黑" panose="020B0503020204020204" pitchFamily="34" charset="-122"/>
              </a:rPr>
              <a:t>plt.axis('off')	</a:t>
            </a:r>
          </a:p>
          <a:p>
            <a:pPr defTabSz="457200">
              <a:spcAft>
                <a:spcPts val="600"/>
              </a:spcAft>
            </a:pPr>
            <a:endParaRPr lang="en-US" altLang="zh-CN" sz="1600" dirty="0">
              <a:solidFill>
                <a:srgbClr val="292929"/>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8C17D65-7D78-48D2-971E-3EE9E5536046}"/>
              </a:ext>
            </a:extLst>
          </p:cNvPr>
          <p:cNvPicPr>
            <a:picLocks noChangeAspect="1"/>
          </p:cNvPicPr>
          <p:nvPr/>
        </p:nvPicPr>
        <p:blipFill>
          <a:blip r:embed="rId3"/>
          <a:stretch>
            <a:fillRect/>
          </a:stretch>
        </p:blipFill>
        <p:spPr>
          <a:xfrm>
            <a:off x="5566543" y="1630021"/>
            <a:ext cx="3445972" cy="1627496"/>
          </a:xfrm>
          <a:prstGeom prst="rect">
            <a:avLst/>
          </a:prstGeom>
        </p:spPr>
      </p:pic>
      <p:pic>
        <p:nvPicPr>
          <p:cNvPr id="6" name="图片 5">
            <a:extLst>
              <a:ext uri="{FF2B5EF4-FFF2-40B4-BE49-F238E27FC236}">
                <a16:creationId xmlns:a16="http://schemas.microsoft.com/office/drawing/2014/main" id="{E2247329-3476-49C6-96DF-1E9555EB92C8}"/>
              </a:ext>
            </a:extLst>
          </p:cNvPr>
          <p:cNvPicPr>
            <a:picLocks noChangeAspect="1"/>
          </p:cNvPicPr>
          <p:nvPr/>
        </p:nvPicPr>
        <p:blipFill>
          <a:blip r:embed="rId4"/>
          <a:stretch>
            <a:fillRect/>
          </a:stretch>
        </p:blipFill>
        <p:spPr>
          <a:xfrm>
            <a:off x="5320629" y="3257516"/>
            <a:ext cx="1968901" cy="1895434"/>
          </a:xfrm>
          <a:prstGeom prst="rect">
            <a:avLst/>
          </a:prstGeom>
        </p:spPr>
      </p:pic>
      <p:pic>
        <p:nvPicPr>
          <p:cNvPr id="9" name="图片 8">
            <a:extLst>
              <a:ext uri="{FF2B5EF4-FFF2-40B4-BE49-F238E27FC236}">
                <a16:creationId xmlns:a16="http://schemas.microsoft.com/office/drawing/2014/main" id="{09484D5D-1496-46C4-BD63-FFD7FE7651CF}"/>
              </a:ext>
            </a:extLst>
          </p:cNvPr>
          <p:cNvPicPr>
            <a:picLocks noChangeAspect="1"/>
          </p:cNvPicPr>
          <p:nvPr/>
        </p:nvPicPr>
        <p:blipFill>
          <a:blip r:embed="rId5"/>
          <a:stretch>
            <a:fillRect/>
          </a:stretch>
        </p:blipFill>
        <p:spPr>
          <a:xfrm>
            <a:off x="7251821" y="3295862"/>
            <a:ext cx="1968902" cy="1857088"/>
          </a:xfrm>
          <a:prstGeom prst="rect">
            <a:avLst/>
          </a:prstGeom>
        </p:spPr>
      </p:pic>
    </p:spTree>
    <p:extLst>
      <p:ext uri="{BB962C8B-B14F-4D97-AF65-F5344CB8AC3E}">
        <p14:creationId xmlns:p14="http://schemas.microsoft.com/office/powerpoint/2010/main" val="381440622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lang="zh-CN" altLang="en-US" sz="3600" b="1" dirty="0">
                <a:solidFill>
                  <a:prstClr val="white"/>
                </a:solidFill>
                <a:latin typeface="微软雅黑" panose="020B0503020204020204" pitchFamily="34" charset="-122"/>
                <a:ea typeface="微软雅黑" panose="020B0503020204020204" pitchFamily="34" charset="-122"/>
              </a:rPr>
              <a:t>  梯度检验</a:t>
            </a:r>
            <a:r>
              <a:rPr lang="en-US" altLang="zh-CN" sz="3600" b="1" dirty="0">
                <a:solidFill>
                  <a:prstClr val="white"/>
                </a:solidFill>
                <a:latin typeface="微软雅黑" panose="020B0503020204020204" pitchFamily="34" charset="-122"/>
                <a:ea typeface="微软雅黑" panose="020B0503020204020204" pitchFamily="34" charset="-122"/>
              </a:rPr>
              <a:t>(Gradient Checking)</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180</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15166" y="1333766"/>
            <a:ext cx="8224246" cy="461665"/>
          </a:xfrm>
          <a:prstGeom prst="rect">
            <a:avLst/>
          </a:prstGeom>
          <a:noFill/>
        </p:spPr>
        <p:txBody>
          <a:bodyPr wrap="square" rtlCol="0">
            <a:spAutoFit/>
          </a:bodyPr>
          <a:lstStyle/>
          <a:p>
            <a:pPr defTabSz="457200">
              <a:spcBef>
                <a:spcPts val="1200"/>
              </a:spcBef>
              <a:defRPr/>
            </a:pPr>
            <a:r>
              <a:rPr lang="zh-CN" altLang="en-US" sz="2400" b="1" dirty="0">
                <a:latin typeface="微软雅黑" panose="020B0503020204020204" pitchFamily="34" charset="-122"/>
                <a:ea typeface="微软雅黑" panose="020B0503020204020204" pitchFamily="34" charset="-122"/>
              </a:rPr>
              <a:t>梯度检验可以用于调试或检验反向传播过程是否正确。</a:t>
            </a:r>
            <a:endParaRPr lang="en-US" altLang="zh-CN" sz="2400" dirty="0">
              <a:latin typeface="微软雅黑" panose="020B0503020204020204" pitchFamily="34" charset="-122"/>
              <a:ea typeface="微软雅黑" panose="020B0503020204020204" pitchFamily="34" charset="-122"/>
            </a:endParaRPr>
          </a:p>
        </p:txBody>
      </p:sp>
      <p:sp>
        <p:nvSpPr>
          <p:cNvPr id="9" name="TextBox 2">
            <a:extLst>
              <a:ext uri="{FF2B5EF4-FFF2-40B4-BE49-F238E27FC236}">
                <a16:creationId xmlns:a16="http://schemas.microsoft.com/office/drawing/2014/main" id="{E7C24F0A-A9B1-46AB-AA52-CEBE90E18738}"/>
              </a:ext>
            </a:extLst>
          </p:cNvPr>
          <p:cNvSpPr txBox="1"/>
          <p:nvPr/>
        </p:nvSpPr>
        <p:spPr>
          <a:xfrm>
            <a:off x="315166" y="2382561"/>
            <a:ext cx="8224246" cy="1169551"/>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000" dirty="0">
                <a:latin typeface="microsoft yahei" panose="020B0503020204020204" pitchFamily="34" charset="-122"/>
                <a:ea typeface="microsoft yahei" panose="020B0503020204020204" pitchFamily="34" charset="-122"/>
              </a:rPr>
              <a:t>数值梯度（</a:t>
            </a:r>
            <a:r>
              <a:rPr lang="en-US" altLang="zh-CN" sz="2000" dirty="0">
                <a:latin typeface="microsoft yahei" panose="020B0503020204020204" pitchFamily="34" charset="-122"/>
                <a:ea typeface="microsoft yahei" panose="020B0503020204020204" pitchFamily="34" charset="-122"/>
              </a:rPr>
              <a:t>numerical gradient</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defTabSz="457200">
              <a:spcBef>
                <a:spcPts val="1200"/>
              </a:spcBef>
              <a:defRPr/>
            </a:pPr>
            <a:r>
              <a:rPr lang="zh-CN" altLang="en-US" sz="2000" dirty="0">
                <a:latin typeface="microsoft yahei" panose="020B0503020204020204" pitchFamily="34" charset="-122"/>
                <a:ea typeface="microsoft yahei" panose="020B0503020204020204" pitchFamily="34" charset="-122"/>
              </a:rPr>
              <a:t>容易编程实现，不要求函数可微，然而，数值梯度缺点很明显，通常是近似解，同时求解速度很慢。</a:t>
            </a:r>
            <a:endParaRPr lang="en-US" altLang="zh-CN" sz="2000" dirty="0">
              <a:latin typeface="微软雅黑" panose="020B0503020204020204" pitchFamily="34" charset="-122"/>
              <a:ea typeface="微软雅黑" panose="020B0503020204020204" pitchFamily="34" charset="-122"/>
            </a:endParaRPr>
          </a:p>
        </p:txBody>
      </p:sp>
      <p:sp>
        <p:nvSpPr>
          <p:cNvPr id="10" name="TextBox 2">
            <a:extLst>
              <a:ext uri="{FF2B5EF4-FFF2-40B4-BE49-F238E27FC236}">
                <a16:creationId xmlns:a16="http://schemas.microsoft.com/office/drawing/2014/main" id="{ADCF843B-5537-4CCF-9C7C-690D87F37D04}"/>
              </a:ext>
            </a:extLst>
          </p:cNvPr>
          <p:cNvSpPr txBox="1"/>
          <p:nvPr/>
        </p:nvSpPr>
        <p:spPr>
          <a:xfrm>
            <a:off x="315166" y="4080559"/>
            <a:ext cx="8224246" cy="1169551"/>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000" dirty="0">
                <a:latin typeface="microsoft yahei" panose="020B0503020204020204" pitchFamily="34" charset="-122"/>
                <a:ea typeface="microsoft yahei" panose="020B0503020204020204" pitchFamily="34" charset="-122"/>
              </a:rPr>
              <a:t>解析梯度（</a:t>
            </a:r>
            <a:r>
              <a:rPr lang="en-US" altLang="zh-CN" sz="2000" dirty="0">
                <a:latin typeface="microsoft yahei" panose="020B0503020204020204" pitchFamily="34" charset="-122"/>
                <a:ea typeface="microsoft yahei" panose="020B0503020204020204" pitchFamily="34" charset="-122"/>
              </a:rPr>
              <a:t>analytic gradient</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defTabSz="457200">
              <a:spcBef>
                <a:spcPts val="1200"/>
              </a:spcBef>
              <a:defRPr/>
            </a:pPr>
            <a:r>
              <a:rPr lang="zh-CN" altLang="en-US" sz="2000" dirty="0">
                <a:latin typeface="microsoft yahei" panose="020B0503020204020204" pitchFamily="34" charset="-122"/>
                <a:ea typeface="microsoft yahei" panose="020B0503020204020204" pitchFamily="34" charset="-122"/>
              </a:rPr>
              <a:t>因此在设计机器学习目标函数时，通常设计成可微的函数，可以快速地求解其解析梯度，同时这个梯度是确切解。</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810791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lvl="0" fontAlgn="base">
              <a:lnSpc>
                <a:spcPct val="105000"/>
              </a:lnSpc>
              <a:spcBef>
                <a:spcPct val="0"/>
              </a:spcBef>
              <a:spcAft>
                <a:spcPct val="0"/>
              </a:spcAft>
              <a:buClr>
                <a:srgbClr val="3366FF"/>
              </a:buClr>
              <a:buSzPct val="80000"/>
              <a:buFont typeface="Wingdings" panose="05000000000000000000" pitchFamily="2" charset="2"/>
              <a:buNone/>
            </a:pPr>
            <a:r>
              <a:rPr lang="zh-CN" altLang="en-US" sz="3600" b="1" dirty="0">
                <a:solidFill>
                  <a:prstClr val="white"/>
                </a:solidFill>
                <a:latin typeface="微软雅黑" panose="020B0503020204020204" pitchFamily="34" charset="-122"/>
                <a:ea typeface="微软雅黑" panose="020B0503020204020204" pitchFamily="34" charset="-122"/>
              </a:rPr>
              <a:t>  梯度检验</a:t>
            </a:r>
            <a:r>
              <a:rPr lang="en-US" altLang="zh-CN" sz="3600" b="1" dirty="0">
                <a:solidFill>
                  <a:prstClr val="white"/>
                </a:solidFill>
                <a:latin typeface="微软雅黑" panose="020B0503020204020204" pitchFamily="34" charset="-122"/>
                <a:ea typeface="微软雅黑" panose="020B0503020204020204" pitchFamily="34" charset="-122"/>
              </a:rPr>
              <a:t>(Gradient Checking)</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pPr/>
              <a:t>181</a:t>
            </a:fld>
            <a:endParaRPr lang="en-US" dirty="0"/>
          </a:p>
        </p:txBody>
      </p:sp>
      <p:sp>
        <p:nvSpPr>
          <p:cNvPr id="8" name="TextBox 2">
            <a:extLst>
              <a:ext uri="{FF2B5EF4-FFF2-40B4-BE49-F238E27FC236}">
                <a16:creationId xmlns:a16="http://schemas.microsoft.com/office/drawing/2014/main" id="{9C6CD8BA-17E1-496B-9ADE-6571D4936559}"/>
              </a:ext>
            </a:extLst>
          </p:cNvPr>
          <p:cNvSpPr txBox="1"/>
          <p:nvPr/>
        </p:nvSpPr>
        <p:spPr>
          <a:xfrm>
            <a:off x="357692" y="1867025"/>
            <a:ext cx="8593361" cy="2000548"/>
          </a:xfrm>
          <a:prstGeom prst="rect">
            <a:avLst/>
          </a:prstGeom>
          <a:noFill/>
        </p:spPr>
        <p:txBody>
          <a:bodyPr wrap="square" rtlCol="0">
            <a:spAutoFit/>
          </a:bodyPr>
          <a:lstStyle/>
          <a:p>
            <a:pPr>
              <a:spcBef>
                <a:spcPts val="1200"/>
              </a:spcBef>
            </a:pPr>
            <a:r>
              <a:rPr lang="zh-CN" altLang="en-US" sz="2000" dirty="0">
                <a:latin typeface="microsoft yahei" panose="020B0503020204020204" pitchFamily="34" charset="-122"/>
                <a:ea typeface="microsoft yahei" panose="020B0503020204020204" pitchFamily="34" charset="-122"/>
              </a:rPr>
              <a:t>神经网络算法使用反向传播计算目标函数关于每个参数的梯度，可以看做解析梯度。</a:t>
            </a:r>
            <a:endParaRPr lang="en-US" altLang="zh-CN" sz="2000" dirty="0">
              <a:latin typeface="microsoft yahei" panose="020B0503020204020204" pitchFamily="34" charset="-122"/>
              <a:ea typeface="microsoft yahei" panose="020B0503020204020204" pitchFamily="34" charset="-122"/>
            </a:endParaRPr>
          </a:p>
          <a:p>
            <a:pPr>
              <a:spcBef>
                <a:spcPts val="1200"/>
              </a:spcBef>
            </a:pPr>
            <a:endParaRPr lang="en-US" altLang="zh-CN" sz="2000" dirty="0">
              <a:latin typeface="microsoft yahei" panose="020B0503020204020204" pitchFamily="34" charset="-122"/>
              <a:ea typeface="microsoft yahei" panose="020B0503020204020204" pitchFamily="34" charset="-122"/>
            </a:endParaRPr>
          </a:p>
          <a:p>
            <a:pPr>
              <a:spcBef>
                <a:spcPts val="1200"/>
              </a:spcBef>
            </a:pPr>
            <a:r>
              <a:rPr lang="zh-CN" altLang="en-US" sz="2000" dirty="0">
                <a:latin typeface="microsoft yahei" panose="020B0503020204020204" pitchFamily="34" charset="-122"/>
                <a:ea typeface="microsoft yahei" panose="020B0503020204020204" pitchFamily="34" charset="-122"/>
              </a:rPr>
              <a:t>由于计算过程中涉及到的参数很多，反向传播计算的梯度很容易出现误差，导致最后迭代得到效果很差的参数值。</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6F3790F-49D1-45F4-B583-4235095F55E5}"/>
              </a:ext>
            </a:extLst>
          </p:cNvPr>
          <p:cNvSpPr txBox="1"/>
          <p:nvPr/>
        </p:nvSpPr>
        <p:spPr>
          <a:xfrm>
            <a:off x="357690" y="1163295"/>
            <a:ext cx="4614530" cy="461665"/>
          </a:xfrm>
          <a:prstGeom prst="rect">
            <a:avLst/>
          </a:prstGeom>
          <a:noFill/>
        </p:spPr>
        <p:txBody>
          <a:bodyPr wrap="square">
            <a:spAutoFit/>
          </a:bodyPr>
          <a:lstStyle/>
          <a:p>
            <a:pPr marL="342900" indent="-342900" defTabSz="457200">
              <a:spcBef>
                <a:spcPts val="1200"/>
              </a:spcBef>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为何进行梯度检验</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7882911"/>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lvl="0" fontAlgn="base">
              <a:lnSpc>
                <a:spcPct val="105000"/>
              </a:lnSpc>
              <a:spcBef>
                <a:spcPct val="0"/>
              </a:spcBef>
              <a:spcAft>
                <a:spcPct val="0"/>
              </a:spcAft>
              <a:buClr>
                <a:srgbClr val="3366FF"/>
              </a:buClr>
              <a:buSzPct val="80000"/>
              <a:buFont typeface="Wingdings" panose="05000000000000000000" pitchFamily="2" charset="2"/>
              <a:buNone/>
            </a:pPr>
            <a:r>
              <a:rPr lang="zh-CN" altLang="en-US" sz="3600" b="1" dirty="0">
                <a:solidFill>
                  <a:prstClr val="white"/>
                </a:solidFill>
                <a:latin typeface="微软雅黑" panose="020B0503020204020204" pitchFamily="34" charset="-122"/>
                <a:ea typeface="微软雅黑" panose="020B0503020204020204" pitchFamily="34" charset="-122"/>
              </a:rPr>
              <a:t>  梯度检验</a:t>
            </a:r>
            <a:r>
              <a:rPr lang="en-US" altLang="zh-CN" sz="3600" b="1" dirty="0">
                <a:solidFill>
                  <a:prstClr val="white"/>
                </a:solidFill>
                <a:latin typeface="微软雅黑" panose="020B0503020204020204" pitchFamily="34" charset="-122"/>
                <a:ea typeface="微软雅黑" panose="020B0503020204020204" pitchFamily="34" charset="-122"/>
              </a:rPr>
              <a:t>(Gradient Checking)</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pPr/>
              <a:t>182</a:t>
            </a:fld>
            <a:endParaRPr lang="en-US" dirty="0"/>
          </a:p>
        </p:txBody>
      </p:sp>
      <p:sp>
        <p:nvSpPr>
          <p:cNvPr id="13" name="文本框 12">
            <a:extLst>
              <a:ext uri="{FF2B5EF4-FFF2-40B4-BE49-F238E27FC236}">
                <a16:creationId xmlns:a16="http://schemas.microsoft.com/office/drawing/2014/main" id="{87565D04-7A10-40FA-BEC0-75822A8B83E8}"/>
              </a:ext>
            </a:extLst>
          </p:cNvPr>
          <p:cNvSpPr txBox="1"/>
          <p:nvPr/>
        </p:nvSpPr>
        <p:spPr>
          <a:xfrm>
            <a:off x="357689" y="2117264"/>
            <a:ext cx="8144540" cy="1323439"/>
          </a:xfrm>
          <a:prstGeom prst="rect">
            <a:avLst/>
          </a:prstGeom>
          <a:noFill/>
        </p:spPr>
        <p:txBody>
          <a:bodyPr wrap="square">
            <a:spAutoFit/>
          </a:bodyPr>
          <a:lstStyle/>
          <a:p>
            <a:r>
              <a:rPr lang="zh-CN" altLang="en-US" sz="2000" dirty="0">
                <a:solidFill>
                  <a:srgbClr val="3F3F3F"/>
                </a:solidFill>
                <a:latin typeface="microsoft yahei" panose="020B0503020204020204" pitchFamily="34" charset="-122"/>
                <a:ea typeface="microsoft yahei" panose="020B0503020204020204" pitchFamily="34" charset="-122"/>
              </a:rPr>
              <a:t>为了确认代码中反向传播计算的梯度是否正确，可以采用梯度检验（</a:t>
            </a:r>
            <a:r>
              <a:rPr lang="en-US" altLang="zh-CN" sz="2000" dirty="0">
                <a:solidFill>
                  <a:srgbClr val="3F3F3F"/>
                </a:solidFill>
                <a:latin typeface="microsoft yahei" panose="020B0503020204020204" pitchFamily="34" charset="-122"/>
                <a:ea typeface="microsoft yahei" panose="020B0503020204020204" pitchFamily="34" charset="-122"/>
              </a:rPr>
              <a:t>gradient check</a:t>
            </a:r>
            <a:r>
              <a:rPr lang="zh-CN" altLang="en-US" sz="2000" dirty="0">
                <a:solidFill>
                  <a:srgbClr val="3F3F3F"/>
                </a:solidFill>
                <a:latin typeface="microsoft yahei" panose="020B0503020204020204" pitchFamily="34" charset="-122"/>
                <a:ea typeface="microsoft yahei" panose="020B0503020204020204" pitchFamily="34" charset="-122"/>
              </a:rPr>
              <a:t>）的方法。通过计算数值梯度，得到梯度的近似值，然后和反向传播得到的梯度进行比较，若两者相差很小的话则证明反向传播的代码是正确无误的。</a:t>
            </a:r>
            <a:endParaRPr lang="zh-CN" altLang="en-US" sz="2000" dirty="0"/>
          </a:p>
        </p:txBody>
      </p:sp>
      <p:sp>
        <p:nvSpPr>
          <p:cNvPr id="18" name="文本框 17">
            <a:extLst>
              <a:ext uri="{FF2B5EF4-FFF2-40B4-BE49-F238E27FC236}">
                <a16:creationId xmlns:a16="http://schemas.microsoft.com/office/drawing/2014/main" id="{1712C044-4A6D-4EDC-AB17-EDDEA1855130}"/>
              </a:ext>
            </a:extLst>
          </p:cNvPr>
          <p:cNvSpPr txBox="1"/>
          <p:nvPr/>
        </p:nvSpPr>
        <p:spPr>
          <a:xfrm>
            <a:off x="357691" y="4089869"/>
            <a:ext cx="8144539" cy="707886"/>
          </a:xfrm>
          <a:prstGeom prst="rect">
            <a:avLst/>
          </a:prstGeom>
          <a:noFill/>
        </p:spPr>
        <p:txBody>
          <a:bodyPr wrap="square">
            <a:spAutoFit/>
          </a:bodyPr>
          <a:lstStyle/>
          <a:p>
            <a:r>
              <a:rPr lang="zh-CN" altLang="en-US" sz="2000" dirty="0">
                <a:solidFill>
                  <a:srgbClr val="3F3F3F"/>
                </a:solidFill>
                <a:latin typeface="microsoft yahei" panose="020B0503020204020204" pitchFamily="34" charset="-122"/>
                <a:ea typeface="microsoft yahei" panose="020B0503020204020204" pitchFamily="34" charset="-122"/>
              </a:rPr>
              <a:t>梯度检验是一种对求导结果进行数值检验的方法，该方法可以验证求导代码是否正确。</a:t>
            </a:r>
            <a:endParaRPr lang="zh-CN" altLang="en-US" dirty="0"/>
          </a:p>
        </p:txBody>
      </p:sp>
      <p:sp>
        <p:nvSpPr>
          <p:cNvPr id="9" name="文本框 8">
            <a:extLst>
              <a:ext uri="{FF2B5EF4-FFF2-40B4-BE49-F238E27FC236}">
                <a16:creationId xmlns:a16="http://schemas.microsoft.com/office/drawing/2014/main" id="{06F3790F-49D1-45F4-B583-4235095F55E5}"/>
              </a:ext>
            </a:extLst>
          </p:cNvPr>
          <p:cNvSpPr txBox="1"/>
          <p:nvPr/>
        </p:nvSpPr>
        <p:spPr>
          <a:xfrm>
            <a:off x="357690" y="1163295"/>
            <a:ext cx="4614530" cy="461665"/>
          </a:xfrm>
          <a:prstGeom prst="rect">
            <a:avLst/>
          </a:prstGeom>
          <a:noFill/>
        </p:spPr>
        <p:txBody>
          <a:bodyPr wrap="square">
            <a:spAutoFit/>
          </a:bodyPr>
          <a:lstStyle/>
          <a:p>
            <a:pPr marL="342900" indent="-342900" defTabSz="457200">
              <a:spcBef>
                <a:spcPts val="1200"/>
              </a:spcBef>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为何进行梯度检验</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809584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lvl="0" fontAlgn="base">
              <a:lnSpc>
                <a:spcPct val="105000"/>
              </a:lnSpc>
              <a:spcBef>
                <a:spcPct val="0"/>
              </a:spcBef>
              <a:spcAft>
                <a:spcPct val="0"/>
              </a:spcAft>
              <a:buClr>
                <a:srgbClr val="3366FF"/>
              </a:buClr>
              <a:buSzPct val="80000"/>
              <a:buFont typeface="Wingdings" panose="05000000000000000000" pitchFamily="2" charset="2"/>
              <a:buNone/>
            </a:pPr>
            <a:r>
              <a:rPr kumimoji="1" lang="en-US" altLang="zh-CN"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prstClr val="white"/>
                </a:solidFill>
                <a:latin typeface="微软雅黑" panose="020B0503020204020204" pitchFamily="34" charset="-122"/>
                <a:ea typeface="微软雅黑" panose="020B0503020204020204" pitchFamily="34" charset="-122"/>
              </a:rPr>
              <a:t>梯度检验</a:t>
            </a:r>
            <a:r>
              <a:rPr lang="en-US" altLang="zh-CN" sz="3600" b="1" dirty="0">
                <a:solidFill>
                  <a:prstClr val="white"/>
                </a:solidFill>
                <a:latin typeface="微软雅黑" panose="020B0503020204020204" pitchFamily="34" charset="-122"/>
                <a:ea typeface="微软雅黑" panose="020B0503020204020204" pitchFamily="34" charset="-122"/>
              </a:rPr>
              <a:t>(Gradient Checking)</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pPr/>
              <a:t>183</a:t>
            </a:fld>
            <a:endParaRPr lang="en-US" dirty="0"/>
          </a:p>
        </p:txBody>
      </p:sp>
      <p:sp>
        <p:nvSpPr>
          <p:cNvPr id="9" name="文本框 8">
            <a:extLst>
              <a:ext uri="{FF2B5EF4-FFF2-40B4-BE49-F238E27FC236}">
                <a16:creationId xmlns:a16="http://schemas.microsoft.com/office/drawing/2014/main" id="{082D0A07-51A8-413C-8E75-2B463AD67786}"/>
              </a:ext>
            </a:extLst>
          </p:cNvPr>
          <p:cNvSpPr txBox="1"/>
          <p:nvPr/>
        </p:nvSpPr>
        <p:spPr>
          <a:xfrm>
            <a:off x="526896" y="1728658"/>
            <a:ext cx="8446625" cy="707886"/>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考虑我们想要最小化以 </a:t>
            </a:r>
            <a:r>
              <a:rPr lang="en-US" altLang="zh-CN" sz="2000" dirty="0">
                <a:latin typeface="microsoft yahei" panose="020B0503020204020204" pitchFamily="34" charset="-122"/>
                <a:ea typeface="microsoft yahei" panose="020B0503020204020204" pitchFamily="34" charset="-122"/>
              </a:rPr>
              <a:t>θ </a:t>
            </a:r>
            <a:r>
              <a:rPr lang="zh-CN" altLang="en-US" sz="2000" dirty="0">
                <a:latin typeface="microsoft yahei" panose="020B0503020204020204" pitchFamily="34" charset="-122"/>
                <a:ea typeface="microsoft yahei" panose="020B0503020204020204" pitchFamily="34" charset="-122"/>
              </a:rPr>
              <a:t>为自变量的目标函数 </a:t>
            </a:r>
            <a:r>
              <a:rPr lang="en-US" altLang="zh-CN" sz="2000" dirty="0">
                <a:latin typeface="microsoft yahei" panose="020B0503020204020204" pitchFamily="34" charset="-122"/>
                <a:ea typeface="microsoft yahei" panose="020B0503020204020204" pitchFamily="34" charset="-122"/>
              </a:rPr>
              <a:t>J(θ)</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θ </a:t>
            </a:r>
            <a:r>
              <a:rPr lang="zh-CN" altLang="en-US" sz="2000" dirty="0">
                <a:latin typeface="microsoft yahei" panose="020B0503020204020204" pitchFamily="34" charset="-122"/>
                <a:ea typeface="microsoft yahei" panose="020B0503020204020204" pitchFamily="34" charset="-122"/>
              </a:rPr>
              <a:t>可以为标量和可以为矢量），迭代梯度更新公式为：</a:t>
            </a:r>
            <a:endParaRPr lang="zh-CN" altLang="en-US" sz="1600" dirty="0"/>
          </a:p>
        </p:txBody>
      </p:sp>
      <p:pic>
        <p:nvPicPr>
          <p:cNvPr id="1026" name="Picture 2">
            <a:extLst>
              <a:ext uri="{FF2B5EF4-FFF2-40B4-BE49-F238E27FC236}">
                <a16:creationId xmlns:a16="http://schemas.microsoft.com/office/drawing/2014/main" id="{3507ADEC-8BC9-4F1E-B343-FBDF31DD1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96" y="2465271"/>
            <a:ext cx="3099907" cy="96270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02B74ED-B9C9-4637-BF9D-BCB2378B7C54}"/>
              </a:ext>
            </a:extLst>
          </p:cNvPr>
          <p:cNvSpPr txBox="1"/>
          <p:nvPr/>
        </p:nvSpPr>
        <p:spPr>
          <a:xfrm>
            <a:off x="605186" y="3490330"/>
            <a:ext cx="4599878" cy="400110"/>
          </a:xfrm>
          <a:prstGeom prst="rect">
            <a:avLst/>
          </a:prstGeom>
          <a:noFill/>
        </p:spPr>
        <p:txBody>
          <a:bodyPr wrap="square">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以</a:t>
            </a:r>
            <a:r>
              <a:rPr lang="en-US" altLang="zh-CN" sz="2000" dirty="0">
                <a:solidFill>
                  <a:srgbClr val="000000"/>
                </a:solidFill>
                <a:latin typeface="微软雅黑" panose="020B0503020204020204" pitchFamily="34" charset="-122"/>
                <a:ea typeface="微软雅黑" panose="020B0503020204020204" pitchFamily="34" charset="-122"/>
              </a:rPr>
              <a:t>sigmoid</a:t>
            </a:r>
            <a:r>
              <a:rPr lang="zh-CN" altLang="en-US" sz="2000" dirty="0">
                <a:solidFill>
                  <a:srgbClr val="000000"/>
                </a:solidFill>
                <a:latin typeface="微软雅黑" panose="020B0503020204020204" pitchFamily="34" charset="-122"/>
                <a:ea typeface="微软雅黑" panose="020B0503020204020204" pitchFamily="34" charset="-122"/>
              </a:rPr>
              <a:t>函数为例：</a:t>
            </a:r>
            <a:endParaRPr lang="zh-CN" altLang="en-US" sz="2000" dirty="0">
              <a:latin typeface="微软雅黑" panose="020B0503020204020204" pitchFamily="34" charset="-122"/>
              <a:ea typeface="微软雅黑" panose="020B0503020204020204" pitchFamily="34" charset="-122"/>
            </a:endParaRPr>
          </a:p>
        </p:txBody>
      </p:sp>
      <p:pic>
        <p:nvPicPr>
          <p:cNvPr id="1028" name="Picture 4">
            <a:extLst>
              <a:ext uri="{FF2B5EF4-FFF2-40B4-BE49-F238E27FC236}">
                <a16:creationId xmlns:a16="http://schemas.microsoft.com/office/drawing/2014/main" id="{1B8C9050-DC21-4DB2-8824-4D98AA499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86" y="4136394"/>
            <a:ext cx="2733678" cy="69682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2A1EF6E0-88B6-4CB7-B6F5-BB7572364BB1}"/>
              </a:ext>
            </a:extLst>
          </p:cNvPr>
          <p:cNvSpPr txBox="1"/>
          <p:nvPr/>
        </p:nvSpPr>
        <p:spPr>
          <a:xfrm>
            <a:off x="605186" y="5076125"/>
            <a:ext cx="4599878" cy="400110"/>
          </a:xfrm>
          <a:prstGeom prst="rect">
            <a:avLst/>
          </a:prstGeom>
          <a:noFill/>
        </p:spPr>
        <p:txBody>
          <a:bodyPr wrap="square">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其导数形式为</a:t>
            </a:r>
            <a:endParaRPr lang="zh-CN" altLang="en-US" sz="2000" dirty="0">
              <a:latin typeface="微软雅黑" panose="020B0503020204020204" pitchFamily="34" charset="-122"/>
              <a:ea typeface="微软雅黑" panose="020B0503020204020204" pitchFamily="34" charset="-122"/>
            </a:endParaRPr>
          </a:p>
        </p:txBody>
      </p:sp>
      <p:pic>
        <p:nvPicPr>
          <p:cNvPr id="1030" name="Picture 6">
            <a:extLst>
              <a:ext uri="{FF2B5EF4-FFF2-40B4-BE49-F238E27FC236}">
                <a16:creationId xmlns:a16="http://schemas.microsoft.com/office/drawing/2014/main" id="{6A27BCA4-22FF-43BF-B1BC-02194C827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86" y="5719146"/>
            <a:ext cx="4306436" cy="55766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FF9DB61-D631-4065-ADA9-376D09523BA8}"/>
              </a:ext>
            </a:extLst>
          </p:cNvPr>
          <p:cNvSpPr txBox="1"/>
          <p:nvPr/>
        </p:nvSpPr>
        <p:spPr>
          <a:xfrm>
            <a:off x="409354" y="1094936"/>
            <a:ext cx="4603896" cy="461665"/>
          </a:xfrm>
          <a:prstGeom prst="rect">
            <a:avLst/>
          </a:prstGeom>
          <a:noFill/>
        </p:spPr>
        <p:txBody>
          <a:bodyPr wrap="square">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微软雅黑" panose="020B0503020204020204" pitchFamily="34" charset="-122"/>
                <a:ea typeface="微软雅黑" panose="020B0503020204020204" pitchFamily="34" charset="-122"/>
              </a:rPr>
              <a:t>梯度检验的数学原理</a:t>
            </a:r>
            <a:endParaRPr lang="en-US" altLang="zh-CN" sz="2400" b="1"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4767342"/>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 </a:t>
            </a: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梯度检验</a:t>
            </a:r>
            <a:r>
              <a:rPr lang="en-US" altLang="zh-CN" sz="3600" b="1" dirty="0">
                <a:solidFill>
                  <a:prstClr val="white"/>
                </a:solidFill>
                <a:latin typeface="微软雅黑" panose="020B0503020204020204" pitchFamily="34" charset="-122"/>
                <a:ea typeface="微软雅黑" panose="020B0503020204020204" pitchFamily="34" charset="-122"/>
              </a:rPr>
              <a:t>(Gradient Checking)</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184</a:t>
            </a:fld>
            <a:endParaRPr lang="en-US" dirty="0">
              <a:solidFill>
                <a:prstClr val="black">
                  <a:tint val="75000"/>
                </a:prstClr>
              </a:solidFill>
              <a:latin typeface="Calibri"/>
            </a:endParaRPr>
          </a:p>
        </p:txBody>
      </p:sp>
      <p:sp>
        <p:nvSpPr>
          <p:cNvPr id="9" name="文本框 8">
            <a:extLst>
              <a:ext uri="{FF2B5EF4-FFF2-40B4-BE49-F238E27FC236}">
                <a16:creationId xmlns:a16="http://schemas.microsoft.com/office/drawing/2014/main" id="{082D0A07-51A8-413C-8E75-2B463AD67786}"/>
              </a:ext>
            </a:extLst>
          </p:cNvPr>
          <p:cNvSpPr txBox="1"/>
          <p:nvPr/>
        </p:nvSpPr>
        <p:spPr>
          <a:xfrm>
            <a:off x="409356" y="1772017"/>
            <a:ext cx="8498623" cy="1015663"/>
          </a:xfrm>
          <a:prstGeom prst="rect">
            <a:avLst/>
          </a:prstGeom>
          <a:noFill/>
        </p:spPr>
        <p:txBody>
          <a:bodyPr wrap="square">
            <a:spAutoFit/>
          </a:bodyPr>
          <a:lstStyle/>
          <a:p>
            <a:pPr defTabSz="457200">
              <a:defRPr/>
            </a:pPr>
            <a:r>
              <a:rPr lang="zh-CN" altLang="en-US" sz="2000" dirty="0">
                <a:solidFill>
                  <a:srgbClr val="000000"/>
                </a:solidFill>
                <a:latin typeface="微软雅黑" panose="020B0503020204020204" pitchFamily="34" charset="-122"/>
                <a:ea typeface="微软雅黑" panose="020B0503020204020204" pitchFamily="34" charset="-122"/>
              </a:rPr>
              <a:t>我们可以实现梯度下降算法</a:t>
            </a:r>
            <a:endParaRPr lang="en-US" altLang="zh-CN" sz="2000" dirty="0">
              <a:solidFill>
                <a:srgbClr val="000000"/>
              </a:solidFill>
              <a:latin typeface="微软雅黑" panose="020B0503020204020204" pitchFamily="34" charset="-122"/>
              <a:ea typeface="微软雅黑" panose="020B0503020204020204" pitchFamily="34" charset="-122"/>
            </a:endParaRPr>
          </a:p>
          <a:p>
            <a:pPr defTabSz="457200">
              <a:defRPr/>
            </a:pPr>
            <a:endParaRPr lang="en-US" altLang="zh-CN" sz="2000" dirty="0">
              <a:solidFill>
                <a:srgbClr val="000000"/>
              </a:solidFill>
              <a:latin typeface="微软雅黑" panose="020B0503020204020204" pitchFamily="34" charset="-122"/>
              <a:ea typeface="微软雅黑" panose="020B0503020204020204" pitchFamily="34" charset="-122"/>
            </a:endParaRPr>
          </a:p>
          <a:p>
            <a:pPr defTabSz="457200">
              <a:defRPr/>
            </a:pPr>
            <a:r>
              <a:rPr lang="zh-CN" altLang="en-US" sz="2000" dirty="0">
                <a:solidFill>
                  <a:srgbClr val="000000"/>
                </a:solidFill>
                <a:latin typeface="微软雅黑" panose="020B0503020204020204" pitchFamily="34" charset="-122"/>
                <a:ea typeface="微软雅黑" panose="020B0503020204020204" pitchFamily="34" charset="-122"/>
              </a:rPr>
              <a:t>那我们怎么知道</a:t>
            </a:r>
            <a:r>
              <a:rPr lang="en-US" altLang="zh-CN" sz="2000" dirty="0">
                <a:solidFill>
                  <a:srgbClr val="000000"/>
                </a:solidFill>
                <a:latin typeface="微软雅黑" panose="020B0503020204020204" pitchFamily="34" charset="-122"/>
                <a:ea typeface="微软雅黑" panose="020B0503020204020204" pitchFamily="34" charset="-122"/>
              </a:rPr>
              <a:t>g(z)</a:t>
            </a:r>
            <a:r>
              <a:rPr lang="zh-CN" altLang="en-US" sz="2000" dirty="0">
                <a:solidFill>
                  <a:srgbClr val="000000"/>
                </a:solidFill>
                <a:latin typeface="微软雅黑" panose="020B0503020204020204" pitchFamily="34" charset="-122"/>
                <a:ea typeface="微软雅黑" panose="020B0503020204020204" pitchFamily="34" charset="-122"/>
              </a:rPr>
              <a:t>梯度的准确性呢？</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D387A1D-45F5-460A-8FEF-69DAEDD8BBDC}"/>
              </a:ext>
            </a:extLst>
          </p:cNvPr>
          <p:cNvSpPr txBox="1"/>
          <p:nvPr/>
        </p:nvSpPr>
        <p:spPr>
          <a:xfrm>
            <a:off x="409354" y="3090220"/>
            <a:ext cx="4599878" cy="400110"/>
          </a:xfrm>
          <a:prstGeom prst="rect">
            <a:avLst/>
          </a:prstGeom>
          <a:noFill/>
        </p:spPr>
        <p:txBody>
          <a:bodyPr wrap="square">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回忆导数的数学定义：</a:t>
            </a:r>
            <a:endParaRPr lang="zh-CN" altLang="en-US" sz="2000" dirty="0">
              <a:latin typeface="微软雅黑" panose="020B0503020204020204" pitchFamily="34" charset="-122"/>
              <a:ea typeface="微软雅黑" panose="020B0503020204020204" pitchFamily="34" charset="-122"/>
            </a:endParaRPr>
          </a:p>
        </p:txBody>
      </p:sp>
      <p:pic>
        <p:nvPicPr>
          <p:cNvPr id="3074" name="Picture 2">
            <a:extLst>
              <a:ext uri="{FF2B5EF4-FFF2-40B4-BE49-F238E27FC236}">
                <a16:creationId xmlns:a16="http://schemas.microsoft.com/office/drawing/2014/main" id="{F34043AC-CAB1-4E09-8EFD-32B95310D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54" y="3965789"/>
            <a:ext cx="4563650" cy="87291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D3F922E-6BF3-40EB-85ED-A5C8BB22AFAD}"/>
              </a:ext>
            </a:extLst>
          </p:cNvPr>
          <p:cNvSpPr txBox="1"/>
          <p:nvPr/>
        </p:nvSpPr>
        <p:spPr>
          <a:xfrm>
            <a:off x="355608" y="1059532"/>
            <a:ext cx="4603896" cy="461665"/>
          </a:xfrm>
          <a:prstGeom prst="rect">
            <a:avLst/>
          </a:prstGeom>
          <a:noFill/>
        </p:spPr>
        <p:txBody>
          <a:bodyPr wrap="square">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微软雅黑" panose="020B0503020204020204" pitchFamily="34" charset="-122"/>
                <a:ea typeface="微软雅黑" panose="020B0503020204020204" pitchFamily="34" charset="-122"/>
              </a:rPr>
              <a:t>梯度检验的数学原理</a:t>
            </a:r>
            <a:endParaRPr lang="en-US" altLang="zh-CN" sz="2400" b="1"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570071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 </a:t>
            </a: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梯度检验</a:t>
            </a:r>
            <a:r>
              <a:rPr lang="en-US" altLang="zh-CN" sz="3600" b="1" dirty="0">
                <a:solidFill>
                  <a:prstClr val="white"/>
                </a:solidFill>
                <a:latin typeface="微软雅黑" panose="020B0503020204020204" pitchFamily="34" charset="-122"/>
                <a:ea typeface="微软雅黑" panose="020B0503020204020204" pitchFamily="34" charset="-122"/>
              </a:rPr>
              <a:t>(Gradient Checking)</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185</a:t>
            </a:fld>
            <a:endParaRPr lang="en-US" dirty="0">
              <a:solidFill>
                <a:prstClr val="black">
                  <a:tint val="75000"/>
                </a:prstClr>
              </a:solidFill>
              <a:latin typeface="Calibri"/>
            </a:endParaRPr>
          </a:p>
        </p:txBody>
      </p:sp>
      <p:sp>
        <p:nvSpPr>
          <p:cNvPr id="15" name="文本框 14">
            <a:extLst>
              <a:ext uri="{FF2B5EF4-FFF2-40B4-BE49-F238E27FC236}">
                <a16:creationId xmlns:a16="http://schemas.microsoft.com/office/drawing/2014/main" id="{4200929F-2072-40C3-858C-EF37CB6D73E6}"/>
              </a:ext>
            </a:extLst>
          </p:cNvPr>
          <p:cNvSpPr txBox="1"/>
          <p:nvPr/>
        </p:nvSpPr>
        <p:spPr>
          <a:xfrm>
            <a:off x="370993" y="2227085"/>
            <a:ext cx="7560007" cy="400110"/>
          </a:xfrm>
          <a:prstGeom prst="rect">
            <a:avLst/>
          </a:prstGeom>
          <a:noFill/>
        </p:spPr>
        <p:txBody>
          <a:bodyPr wrap="square">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由此我们可得</a:t>
            </a:r>
            <a:r>
              <a:rPr lang="zh-CN" altLang="en-US" sz="2000" b="1" dirty="0">
                <a:solidFill>
                  <a:srgbClr val="3366FF"/>
                </a:solidFill>
                <a:latin typeface="微软雅黑" panose="020B0503020204020204" pitchFamily="34" charset="-122"/>
                <a:ea typeface="微软雅黑" panose="020B0503020204020204" pitchFamily="34" charset="-122"/>
              </a:rPr>
              <a:t>梯度校验的数值校验公式</a:t>
            </a:r>
            <a:r>
              <a:rPr lang="zh-CN" altLang="en-US" sz="2000" dirty="0">
                <a:solidFill>
                  <a:srgbClr val="000000"/>
                </a:solidFill>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pic>
        <p:nvPicPr>
          <p:cNvPr id="3076" name="Picture 4">
            <a:extLst>
              <a:ext uri="{FF2B5EF4-FFF2-40B4-BE49-F238E27FC236}">
                <a16:creationId xmlns:a16="http://schemas.microsoft.com/office/drawing/2014/main" id="{216B7A88-28F0-4721-A8D8-4868C7272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79" y="3043665"/>
            <a:ext cx="3119500" cy="70788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C0EB4E0F-5289-4BCA-A246-AE21CFD257A3}"/>
              </a:ext>
            </a:extLst>
          </p:cNvPr>
          <p:cNvSpPr txBox="1"/>
          <p:nvPr/>
        </p:nvSpPr>
        <p:spPr>
          <a:xfrm>
            <a:off x="355610" y="4197541"/>
            <a:ext cx="8773009" cy="1323439"/>
          </a:xfrm>
          <a:prstGeom prst="rect">
            <a:avLst/>
          </a:prstGeom>
          <a:noFill/>
        </p:spPr>
        <p:txBody>
          <a:bodyPr wrap="square">
            <a:spAutoFit/>
          </a:bodyPr>
          <a:lstStyle/>
          <a:p>
            <a:r>
              <a:rPr lang="zh-CN" altLang="en-US" sz="2000" dirty="0">
                <a:solidFill>
                  <a:srgbClr val="000000"/>
                </a:solidFill>
                <a:latin typeface="微软雅黑" panose="020B0503020204020204" pitchFamily="34" charset="-122"/>
                <a:ea typeface="微软雅黑" panose="020B0503020204020204" pitchFamily="34" charset="-122"/>
              </a:rPr>
              <a:t>这便是梯度检验的原理。</a:t>
            </a:r>
            <a:endParaRPr lang="en-US" altLang="zh-CN" sz="2000" dirty="0">
              <a:solidFill>
                <a:srgbClr val="000000"/>
              </a:solidFill>
              <a:latin typeface="微软雅黑" panose="020B0503020204020204" pitchFamily="34" charset="-122"/>
              <a:ea typeface="微软雅黑" panose="020B0503020204020204" pitchFamily="34" charset="-122"/>
            </a:endParaRPr>
          </a:p>
          <a:p>
            <a:endParaRPr lang="en-US" altLang="zh-CN" sz="2000" dirty="0">
              <a:solidFill>
                <a:srgbClr val="000000"/>
              </a:solidFill>
              <a:latin typeface="微软雅黑" panose="020B0503020204020204" pitchFamily="34" charset="-122"/>
              <a:ea typeface="微软雅黑" panose="020B0503020204020204" pitchFamily="34" charset="-122"/>
            </a:endParaRPr>
          </a:p>
          <a:p>
            <a:r>
              <a:rPr lang="zh-CN" altLang="en-US" sz="2000" dirty="0">
                <a:solidFill>
                  <a:srgbClr val="000000"/>
                </a:solidFill>
                <a:latin typeface="微软雅黑" panose="020B0503020204020204" pitchFamily="34" charset="-122"/>
                <a:ea typeface="微软雅黑" panose="020B0503020204020204" pitchFamily="34" charset="-122"/>
              </a:rPr>
              <a:t>在实际应用中，我们常将</a:t>
            </a:r>
            <a:r>
              <a:rPr lang="en-US" altLang="zh-CN" sz="2000" dirty="0">
                <a:solidFill>
                  <a:srgbClr val="000000"/>
                </a:solidFill>
                <a:latin typeface="微软雅黑" panose="020B0503020204020204" pitchFamily="34" charset="-122"/>
                <a:ea typeface="微软雅黑" panose="020B0503020204020204" pitchFamily="34" charset="-122"/>
              </a:rPr>
              <a:t>ϵ</a:t>
            </a:r>
            <a:r>
              <a:rPr lang="zh-CN" altLang="en-US" sz="2000" dirty="0">
                <a:solidFill>
                  <a:srgbClr val="000000"/>
                </a:solidFill>
                <a:latin typeface="微软雅黑" panose="020B0503020204020204" pitchFamily="34" charset="-122"/>
                <a:ea typeface="微软雅黑" panose="020B0503020204020204" pitchFamily="34" charset="-122"/>
              </a:rPr>
              <a:t>设置为一个很小的常数，比如</a:t>
            </a:r>
            <a:r>
              <a:rPr lang="en-US" altLang="zh-CN" sz="2000" dirty="0">
                <a:solidFill>
                  <a:srgbClr val="000000"/>
                </a:solidFill>
                <a:latin typeface="微软雅黑" panose="020B0503020204020204" pitchFamily="34" charset="-122"/>
                <a:ea typeface="微软雅黑" panose="020B0503020204020204" pitchFamily="34" charset="-122"/>
              </a:rPr>
              <a:t>10</a:t>
            </a:r>
            <a:r>
              <a:rPr lang="en-US" altLang="zh-CN" sz="2000" baseline="30000" dirty="0">
                <a:solidFill>
                  <a:srgbClr val="000000"/>
                </a:solidFill>
                <a:latin typeface="微软雅黑" panose="020B0503020204020204" pitchFamily="34" charset="-122"/>
                <a:ea typeface="微软雅黑" panose="020B0503020204020204" pitchFamily="34" charset="-122"/>
              </a:rPr>
              <a:t>-4</a:t>
            </a:r>
            <a:r>
              <a:rPr lang="zh-CN" altLang="en-US" sz="2000" dirty="0">
                <a:solidFill>
                  <a:srgbClr val="000000"/>
                </a:solidFill>
                <a:latin typeface="微软雅黑" panose="020B0503020204020204" pitchFamily="34" charset="-122"/>
                <a:ea typeface="微软雅黑" panose="020B0503020204020204" pitchFamily="34" charset="-122"/>
              </a:rPr>
              <a:t>数量级，</a:t>
            </a:r>
            <a:endParaRPr lang="en-US" altLang="zh-CN" sz="2000" dirty="0">
              <a:solidFill>
                <a:srgbClr val="000000"/>
              </a:solidFill>
              <a:latin typeface="微软雅黑" panose="020B0503020204020204" pitchFamily="34" charset="-122"/>
              <a:ea typeface="微软雅黑" panose="020B0503020204020204" pitchFamily="34" charset="-122"/>
            </a:endParaRPr>
          </a:p>
          <a:p>
            <a:r>
              <a:rPr lang="zh-CN" altLang="en-US" sz="2000" dirty="0">
                <a:solidFill>
                  <a:srgbClr val="000000"/>
                </a:solidFill>
                <a:latin typeface="微软雅黑" panose="020B0503020204020204" pitchFamily="34" charset="-122"/>
                <a:ea typeface="微软雅黑" panose="020B0503020204020204" pitchFamily="34" charset="-122"/>
              </a:rPr>
              <a:t>不会将它设的太小，那将导致数值舍入误差。</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D3F922E-6BF3-40EB-85ED-A5C8BB22AFAD}"/>
              </a:ext>
            </a:extLst>
          </p:cNvPr>
          <p:cNvSpPr txBox="1"/>
          <p:nvPr/>
        </p:nvSpPr>
        <p:spPr>
          <a:xfrm>
            <a:off x="355608" y="1059532"/>
            <a:ext cx="4603896" cy="461665"/>
          </a:xfrm>
          <a:prstGeom prst="rect">
            <a:avLst/>
          </a:prstGeom>
          <a:noFill/>
        </p:spPr>
        <p:txBody>
          <a:bodyPr wrap="square">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微软雅黑" panose="020B0503020204020204" pitchFamily="34" charset="-122"/>
                <a:ea typeface="微软雅黑" panose="020B0503020204020204" pitchFamily="34" charset="-122"/>
              </a:rPr>
              <a:t>梯度检验的数学原理</a:t>
            </a:r>
            <a:endParaRPr lang="en-US" altLang="zh-CN" sz="2400" b="1"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583134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大纲</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186</a:t>
            </a:fld>
            <a:endParaRPr lang="en-US" dirty="0">
              <a:solidFill>
                <a:prstClr val="black">
                  <a:tint val="75000"/>
                </a:prstClr>
              </a:solidFill>
              <a:latin typeface="Calibri"/>
            </a:endParaRPr>
          </a:p>
        </p:txBody>
      </p:sp>
      <p:sp>
        <p:nvSpPr>
          <p:cNvPr id="6" name="object 3">
            <a:extLst>
              <a:ext uri="{FF2B5EF4-FFF2-40B4-BE49-F238E27FC236}">
                <a16:creationId xmlns:a16="http://schemas.microsoft.com/office/drawing/2014/main" id="{C43AB549-DF72-4C5B-A7F1-2C2CB6EFB71E}"/>
              </a:ext>
            </a:extLst>
          </p:cNvPr>
          <p:cNvSpPr txBox="1"/>
          <p:nvPr/>
        </p:nvSpPr>
        <p:spPr>
          <a:xfrm>
            <a:off x="263951" y="1291989"/>
            <a:ext cx="5374640" cy="3831818"/>
          </a:xfrm>
          <a:prstGeom prst="rect">
            <a:avLst/>
          </a:prstGeom>
        </p:spPr>
        <p:txBody>
          <a:bodyPr vert="horz" wrap="square" lIns="0" tIns="0" rIns="0" bIns="0" rtlCol="0">
            <a:spAutoFit/>
          </a:bodyPr>
          <a:lstStyle/>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数据增广</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预处理</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初始化</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激活函数</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正则化</a:t>
            </a:r>
            <a:endParaRPr sz="2800" dirty="0">
              <a:solidFill>
                <a:prstClr val="black"/>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梯度下降优化算法</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梯度检验</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b="1" spc="-5" dirty="0">
                <a:solidFill>
                  <a:srgbClr val="0000FF"/>
                </a:solidFill>
                <a:latin typeface="Arial"/>
                <a:cs typeface="Arial"/>
              </a:rPr>
              <a:t>模型融合</a:t>
            </a:r>
            <a:endParaRPr sz="2400" b="1" dirty="0">
              <a:solidFill>
                <a:srgbClr val="0000FF"/>
              </a:solidFill>
              <a:latin typeface="Arial"/>
              <a:cs typeface="Arial"/>
            </a:endParaRPr>
          </a:p>
        </p:txBody>
      </p:sp>
    </p:spTree>
    <p:extLst>
      <p:ext uri="{BB962C8B-B14F-4D97-AF65-F5344CB8AC3E}">
        <p14:creationId xmlns:p14="http://schemas.microsoft.com/office/powerpoint/2010/main" val="411309939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lvl="0" fontAlgn="base">
              <a:lnSpc>
                <a:spcPct val="105000"/>
              </a:lnSpc>
              <a:spcBef>
                <a:spcPct val="0"/>
              </a:spcBef>
              <a:spcAft>
                <a:spcPct val="0"/>
              </a:spcAft>
              <a:buClr>
                <a:srgbClr val="3366FF"/>
              </a:buClr>
              <a:buSzPct val="80000"/>
              <a:buFont typeface="Wingdings" panose="05000000000000000000" pitchFamily="2" charset="2"/>
              <a:buNone/>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pPr/>
              <a:t>187</a:t>
            </a:fld>
            <a:endParaRPr lang="en-US" dirty="0"/>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a:spcBef>
                <a:spcPts val="1200"/>
              </a:spcBef>
            </a:pPr>
            <a:r>
              <a:rPr lang="en-US" altLang="zh-CN" sz="2400" dirty="0">
                <a:latin typeface="微软雅黑" panose="020B0503020204020204" pitchFamily="34" charset="-122"/>
                <a:ea typeface="微软雅黑" panose="020B0503020204020204" pitchFamily="34" charset="-122"/>
              </a:rPr>
              <a:t>    </a:t>
            </a:r>
          </a:p>
        </p:txBody>
      </p:sp>
      <p:sp>
        <p:nvSpPr>
          <p:cNvPr id="7" name="TextBox 2">
            <a:extLst>
              <a:ext uri="{FF2B5EF4-FFF2-40B4-BE49-F238E27FC236}">
                <a16:creationId xmlns:a16="http://schemas.microsoft.com/office/drawing/2014/main" id="{DBCB6AB6-11F8-494C-9301-2C57A00A0556}"/>
              </a:ext>
            </a:extLst>
          </p:cNvPr>
          <p:cNvSpPr txBox="1"/>
          <p:nvPr/>
        </p:nvSpPr>
        <p:spPr>
          <a:xfrm>
            <a:off x="357691" y="1275621"/>
            <a:ext cx="8224246" cy="461665"/>
          </a:xfrm>
          <a:prstGeom prst="rect">
            <a:avLst/>
          </a:prstGeom>
          <a:noFill/>
        </p:spPr>
        <p:txBody>
          <a:bodyPr wrap="square" rtlCol="0">
            <a:spAutoFit/>
          </a:bodyPr>
          <a:lstStyle/>
          <a:p>
            <a:pPr marL="342900" indent="-342900">
              <a:spcBef>
                <a:spcPts val="1200"/>
              </a:spcBef>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融合对象</a:t>
            </a:r>
            <a:endParaRPr lang="en-US" altLang="zh-CN" sz="2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0A91614-77E8-4793-88DA-0FDAD20116E0}"/>
              </a:ext>
            </a:extLst>
          </p:cNvPr>
          <p:cNvSpPr txBox="1"/>
          <p:nvPr/>
        </p:nvSpPr>
        <p:spPr>
          <a:xfrm>
            <a:off x="357692" y="2213059"/>
            <a:ext cx="7871909" cy="1323439"/>
          </a:xfrm>
          <a:prstGeom prst="rect">
            <a:avLst/>
          </a:prstGeom>
          <a:noFill/>
        </p:spPr>
        <p:txBody>
          <a:bodyPr wrap="square">
            <a:spAutoFit/>
          </a:bodyPr>
          <a:lstStyle/>
          <a:p>
            <a:r>
              <a:rPr lang="zh-CN" altLang="en-US" sz="2000" dirty="0">
                <a:solidFill>
                  <a:srgbClr val="121212"/>
                </a:solidFill>
                <a:latin typeface="微软雅黑" panose="020B0503020204020204" pitchFamily="34" charset="-122"/>
                <a:ea typeface="微软雅黑" panose="020B0503020204020204" pitchFamily="34" charset="-122"/>
              </a:rPr>
              <a:t>不同的个体学习器 </a:t>
            </a:r>
            <a:r>
              <a:rPr lang="en-US" altLang="zh-CN" sz="2000" dirty="0">
                <a:solidFill>
                  <a:srgbClr val="121212"/>
                </a:solidFill>
                <a:latin typeface="微软雅黑" panose="020B0503020204020204" pitchFamily="34" charset="-122"/>
                <a:ea typeface="微软雅黑" panose="020B0503020204020204" pitchFamily="34" charset="-122"/>
              </a:rPr>
              <a:t>(Individual Leaner)</a:t>
            </a:r>
          </a:p>
          <a:p>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000" dirty="0">
                <a:solidFill>
                  <a:srgbClr val="121212"/>
                </a:solidFill>
                <a:latin typeface="微软雅黑" panose="020B0503020204020204" pitchFamily="34" charset="-122"/>
                <a:ea typeface="微软雅黑" panose="020B0503020204020204" pitchFamily="34" charset="-122"/>
              </a:rPr>
              <a:t>一个世界从来不是由某个单独个体简单构成的，而是由具有不同属性的个体共同构成的。对于个体学习器来说，它们的不同体现在：</a:t>
            </a:r>
            <a:endParaRPr lang="zh-CN" altLang="en-US"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426E2375-36AC-4DB1-A88E-7715795AF78C}"/>
              </a:ext>
            </a:extLst>
          </p:cNvPr>
          <p:cNvSpPr txBox="1"/>
          <p:nvPr/>
        </p:nvSpPr>
        <p:spPr>
          <a:xfrm>
            <a:off x="357690" y="3955664"/>
            <a:ext cx="8103404" cy="1754326"/>
          </a:xfrm>
          <a:prstGeom prst="rect">
            <a:avLst/>
          </a:prstGeom>
          <a:noFill/>
        </p:spPr>
        <p:txBody>
          <a:bodyPr wrap="square">
            <a:spAutoFit/>
          </a:bodyPr>
          <a:lstStyle/>
          <a:p>
            <a:pPr algn="l">
              <a:buFont typeface="Arial" panose="020B0604020202020204" pitchFamily="34" charset="0"/>
              <a:buChar char="•"/>
            </a:pPr>
            <a:r>
              <a:rPr lang="zh-CN" altLang="en-US" b="1" dirty="0">
                <a:solidFill>
                  <a:srgbClr val="121212"/>
                </a:solidFill>
                <a:latin typeface="微软雅黑" panose="020B0503020204020204" pitchFamily="34" charset="-122"/>
                <a:ea typeface="微软雅黑" panose="020B0503020204020204" pitchFamily="34" charset="-122"/>
              </a:rPr>
              <a:t>不同训练数据</a:t>
            </a:r>
            <a:r>
              <a:rPr lang="zh-CN" altLang="en-US" dirty="0">
                <a:solidFill>
                  <a:srgbClr val="121212"/>
                </a:solidFill>
                <a:latin typeface="微软雅黑" panose="020B0503020204020204" pitchFamily="34" charset="-122"/>
                <a:ea typeface="微软雅黑" panose="020B0503020204020204" pitchFamily="34" charset="-122"/>
              </a:rPr>
              <a:t>：数据集使用比例、预处理方法 </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缺失值填补、特征工程等</a:t>
            </a:r>
            <a:r>
              <a:rPr lang="en-US" altLang="zh-CN" dirty="0">
                <a:solidFill>
                  <a:srgbClr val="121212"/>
                </a:solidFill>
                <a:latin typeface="微软雅黑" panose="020B0503020204020204" pitchFamily="34" charset="-122"/>
                <a:ea typeface="微软雅黑" panose="020B0503020204020204" pitchFamily="34" charset="-122"/>
              </a:rPr>
              <a:t>)</a:t>
            </a:r>
          </a:p>
          <a:p>
            <a:pPr algn="l">
              <a:buFont typeface="Arial" panose="020B0604020202020204" pitchFamily="34" charset="0"/>
              <a:buChar char="•"/>
            </a:pPr>
            <a:endParaRPr lang="en-US" altLang="zh-CN" dirty="0">
              <a:solidFill>
                <a:srgbClr val="121212"/>
              </a:solidFill>
              <a:latin typeface="微软雅黑" panose="020B0503020204020204" pitchFamily="34" charset="-122"/>
              <a:ea typeface="微软雅黑" panose="020B0503020204020204" pitchFamily="34" charset="-122"/>
            </a:endParaRPr>
          </a:p>
          <a:p>
            <a:pPr algn="l">
              <a:buFont typeface="Arial" panose="020B0604020202020204" pitchFamily="34" charset="0"/>
              <a:buChar char="•"/>
            </a:pPr>
            <a:r>
              <a:rPr lang="zh-CN" altLang="en-US" b="1" dirty="0">
                <a:solidFill>
                  <a:srgbClr val="121212"/>
                </a:solidFill>
                <a:latin typeface="微软雅黑" panose="020B0503020204020204" pitchFamily="34" charset="-122"/>
                <a:ea typeface="微软雅黑" panose="020B0503020204020204" pitchFamily="34" charset="-122"/>
              </a:rPr>
              <a:t>不同模型结构</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RF</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err="1">
                <a:solidFill>
                  <a:srgbClr val="121212"/>
                </a:solidFill>
                <a:latin typeface="微软雅黑" panose="020B0503020204020204" pitchFamily="34" charset="-122"/>
                <a:ea typeface="微软雅黑" panose="020B0503020204020204" pitchFamily="34" charset="-122"/>
              </a:rPr>
              <a:t>XGBoost</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err="1">
                <a:solidFill>
                  <a:srgbClr val="121212"/>
                </a:solidFill>
                <a:latin typeface="微软雅黑" panose="020B0503020204020204" pitchFamily="34" charset="-122"/>
                <a:ea typeface="微软雅黑" panose="020B0503020204020204" pitchFamily="34" charset="-122"/>
              </a:rPr>
              <a:t>LightGBM</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err="1">
                <a:solidFill>
                  <a:srgbClr val="121212"/>
                </a:solidFill>
                <a:latin typeface="微软雅黑" panose="020B0503020204020204" pitchFamily="34" charset="-122"/>
                <a:ea typeface="微软雅黑" panose="020B0503020204020204" pitchFamily="34" charset="-122"/>
              </a:rPr>
              <a:t>CatBoost</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CNN</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LSTM</a:t>
            </a:r>
            <a:r>
              <a:rPr lang="zh-CN" altLang="en-US" dirty="0">
                <a:solidFill>
                  <a:srgbClr val="121212"/>
                </a:solidFill>
                <a:latin typeface="微软雅黑" panose="020B0503020204020204" pitchFamily="34" charset="-122"/>
                <a:ea typeface="微软雅黑" panose="020B0503020204020204" pitchFamily="34" charset="-122"/>
              </a:rPr>
              <a:t>等</a:t>
            </a:r>
            <a:endParaRPr lang="en-US" altLang="zh-CN" dirty="0">
              <a:solidFill>
                <a:srgbClr val="121212"/>
              </a:solidFill>
              <a:latin typeface="微软雅黑" panose="020B0503020204020204" pitchFamily="34" charset="-122"/>
              <a:ea typeface="微软雅黑" panose="020B0503020204020204" pitchFamily="34" charset="-122"/>
            </a:endParaRPr>
          </a:p>
          <a:p>
            <a:pPr algn="l">
              <a:buFont typeface="Arial" panose="020B0604020202020204" pitchFamily="34" charset="0"/>
              <a:buChar char="•"/>
            </a:pPr>
            <a:endParaRPr lang="zh-CN" altLang="en-US" dirty="0">
              <a:solidFill>
                <a:srgbClr val="121212"/>
              </a:solidFill>
              <a:latin typeface="微软雅黑" panose="020B0503020204020204" pitchFamily="34" charset="-122"/>
              <a:ea typeface="微软雅黑" panose="020B0503020204020204" pitchFamily="34" charset="-122"/>
            </a:endParaRPr>
          </a:p>
          <a:p>
            <a:pPr algn="l">
              <a:buFont typeface="Arial" panose="020B0604020202020204" pitchFamily="34" charset="0"/>
              <a:buChar char="•"/>
            </a:pPr>
            <a:r>
              <a:rPr lang="zh-CN" altLang="en-US" b="1" dirty="0">
                <a:solidFill>
                  <a:srgbClr val="121212"/>
                </a:solidFill>
                <a:latin typeface="微软雅黑" panose="020B0503020204020204" pitchFamily="34" charset="-122"/>
                <a:ea typeface="微软雅黑" panose="020B0503020204020204" pitchFamily="34" charset="-122"/>
              </a:rPr>
              <a:t>不同超参</a:t>
            </a:r>
            <a:r>
              <a:rPr lang="zh-CN" altLang="en-US" dirty="0">
                <a:solidFill>
                  <a:srgbClr val="121212"/>
                </a:solidFill>
                <a:latin typeface="微软雅黑" panose="020B0503020204020204" pitchFamily="34" charset="-122"/>
                <a:ea typeface="微软雅黑" panose="020B0503020204020204" pitchFamily="34" charset="-122"/>
              </a:rPr>
              <a:t>（随机种子数、权重初始化、收敛相关参数 </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例如学习率、</a:t>
            </a:r>
            <a:r>
              <a:rPr lang="en-US" altLang="zh-CN" dirty="0">
                <a:solidFill>
                  <a:srgbClr val="121212"/>
                </a:solidFill>
                <a:latin typeface="微软雅黑" panose="020B0503020204020204" pitchFamily="34" charset="-122"/>
                <a:ea typeface="微软雅黑" panose="020B0503020204020204" pitchFamily="34" charset="-122"/>
              </a:rPr>
              <a:t>batch size</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epoch</a:t>
            </a:r>
            <a:r>
              <a:rPr lang="zh-CN" altLang="en-US" dirty="0">
                <a:solidFill>
                  <a:srgbClr val="121212"/>
                </a:solidFill>
                <a:latin typeface="微软雅黑" panose="020B0503020204020204" pitchFamily="34" charset="-122"/>
                <a:ea typeface="微软雅黑" panose="020B0503020204020204" pitchFamily="34" charset="-122"/>
              </a:rPr>
              <a:t>、早停步数</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、损失函数、子采样比例等）</a:t>
            </a:r>
          </a:p>
        </p:txBody>
      </p:sp>
    </p:spTree>
    <p:extLst>
      <p:ext uri="{BB962C8B-B14F-4D97-AF65-F5344CB8AC3E}">
        <p14:creationId xmlns:p14="http://schemas.microsoft.com/office/powerpoint/2010/main" val="31067858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lvl="0" fontAlgn="base">
              <a:lnSpc>
                <a:spcPct val="105000"/>
              </a:lnSpc>
              <a:spcBef>
                <a:spcPct val="0"/>
              </a:spcBef>
              <a:spcAft>
                <a:spcPct val="0"/>
              </a:spcAft>
              <a:buClr>
                <a:srgbClr val="3366FF"/>
              </a:buClr>
              <a:buSzPct val="80000"/>
              <a:buFont typeface="Wingdings" panose="05000000000000000000" pitchFamily="2" charset="2"/>
              <a:buNone/>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pPr/>
              <a:t>188</a:t>
            </a:fld>
            <a:endParaRPr lang="en-US" dirty="0"/>
          </a:p>
        </p:txBody>
      </p:sp>
      <p:sp>
        <p:nvSpPr>
          <p:cNvPr id="11" name="文本框 10">
            <a:extLst>
              <a:ext uri="{FF2B5EF4-FFF2-40B4-BE49-F238E27FC236}">
                <a16:creationId xmlns:a16="http://schemas.microsoft.com/office/drawing/2014/main" id="{CD82013A-9892-4945-83FD-B952DD6B35A9}"/>
              </a:ext>
            </a:extLst>
          </p:cNvPr>
          <p:cNvSpPr txBox="1"/>
          <p:nvPr/>
        </p:nvSpPr>
        <p:spPr>
          <a:xfrm>
            <a:off x="501141" y="1834081"/>
            <a:ext cx="8571054" cy="984885"/>
          </a:xfrm>
          <a:prstGeom prst="rect">
            <a:avLst/>
          </a:prstGeom>
          <a:noFill/>
        </p:spPr>
        <p:txBody>
          <a:bodyPr wrap="square">
            <a:spAutoFit/>
          </a:bodyPr>
          <a:lstStyle/>
          <a:p>
            <a:r>
              <a:rPr lang="zh-CN" altLang="en-US" sz="2000" dirty="0">
                <a:solidFill>
                  <a:srgbClr val="121212"/>
                </a:solidFill>
                <a:latin typeface="微软雅黑" panose="020B0503020204020204" pitchFamily="34" charset="-122"/>
                <a:ea typeface="微软雅黑" panose="020B0503020204020204" pitchFamily="34" charset="-122"/>
              </a:rPr>
              <a:t>模型集成方法主要应用在几个模型差异性较大，相关性较小的问题上。</a:t>
            </a:r>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000" dirty="0">
                <a:solidFill>
                  <a:srgbClr val="121212"/>
                </a:solidFill>
                <a:latin typeface="微软雅黑" panose="020B0503020204020204" pitchFamily="34" charset="-122"/>
                <a:ea typeface="微软雅黑" panose="020B0503020204020204" pitchFamily="34" charset="-122"/>
              </a:rPr>
              <a:t>这样效果比较明显。</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0D605B7-6DBB-4E39-8656-8DBA6B0F1F19}"/>
              </a:ext>
            </a:extLst>
          </p:cNvPr>
          <p:cNvSpPr txBox="1"/>
          <p:nvPr/>
        </p:nvSpPr>
        <p:spPr>
          <a:xfrm>
            <a:off x="501143" y="3178590"/>
            <a:ext cx="8378105" cy="1015663"/>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集成学习 </a:t>
            </a:r>
            <a:r>
              <a:rPr lang="en-US" altLang="zh-CN" sz="2000" dirty="0">
                <a:latin typeface="微软雅黑" panose="020B0503020204020204" pitchFamily="34" charset="-122"/>
                <a:ea typeface="微软雅黑" panose="020B0503020204020204" pitchFamily="34" charset="-122"/>
              </a:rPr>
              <a:t>(Ensemble Learning) </a:t>
            </a:r>
            <a:r>
              <a:rPr lang="zh-CN" altLang="en-US" sz="2000" dirty="0">
                <a:latin typeface="微软雅黑" panose="020B0503020204020204" pitchFamily="34" charset="-122"/>
                <a:ea typeface="微软雅黑" panose="020B0503020204020204" pitchFamily="34" charset="-122"/>
              </a:rPr>
              <a:t>通过构建并结合多个学习器来完成学习任务，有时也被称作多分类器系统 </a:t>
            </a:r>
            <a:r>
              <a:rPr lang="en-US" altLang="zh-CN" sz="2000" dirty="0">
                <a:latin typeface="微软雅黑" panose="020B0503020204020204" pitchFamily="34" charset="-122"/>
                <a:ea typeface="微软雅黑" panose="020B0503020204020204" pitchFamily="34" charset="-122"/>
              </a:rPr>
              <a:t>(Multi-classifier System)</a:t>
            </a:r>
            <a:r>
              <a:rPr lang="zh-CN" altLang="en-US" sz="2000" dirty="0">
                <a:latin typeface="微软雅黑" panose="020B0503020204020204" pitchFamily="34" charset="-122"/>
                <a:ea typeface="微软雅黑" panose="020B0503020204020204" pitchFamily="34" charset="-122"/>
              </a:rPr>
              <a:t>、基于委员会的学习 </a:t>
            </a:r>
            <a:r>
              <a:rPr lang="en-US" altLang="zh-CN" sz="2000" dirty="0">
                <a:latin typeface="微软雅黑" panose="020B0503020204020204" pitchFamily="34" charset="-122"/>
                <a:ea typeface="微软雅黑" panose="020B0503020204020204" pitchFamily="34" charset="-122"/>
              </a:rPr>
              <a:t>(Committee-based Learning)</a:t>
            </a:r>
            <a:r>
              <a:rPr lang="zh-CN" altLang="en-US" sz="2000" dirty="0">
                <a:latin typeface="微软雅黑" panose="020B0503020204020204" pitchFamily="34" charset="-122"/>
                <a:ea typeface="微软雅黑" panose="020B0503020204020204" pitchFamily="34" charset="-122"/>
              </a:rPr>
              <a:t>等。</a:t>
            </a:r>
          </a:p>
        </p:txBody>
      </p:sp>
      <p:sp>
        <p:nvSpPr>
          <p:cNvPr id="12" name="文本框 11">
            <a:extLst>
              <a:ext uri="{FF2B5EF4-FFF2-40B4-BE49-F238E27FC236}">
                <a16:creationId xmlns:a16="http://schemas.microsoft.com/office/drawing/2014/main" id="{E0E4219A-19EC-4264-9D64-20C7E222F628}"/>
              </a:ext>
            </a:extLst>
          </p:cNvPr>
          <p:cNvSpPr txBox="1"/>
          <p:nvPr/>
        </p:nvSpPr>
        <p:spPr>
          <a:xfrm>
            <a:off x="501141" y="4763645"/>
            <a:ext cx="8571054" cy="707886"/>
          </a:xfrm>
          <a:prstGeom prst="rect">
            <a:avLst/>
          </a:prstGeom>
          <a:noFill/>
        </p:spPr>
        <p:txBody>
          <a:bodyPr wrap="square">
            <a:spAutoFit/>
          </a:bodyPr>
          <a:lstStyle/>
          <a:p>
            <a:r>
              <a:rPr lang="zh-CN" altLang="en-US" sz="2000" dirty="0">
                <a:solidFill>
                  <a:srgbClr val="121212"/>
                </a:solidFill>
                <a:latin typeface="微软雅黑" panose="020B0503020204020204" pitchFamily="34" charset="-122"/>
                <a:ea typeface="微软雅黑" panose="020B0503020204020204" pitchFamily="34" charset="-122"/>
              </a:rPr>
              <a:t>模型集成不是只有同质学习器的集成 </a:t>
            </a:r>
            <a:r>
              <a:rPr lang="en-US" altLang="zh-CN" sz="2000" dirty="0">
                <a:solidFill>
                  <a:srgbClr val="121212"/>
                </a:solidFill>
                <a:latin typeface="微软雅黑" panose="020B0503020204020204" pitchFamily="34" charset="-122"/>
                <a:ea typeface="微软雅黑" panose="020B0503020204020204" pitchFamily="34" charset="-122"/>
              </a:rPr>
              <a:t>(</a:t>
            </a:r>
            <a:r>
              <a:rPr lang="zh-CN" altLang="en-US" sz="2000" dirty="0">
                <a:solidFill>
                  <a:srgbClr val="121212"/>
                </a:solidFill>
                <a:latin typeface="微软雅黑" panose="020B0503020204020204" pitchFamily="34" charset="-122"/>
                <a:ea typeface="微软雅黑" panose="020B0503020204020204" pitchFamily="34" charset="-122"/>
              </a:rPr>
              <a:t>例如</a:t>
            </a:r>
            <a:r>
              <a:rPr lang="en-US" altLang="zh-CN" sz="2000" dirty="0">
                <a:solidFill>
                  <a:srgbClr val="121212"/>
                </a:solidFill>
                <a:latin typeface="微软雅黑" panose="020B0503020204020204" pitchFamily="34" charset="-122"/>
                <a:ea typeface="微软雅黑" panose="020B0503020204020204" pitchFamily="34" charset="-122"/>
              </a:rPr>
              <a:t>Boosting</a:t>
            </a:r>
            <a:r>
              <a:rPr lang="zh-CN" altLang="en-US" sz="2000" dirty="0">
                <a:solidFill>
                  <a:srgbClr val="121212"/>
                </a:solidFill>
                <a:latin typeface="微软雅黑" panose="020B0503020204020204" pitchFamily="34" charset="-122"/>
                <a:ea typeface="微软雅黑" panose="020B0503020204020204" pitchFamily="34" charset="-122"/>
              </a:rPr>
              <a:t>和</a:t>
            </a:r>
            <a:r>
              <a:rPr lang="en-US" altLang="zh-CN" sz="2000" dirty="0">
                <a:solidFill>
                  <a:srgbClr val="121212"/>
                </a:solidFill>
                <a:latin typeface="微软雅黑" panose="020B0503020204020204" pitchFamily="34" charset="-122"/>
                <a:ea typeface="微软雅黑" panose="020B0503020204020204" pitchFamily="34" charset="-122"/>
              </a:rPr>
              <a:t>Bagging) </a:t>
            </a:r>
            <a:r>
              <a:rPr lang="zh-CN" altLang="en-US" sz="2000" dirty="0">
                <a:solidFill>
                  <a:srgbClr val="121212"/>
                </a:solidFill>
                <a:latin typeface="微软雅黑" panose="020B0503020204020204" pitchFamily="34" charset="-122"/>
                <a:ea typeface="微软雅黑" panose="020B0503020204020204" pitchFamily="34" charset="-122"/>
              </a:rPr>
              <a:t>才称作</a:t>
            </a:r>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000" dirty="0">
                <a:solidFill>
                  <a:srgbClr val="121212"/>
                </a:solidFill>
                <a:latin typeface="微软雅黑" panose="020B0503020204020204" pitchFamily="34" charset="-122"/>
                <a:ea typeface="微软雅黑" panose="020B0503020204020204" pitchFamily="34" charset="-122"/>
              </a:rPr>
              <a:t>模型集成，还有异质学习器的集成也是模型集成。</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249150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189</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7" name="TextBox 2">
            <a:extLst>
              <a:ext uri="{FF2B5EF4-FFF2-40B4-BE49-F238E27FC236}">
                <a16:creationId xmlns:a16="http://schemas.microsoft.com/office/drawing/2014/main" id="{DBCB6AB6-11F8-494C-9301-2C57A00A0556}"/>
              </a:ext>
            </a:extLst>
          </p:cNvPr>
          <p:cNvSpPr txBox="1"/>
          <p:nvPr/>
        </p:nvSpPr>
        <p:spPr>
          <a:xfrm>
            <a:off x="357691" y="1275621"/>
            <a:ext cx="8224246" cy="461665"/>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400" dirty="0">
                <a:solidFill>
                  <a:prstClr val="black"/>
                </a:solidFill>
                <a:latin typeface="微软雅黑" panose="020B0503020204020204" pitchFamily="34" charset="-122"/>
                <a:ea typeface="微软雅黑" panose="020B0503020204020204" pitchFamily="34" charset="-122"/>
              </a:rPr>
              <a:t>融合方法</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C5B2A3E-2DC5-4403-A4BF-18B252E327A5}"/>
              </a:ext>
            </a:extLst>
          </p:cNvPr>
          <p:cNvSpPr txBox="1"/>
          <p:nvPr/>
        </p:nvSpPr>
        <p:spPr>
          <a:xfrm>
            <a:off x="549797" y="1981375"/>
            <a:ext cx="4572000" cy="400110"/>
          </a:xfrm>
          <a:prstGeom prst="rect">
            <a:avLst/>
          </a:prstGeom>
          <a:noFill/>
        </p:spPr>
        <p:txBody>
          <a:bodyPr wrap="square">
            <a:spAutoFit/>
          </a:bodyPr>
          <a:lstStyle/>
          <a:p>
            <a:pPr algn="l"/>
            <a:r>
              <a:rPr lang="en-US" altLang="zh-CN" sz="2000" dirty="0">
                <a:solidFill>
                  <a:srgbClr val="121212"/>
                </a:solidFill>
                <a:latin typeface="微软雅黑" panose="020B0503020204020204" pitchFamily="34" charset="-122"/>
                <a:ea typeface="微软雅黑" panose="020B0503020204020204" pitchFamily="34" charset="-122"/>
              </a:rPr>
              <a:t>1. </a:t>
            </a:r>
            <a:r>
              <a:rPr lang="zh-CN" altLang="en-US" sz="2000" dirty="0">
                <a:solidFill>
                  <a:srgbClr val="121212"/>
                </a:solidFill>
                <a:latin typeface="微软雅黑" panose="020B0503020204020204" pitchFamily="34" charset="-122"/>
                <a:ea typeface="微软雅黑" panose="020B0503020204020204" pitchFamily="34" charset="-122"/>
              </a:rPr>
              <a:t>投票法</a:t>
            </a:r>
          </a:p>
        </p:txBody>
      </p:sp>
      <p:sp>
        <p:nvSpPr>
          <p:cNvPr id="13" name="文本框 12">
            <a:extLst>
              <a:ext uri="{FF2B5EF4-FFF2-40B4-BE49-F238E27FC236}">
                <a16:creationId xmlns:a16="http://schemas.microsoft.com/office/drawing/2014/main" id="{B939429D-94E4-4D6A-8FA3-32C61537674D}"/>
              </a:ext>
            </a:extLst>
          </p:cNvPr>
          <p:cNvSpPr txBox="1"/>
          <p:nvPr/>
        </p:nvSpPr>
        <p:spPr>
          <a:xfrm>
            <a:off x="549797" y="2594798"/>
            <a:ext cx="4572000" cy="400110"/>
          </a:xfrm>
          <a:prstGeom prst="rect">
            <a:avLst/>
          </a:prstGeom>
          <a:noFill/>
        </p:spPr>
        <p:txBody>
          <a:bodyPr wrap="square">
            <a:spAutoFit/>
          </a:bodyPr>
          <a:lstStyle/>
          <a:p>
            <a:pPr algn="l"/>
            <a:r>
              <a:rPr lang="en-US" altLang="zh-CN" sz="2000" dirty="0">
                <a:solidFill>
                  <a:srgbClr val="121212"/>
                </a:solidFill>
                <a:latin typeface="微软雅黑" panose="020B0503020204020204" pitchFamily="34" charset="-122"/>
                <a:ea typeface="微软雅黑" panose="020B0503020204020204" pitchFamily="34" charset="-122"/>
              </a:rPr>
              <a:t>2. </a:t>
            </a:r>
            <a:r>
              <a:rPr lang="zh-CN" altLang="en-US" sz="2000" dirty="0">
                <a:solidFill>
                  <a:srgbClr val="121212"/>
                </a:solidFill>
                <a:latin typeface="微软雅黑" panose="020B0503020204020204" pitchFamily="34" charset="-122"/>
                <a:ea typeface="微软雅黑" panose="020B0503020204020204" pitchFamily="34" charset="-122"/>
              </a:rPr>
              <a:t>平均法</a:t>
            </a:r>
          </a:p>
        </p:txBody>
      </p:sp>
      <p:sp>
        <p:nvSpPr>
          <p:cNvPr id="14" name="文本框 13">
            <a:extLst>
              <a:ext uri="{FF2B5EF4-FFF2-40B4-BE49-F238E27FC236}">
                <a16:creationId xmlns:a16="http://schemas.microsoft.com/office/drawing/2014/main" id="{5BC03FC7-6ECC-41ED-8817-152A2AEFCE25}"/>
              </a:ext>
            </a:extLst>
          </p:cNvPr>
          <p:cNvSpPr txBox="1"/>
          <p:nvPr/>
        </p:nvSpPr>
        <p:spPr>
          <a:xfrm>
            <a:off x="549797" y="3231217"/>
            <a:ext cx="4572000" cy="400110"/>
          </a:xfrm>
          <a:prstGeom prst="rect">
            <a:avLst/>
          </a:prstGeom>
          <a:noFill/>
        </p:spPr>
        <p:txBody>
          <a:bodyPr wrap="square">
            <a:spAutoFit/>
          </a:bodyPr>
          <a:lstStyle/>
          <a:p>
            <a:pPr algn="l"/>
            <a:r>
              <a:rPr lang="en-US" altLang="zh-CN" sz="2000" dirty="0">
                <a:solidFill>
                  <a:srgbClr val="121212"/>
                </a:solidFill>
                <a:latin typeface="微软雅黑" panose="020B0503020204020204" pitchFamily="34" charset="-122"/>
                <a:ea typeface="微软雅黑" panose="020B0503020204020204" pitchFamily="34" charset="-122"/>
              </a:rPr>
              <a:t>3. </a:t>
            </a:r>
            <a:r>
              <a:rPr lang="zh-CN" altLang="en-US" sz="2000" dirty="0">
                <a:solidFill>
                  <a:srgbClr val="121212"/>
                </a:solidFill>
                <a:latin typeface="微软雅黑" panose="020B0503020204020204" pitchFamily="34" charset="-122"/>
                <a:ea typeface="微软雅黑" panose="020B0503020204020204" pitchFamily="34" charset="-122"/>
              </a:rPr>
              <a:t>排序法</a:t>
            </a:r>
          </a:p>
        </p:txBody>
      </p:sp>
      <p:sp>
        <p:nvSpPr>
          <p:cNvPr id="17" name="文本框 16">
            <a:extLst>
              <a:ext uri="{FF2B5EF4-FFF2-40B4-BE49-F238E27FC236}">
                <a16:creationId xmlns:a16="http://schemas.microsoft.com/office/drawing/2014/main" id="{2FB074EE-8DF2-4792-8EB4-3E2457E61208}"/>
              </a:ext>
            </a:extLst>
          </p:cNvPr>
          <p:cNvSpPr txBox="1"/>
          <p:nvPr/>
        </p:nvSpPr>
        <p:spPr>
          <a:xfrm>
            <a:off x="549797" y="3862569"/>
            <a:ext cx="4572000" cy="400110"/>
          </a:xfrm>
          <a:prstGeom prst="rect">
            <a:avLst/>
          </a:prstGeom>
          <a:noFill/>
        </p:spPr>
        <p:txBody>
          <a:bodyPr wrap="square">
            <a:spAutoFit/>
          </a:bodyPr>
          <a:lstStyle/>
          <a:p>
            <a:pPr algn="l"/>
            <a:r>
              <a:rPr lang="en-US" altLang="zh-CN" sz="2000" dirty="0">
                <a:solidFill>
                  <a:srgbClr val="121212"/>
                </a:solidFill>
                <a:latin typeface="微软雅黑" panose="020B0503020204020204" pitchFamily="34" charset="-122"/>
                <a:ea typeface="微软雅黑" panose="020B0503020204020204" pitchFamily="34" charset="-122"/>
              </a:rPr>
              <a:t>4. Stacking</a:t>
            </a:r>
            <a:r>
              <a:rPr lang="zh-CN" altLang="en-US" sz="2000" dirty="0">
                <a:solidFill>
                  <a:srgbClr val="121212"/>
                </a:solidFill>
                <a:latin typeface="微软雅黑" panose="020B0503020204020204" pitchFamily="34" charset="-122"/>
                <a:ea typeface="微软雅黑" panose="020B0503020204020204" pitchFamily="34" charset="-122"/>
              </a:rPr>
              <a:t>堆叠法</a:t>
            </a:r>
            <a:endParaRPr lang="en-US" altLang="zh-CN" sz="2000" dirty="0">
              <a:solidFill>
                <a:srgbClr val="121212"/>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69C138E2-4CD7-4E7B-8C6A-DA5FA7C57C08}"/>
              </a:ext>
            </a:extLst>
          </p:cNvPr>
          <p:cNvSpPr txBox="1"/>
          <p:nvPr/>
        </p:nvSpPr>
        <p:spPr>
          <a:xfrm>
            <a:off x="549797" y="4507294"/>
            <a:ext cx="4572000" cy="400110"/>
          </a:xfrm>
          <a:prstGeom prst="rect">
            <a:avLst/>
          </a:prstGeom>
          <a:noFill/>
        </p:spPr>
        <p:txBody>
          <a:bodyPr wrap="square">
            <a:spAutoFit/>
          </a:bodyPr>
          <a:lstStyle/>
          <a:p>
            <a:pPr algn="l"/>
            <a:r>
              <a:rPr lang="en-US" altLang="zh-CN" sz="2000" dirty="0">
                <a:solidFill>
                  <a:srgbClr val="121212"/>
                </a:solidFill>
                <a:latin typeface="微软雅黑" panose="020B0503020204020204" pitchFamily="34" charset="-122"/>
                <a:ea typeface="微软雅黑" panose="020B0503020204020204" pitchFamily="34" charset="-122"/>
              </a:rPr>
              <a:t>5. Blending</a:t>
            </a:r>
            <a:r>
              <a:rPr lang="zh-CN" altLang="en-US" sz="2000" dirty="0">
                <a:solidFill>
                  <a:srgbClr val="121212"/>
                </a:solidFill>
                <a:latin typeface="微软雅黑" panose="020B0503020204020204" pitchFamily="34" charset="-122"/>
                <a:ea typeface="微软雅黑" panose="020B0503020204020204" pitchFamily="34" charset="-122"/>
              </a:rPr>
              <a:t>非交叉堆叠</a:t>
            </a:r>
            <a:endParaRPr lang="en-US" altLang="zh-CN" sz="2000"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378154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19</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131486" y="972690"/>
            <a:ext cx="5272927" cy="4139595"/>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图像仿射变换</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b="1"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旋转：</a:t>
            </a:r>
            <a:r>
              <a:rPr lang="en-US" altLang="zh-CN" dirty="0">
                <a:solidFill>
                  <a:srgbClr val="292929"/>
                </a:solidFill>
                <a:latin typeface="微软雅黑" panose="020B0503020204020204" pitchFamily="34" charset="-122"/>
                <a:ea typeface="微软雅黑" panose="020B0503020204020204" pitchFamily="34" charset="-122"/>
              </a:rPr>
              <a:t>q</a:t>
            </a:r>
            <a:r>
              <a:rPr lang="zh-CN" altLang="en-US" dirty="0">
                <a:solidFill>
                  <a:srgbClr val="292929"/>
                </a:solidFill>
                <a:latin typeface="微软雅黑" panose="020B0503020204020204" pitchFamily="34" charset="-122"/>
                <a:ea typeface="微软雅黑" panose="020B0503020204020204" pitchFamily="34" charset="-122"/>
              </a:rPr>
              <a:t>指定旋转角度；</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err="1">
                <a:solidFill>
                  <a:srgbClr val="292929"/>
                </a:solidFill>
                <a:latin typeface="微软雅黑" panose="020B0503020204020204" pitchFamily="34" charset="-122"/>
                <a:ea typeface="微软雅黑" panose="020B0503020204020204" pitchFamily="34" charset="-122"/>
              </a:rPr>
              <a:t>tensorflow</a:t>
            </a:r>
            <a:r>
              <a:rPr lang="zh-CN" altLang="en-US" dirty="0">
                <a:solidFill>
                  <a:srgbClr val="292929"/>
                </a:solidFill>
                <a:latin typeface="微软雅黑" panose="020B0503020204020204" pitchFamily="34" charset="-122"/>
                <a:ea typeface="微软雅黑" panose="020B0503020204020204" pitchFamily="34" charset="-122"/>
              </a:rPr>
              <a:t>代码实现：</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transformation = tf.keras.preprocessing.image.apply_affine_transform(</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img,</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theta=270</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plt.imshow(transformation)</a:t>
            </a:r>
          </a:p>
        </p:txBody>
      </p:sp>
      <p:pic>
        <p:nvPicPr>
          <p:cNvPr id="6" name="图片 5">
            <a:extLst>
              <a:ext uri="{FF2B5EF4-FFF2-40B4-BE49-F238E27FC236}">
                <a16:creationId xmlns:a16="http://schemas.microsoft.com/office/drawing/2014/main" id="{E2247329-3476-49C6-96DF-1E9555EB92C8}"/>
              </a:ext>
            </a:extLst>
          </p:cNvPr>
          <p:cNvPicPr>
            <a:picLocks noChangeAspect="1"/>
          </p:cNvPicPr>
          <p:nvPr/>
        </p:nvPicPr>
        <p:blipFill>
          <a:blip r:embed="rId3"/>
          <a:stretch>
            <a:fillRect/>
          </a:stretch>
        </p:blipFill>
        <p:spPr>
          <a:xfrm>
            <a:off x="5117699" y="3628013"/>
            <a:ext cx="1968901" cy="1895434"/>
          </a:xfrm>
          <a:prstGeom prst="rect">
            <a:avLst/>
          </a:prstGeom>
        </p:spPr>
      </p:pic>
      <p:pic>
        <p:nvPicPr>
          <p:cNvPr id="4" name="图片 3">
            <a:extLst>
              <a:ext uri="{FF2B5EF4-FFF2-40B4-BE49-F238E27FC236}">
                <a16:creationId xmlns:a16="http://schemas.microsoft.com/office/drawing/2014/main" id="{B9D9AEA7-0A54-46D7-A745-41601EA9917E}"/>
              </a:ext>
            </a:extLst>
          </p:cNvPr>
          <p:cNvPicPr>
            <a:picLocks noChangeAspect="1"/>
          </p:cNvPicPr>
          <p:nvPr/>
        </p:nvPicPr>
        <p:blipFill>
          <a:blip r:embed="rId4"/>
          <a:stretch>
            <a:fillRect/>
          </a:stretch>
        </p:blipFill>
        <p:spPr>
          <a:xfrm>
            <a:off x="5404412" y="1681059"/>
            <a:ext cx="3717430" cy="1548929"/>
          </a:xfrm>
          <a:prstGeom prst="rect">
            <a:avLst/>
          </a:prstGeom>
        </p:spPr>
      </p:pic>
      <p:pic>
        <p:nvPicPr>
          <p:cNvPr id="10" name="图片 9">
            <a:extLst>
              <a:ext uri="{FF2B5EF4-FFF2-40B4-BE49-F238E27FC236}">
                <a16:creationId xmlns:a16="http://schemas.microsoft.com/office/drawing/2014/main" id="{FB54A41A-5A4E-457C-8199-E817184415AE}"/>
              </a:ext>
            </a:extLst>
          </p:cNvPr>
          <p:cNvPicPr>
            <a:picLocks noChangeAspect="1"/>
          </p:cNvPicPr>
          <p:nvPr/>
        </p:nvPicPr>
        <p:blipFill>
          <a:blip r:embed="rId5"/>
          <a:stretch>
            <a:fillRect/>
          </a:stretch>
        </p:blipFill>
        <p:spPr>
          <a:xfrm>
            <a:off x="7101230" y="3642188"/>
            <a:ext cx="2020612" cy="1881259"/>
          </a:xfrm>
          <a:prstGeom prst="rect">
            <a:avLst/>
          </a:prstGeom>
        </p:spPr>
      </p:pic>
    </p:spTree>
    <p:extLst>
      <p:ext uri="{BB962C8B-B14F-4D97-AF65-F5344CB8AC3E}">
        <p14:creationId xmlns:p14="http://schemas.microsoft.com/office/powerpoint/2010/main" val="362367287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lvl="0" fontAlgn="base">
              <a:lnSpc>
                <a:spcPct val="105000"/>
              </a:lnSpc>
              <a:spcBef>
                <a:spcPct val="0"/>
              </a:spcBef>
              <a:spcAft>
                <a:spcPct val="0"/>
              </a:spcAft>
              <a:buClr>
                <a:srgbClr val="3366FF"/>
              </a:buClr>
              <a:buSzPct val="80000"/>
              <a:buFont typeface="Wingdings" panose="05000000000000000000" pitchFamily="2" charset="2"/>
              <a:buNone/>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pPr/>
              <a:t>190</a:t>
            </a:fld>
            <a:endParaRPr lang="en-US" dirty="0"/>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a:spcBef>
                <a:spcPts val="1200"/>
              </a:spcBef>
            </a:pPr>
            <a:r>
              <a:rPr lang="en-US" altLang="zh-CN" sz="2400" dirty="0">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984885"/>
          </a:xfrm>
          <a:prstGeom prst="rect">
            <a:avLst/>
          </a:prstGeom>
          <a:noFill/>
        </p:spPr>
        <p:txBody>
          <a:bodyPr wrap="square" rtlCol="0">
            <a:spAutoFit/>
          </a:bodyPr>
          <a:lstStyle/>
          <a:p>
            <a:pPr marL="342900" indent="-342900">
              <a:spcBef>
                <a:spcPts val="1200"/>
              </a:spcBef>
              <a:buFont typeface="Wingdings" panose="05000000000000000000" pitchFamily="2" charset="2"/>
              <a:buChar char="n"/>
            </a:pPr>
            <a:r>
              <a:rPr lang="zh-CN" altLang="en-US" sz="2400" b="1" dirty="0">
                <a:solidFill>
                  <a:srgbClr val="121212"/>
                </a:solidFill>
                <a:latin typeface="-apple-system"/>
              </a:rPr>
              <a:t>投票法</a:t>
            </a:r>
            <a:r>
              <a:rPr lang="en-US" altLang="zh-CN" sz="2400" b="1" dirty="0">
                <a:solidFill>
                  <a:srgbClr val="121212"/>
                </a:solidFill>
                <a:latin typeface="-apple-system"/>
              </a:rPr>
              <a:t>(Voting)</a:t>
            </a:r>
          </a:p>
          <a:p>
            <a:pPr marL="342900" indent="-342900">
              <a:spcBef>
                <a:spcPts val="1200"/>
              </a:spcBef>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4FCEFE1-C237-4403-9DBA-D8BCB1FB2D2B}"/>
              </a:ext>
            </a:extLst>
          </p:cNvPr>
          <p:cNvSpPr txBox="1"/>
          <p:nvPr/>
        </p:nvSpPr>
        <p:spPr>
          <a:xfrm>
            <a:off x="357693" y="2161539"/>
            <a:ext cx="8786309" cy="1938992"/>
          </a:xfrm>
          <a:prstGeom prst="rect">
            <a:avLst/>
          </a:prstGeom>
          <a:noFill/>
        </p:spPr>
        <p:txBody>
          <a:bodyPr wrap="square">
            <a:spAutoFit/>
          </a:bodyPr>
          <a:lstStyle/>
          <a:p>
            <a:r>
              <a:rPr lang="zh-CN" altLang="en-US" sz="2000" dirty="0">
                <a:solidFill>
                  <a:srgbClr val="121212"/>
                </a:solidFill>
                <a:latin typeface="微软雅黑" panose="020B0503020204020204" pitchFamily="34" charset="-122"/>
                <a:ea typeface="微软雅黑" panose="020B0503020204020204" pitchFamily="34" charset="-122"/>
              </a:rPr>
              <a:t>适用于</a:t>
            </a:r>
            <a:r>
              <a:rPr lang="zh-CN" altLang="en-US" sz="2000" b="1" dirty="0">
                <a:solidFill>
                  <a:srgbClr val="121212"/>
                </a:solidFill>
                <a:latin typeface="微软雅黑" panose="020B0503020204020204" pitchFamily="34" charset="-122"/>
                <a:ea typeface="微软雅黑" panose="020B0503020204020204" pitchFamily="34" charset="-122"/>
              </a:rPr>
              <a:t>分类任务</a:t>
            </a:r>
            <a:r>
              <a:rPr lang="zh-CN" altLang="en-US" sz="2000" dirty="0">
                <a:solidFill>
                  <a:srgbClr val="121212"/>
                </a:solidFill>
                <a:latin typeface="微软雅黑" panose="020B0503020204020204" pitchFamily="34" charset="-122"/>
                <a:ea typeface="微软雅黑" panose="020B0503020204020204" pitchFamily="34" charset="-122"/>
              </a:rPr>
              <a:t>，对多个学习器的预测结果进行投票，即少数服从多数。</a:t>
            </a:r>
            <a:endParaRPr lang="en-US" altLang="zh-CN" sz="2000" dirty="0">
              <a:solidFill>
                <a:srgbClr val="121212"/>
              </a:solidFill>
              <a:latin typeface="微软雅黑" panose="020B0503020204020204" pitchFamily="34" charset="-122"/>
              <a:ea typeface="微软雅黑" panose="020B0503020204020204" pitchFamily="34" charset="-122"/>
            </a:endParaRPr>
          </a:p>
          <a:p>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000" dirty="0">
                <a:solidFill>
                  <a:srgbClr val="121212"/>
                </a:solidFill>
                <a:latin typeface="微软雅黑" panose="020B0503020204020204" pitchFamily="34" charset="-122"/>
                <a:ea typeface="微软雅黑" panose="020B0503020204020204" pitchFamily="34" charset="-122"/>
              </a:rPr>
              <a:t>假设有五个模型，则很难对某一数据的分类为</a:t>
            </a:r>
            <a:r>
              <a:rPr lang="en-US" altLang="zh-CN" sz="2000" dirty="0">
                <a:solidFill>
                  <a:srgbClr val="121212"/>
                </a:solidFill>
                <a:latin typeface="微软雅黑" panose="020B0503020204020204" pitchFamily="34" charset="-122"/>
                <a:ea typeface="微软雅黑" panose="020B0503020204020204" pitchFamily="34" charset="-122"/>
              </a:rPr>
              <a:t>1</a:t>
            </a:r>
            <a:r>
              <a:rPr lang="zh-CN" altLang="en-US" sz="2000" dirty="0">
                <a:solidFill>
                  <a:srgbClr val="121212"/>
                </a:solidFill>
                <a:latin typeface="微软雅黑" panose="020B0503020204020204" pitchFamily="34" charset="-122"/>
                <a:ea typeface="微软雅黑" panose="020B0503020204020204" pitchFamily="34" charset="-122"/>
              </a:rPr>
              <a:t>，</a:t>
            </a:r>
            <a:r>
              <a:rPr lang="en-US" altLang="zh-CN" sz="2000" dirty="0">
                <a:solidFill>
                  <a:srgbClr val="121212"/>
                </a:solidFill>
                <a:latin typeface="微软雅黑" panose="020B0503020204020204" pitchFamily="34" charset="-122"/>
                <a:ea typeface="微软雅黑" panose="020B0503020204020204" pitchFamily="34" charset="-122"/>
              </a:rPr>
              <a:t>1</a:t>
            </a:r>
            <a:r>
              <a:rPr lang="zh-CN" altLang="en-US" sz="2000" dirty="0">
                <a:solidFill>
                  <a:srgbClr val="121212"/>
                </a:solidFill>
                <a:latin typeface="微软雅黑" panose="020B0503020204020204" pitchFamily="34" charset="-122"/>
                <a:ea typeface="微软雅黑" panose="020B0503020204020204" pitchFamily="34" charset="-122"/>
              </a:rPr>
              <a:t>，</a:t>
            </a:r>
            <a:r>
              <a:rPr lang="en-US" altLang="zh-CN" sz="2000" dirty="0">
                <a:solidFill>
                  <a:srgbClr val="121212"/>
                </a:solidFill>
                <a:latin typeface="微软雅黑" panose="020B0503020204020204" pitchFamily="34" charset="-122"/>
                <a:ea typeface="微软雅黑" panose="020B0503020204020204" pitchFamily="34" charset="-122"/>
              </a:rPr>
              <a:t>1</a:t>
            </a:r>
            <a:r>
              <a:rPr lang="zh-CN" altLang="en-US" sz="2000" dirty="0">
                <a:solidFill>
                  <a:srgbClr val="121212"/>
                </a:solidFill>
                <a:latin typeface="微软雅黑" panose="020B0503020204020204" pitchFamily="34" charset="-122"/>
                <a:ea typeface="微软雅黑" panose="020B0503020204020204" pitchFamily="34" charset="-122"/>
              </a:rPr>
              <a:t>，</a:t>
            </a:r>
            <a:r>
              <a:rPr lang="en-US" altLang="zh-CN" sz="2000" dirty="0">
                <a:solidFill>
                  <a:srgbClr val="121212"/>
                </a:solidFill>
                <a:latin typeface="微软雅黑" panose="020B0503020204020204" pitchFamily="34" charset="-122"/>
                <a:ea typeface="微软雅黑" panose="020B0503020204020204" pitchFamily="34" charset="-122"/>
              </a:rPr>
              <a:t>2</a:t>
            </a:r>
            <a:r>
              <a:rPr lang="zh-CN" altLang="en-US" sz="2000" dirty="0">
                <a:solidFill>
                  <a:srgbClr val="121212"/>
                </a:solidFill>
                <a:latin typeface="微软雅黑" panose="020B0503020204020204" pitchFamily="34" charset="-122"/>
                <a:ea typeface="微软雅黑" panose="020B0503020204020204" pitchFamily="34" charset="-122"/>
              </a:rPr>
              <a:t>，</a:t>
            </a:r>
            <a:r>
              <a:rPr lang="en-US" altLang="zh-CN" sz="2000" dirty="0">
                <a:solidFill>
                  <a:srgbClr val="121212"/>
                </a:solidFill>
                <a:latin typeface="微软雅黑" panose="020B0503020204020204" pitchFamily="34" charset="-122"/>
                <a:ea typeface="微软雅黑" panose="020B0503020204020204" pitchFamily="34" charset="-122"/>
              </a:rPr>
              <a:t>2</a:t>
            </a:r>
            <a:r>
              <a:rPr lang="zh-CN" altLang="en-US" sz="2000" dirty="0">
                <a:solidFill>
                  <a:srgbClr val="121212"/>
                </a:solidFill>
                <a:latin typeface="微软雅黑" panose="020B0503020204020204" pitchFamily="34" charset="-122"/>
                <a:ea typeface="微软雅黑" panose="020B0503020204020204" pitchFamily="34" charset="-122"/>
              </a:rPr>
              <a:t>。</a:t>
            </a:r>
            <a:endParaRPr lang="en-US" altLang="zh-CN" sz="2000" dirty="0">
              <a:solidFill>
                <a:srgbClr val="121212"/>
              </a:solidFill>
              <a:latin typeface="微软雅黑" panose="020B0503020204020204" pitchFamily="34" charset="-122"/>
              <a:ea typeface="微软雅黑" panose="020B0503020204020204" pitchFamily="34" charset="-122"/>
            </a:endParaRPr>
          </a:p>
          <a:p>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000" dirty="0">
                <a:solidFill>
                  <a:srgbClr val="121212"/>
                </a:solidFill>
                <a:latin typeface="微软雅黑" panose="020B0503020204020204" pitchFamily="34" charset="-122"/>
                <a:ea typeface="微软雅黑" panose="020B0503020204020204" pitchFamily="34" charset="-122"/>
              </a:rPr>
              <a:t>则投票结果为</a:t>
            </a:r>
            <a:r>
              <a:rPr lang="en-US" altLang="zh-CN" sz="2000" dirty="0">
                <a:solidFill>
                  <a:srgbClr val="121212"/>
                </a:solidFill>
                <a:latin typeface="微软雅黑" panose="020B0503020204020204" pitchFamily="34" charset="-122"/>
                <a:ea typeface="微软雅黑" panose="020B0503020204020204" pitchFamily="34" charset="-122"/>
              </a:rPr>
              <a:t>1.</a:t>
            </a:r>
          </a:p>
          <a:p>
            <a:endParaRPr lang="en-US" altLang="zh-CN" sz="2000"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6587830"/>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lvl="0" fontAlgn="base">
              <a:lnSpc>
                <a:spcPct val="105000"/>
              </a:lnSpc>
              <a:spcBef>
                <a:spcPct val="0"/>
              </a:spcBef>
              <a:spcAft>
                <a:spcPct val="0"/>
              </a:spcAft>
              <a:buClr>
                <a:srgbClr val="3366FF"/>
              </a:buClr>
              <a:buSzPct val="80000"/>
              <a:buFont typeface="Wingdings" panose="05000000000000000000" pitchFamily="2" charset="2"/>
              <a:buNone/>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pPr/>
              <a:t>191</a:t>
            </a:fld>
            <a:endParaRPr lang="en-US" dirty="0"/>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a:spcBef>
                <a:spcPts val="1200"/>
              </a:spcBef>
            </a:pPr>
            <a:r>
              <a:rPr lang="en-US" altLang="zh-CN" sz="2400" dirty="0">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984885"/>
          </a:xfrm>
          <a:prstGeom prst="rect">
            <a:avLst/>
          </a:prstGeom>
          <a:noFill/>
        </p:spPr>
        <p:txBody>
          <a:bodyPr wrap="square" rtlCol="0">
            <a:spAutoFit/>
          </a:bodyPr>
          <a:lstStyle/>
          <a:p>
            <a:pPr marL="342900" indent="-342900">
              <a:spcBef>
                <a:spcPts val="1200"/>
              </a:spcBef>
              <a:buFont typeface="Wingdings" panose="05000000000000000000" pitchFamily="2" charset="2"/>
              <a:buChar char="n"/>
            </a:pPr>
            <a:r>
              <a:rPr lang="zh-CN" altLang="en-US" sz="2400" b="1" dirty="0">
                <a:solidFill>
                  <a:srgbClr val="121212"/>
                </a:solidFill>
                <a:latin typeface="-apple-system"/>
              </a:rPr>
              <a:t>投票法</a:t>
            </a:r>
            <a:r>
              <a:rPr lang="en-US" altLang="zh-CN" sz="2400" b="1" dirty="0">
                <a:solidFill>
                  <a:srgbClr val="121212"/>
                </a:solidFill>
                <a:latin typeface="-apple-system"/>
              </a:rPr>
              <a:t>(Voting)</a:t>
            </a:r>
          </a:p>
          <a:p>
            <a:pPr marL="342900" indent="-342900">
              <a:spcBef>
                <a:spcPts val="1200"/>
              </a:spcBef>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4FCEFE1-C237-4403-9DBA-D8BCB1FB2D2B}"/>
              </a:ext>
            </a:extLst>
          </p:cNvPr>
          <p:cNvSpPr txBox="1"/>
          <p:nvPr/>
        </p:nvSpPr>
        <p:spPr>
          <a:xfrm>
            <a:off x="357693" y="2161539"/>
            <a:ext cx="8786309" cy="2862322"/>
          </a:xfrm>
          <a:prstGeom prst="rect">
            <a:avLst/>
          </a:prstGeom>
          <a:noFill/>
        </p:spPr>
        <p:txBody>
          <a:bodyPr wrap="square">
            <a:spAutoFit/>
          </a:bodyPr>
          <a:lstStyle/>
          <a:p>
            <a:r>
              <a:rPr lang="zh-CN" altLang="en-US" sz="2000" dirty="0">
                <a:solidFill>
                  <a:srgbClr val="121212"/>
                </a:solidFill>
                <a:latin typeface="微软雅黑" panose="020B0503020204020204" pitchFamily="34" charset="-122"/>
                <a:ea typeface="微软雅黑" panose="020B0503020204020204" pitchFamily="34" charset="-122"/>
              </a:rPr>
              <a:t>投票法有两种：</a:t>
            </a:r>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000" b="1" dirty="0">
                <a:solidFill>
                  <a:srgbClr val="121212"/>
                </a:solidFill>
                <a:latin typeface="微软雅黑" panose="020B0503020204020204" pitchFamily="34" charset="-122"/>
                <a:ea typeface="微软雅黑" panose="020B0503020204020204" pitchFamily="34" charset="-122"/>
              </a:rPr>
              <a:t>普通投票法</a:t>
            </a:r>
            <a:r>
              <a:rPr lang="zh-CN" altLang="en-US" sz="2000" dirty="0">
                <a:solidFill>
                  <a:srgbClr val="121212"/>
                </a:solidFill>
                <a:latin typeface="微软雅黑" panose="020B0503020204020204" pitchFamily="34" charset="-122"/>
                <a:ea typeface="微软雅黑" panose="020B0503020204020204" pitchFamily="34" charset="-122"/>
              </a:rPr>
              <a:t>和</a:t>
            </a:r>
            <a:r>
              <a:rPr lang="zh-CN" altLang="en-US" sz="2000" b="1" dirty="0">
                <a:solidFill>
                  <a:srgbClr val="121212"/>
                </a:solidFill>
                <a:latin typeface="微软雅黑" panose="020B0503020204020204" pitchFamily="34" charset="-122"/>
                <a:ea typeface="微软雅黑" panose="020B0503020204020204" pitchFamily="34" charset="-122"/>
              </a:rPr>
              <a:t>加权投票法</a:t>
            </a:r>
            <a:r>
              <a:rPr lang="zh-CN" altLang="en-US" sz="2000" dirty="0">
                <a:solidFill>
                  <a:srgbClr val="121212"/>
                </a:solidFill>
                <a:latin typeface="微软雅黑" panose="020B0503020204020204" pitchFamily="34" charset="-122"/>
                <a:ea typeface="微软雅黑" panose="020B0503020204020204" pitchFamily="34" charset="-122"/>
              </a:rPr>
              <a:t>。</a:t>
            </a:r>
            <a:endParaRPr lang="en-US" altLang="zh-CN" sz="2000" dirty="0">
              <a:solidFill>
                <a:srgbClr val="121212"/>
              </a:solidFill>
              <a:latin typeface="微软雅黑" panose="020B0503020204020204" pitchFamily="34" charset="-122"/>
              <a:ea typeface="微软雅黑" panose="020B0503020204020204" pitchFamily="34" charset="-122"/>
            </a:endParaRPr>
          </a:p>
          <a:p>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000" dirty="0">
                <a:solidFill>
                  <a:srgbClr val="121212"/>
                </a:solidFill>
                <a:latin typeface="微软雅黑" panose="020B0503020204020204" pitchFamily="34" charset="-122"/>
                <a:ea typeface="微软雅黑" panose="020B0503020204020204" pitchFamily="34" charset="-122"/>
              </a:rPr>
              <a:t>加权的权重可以</a:t>
            </a:r>
            <a:r>
              <a:rPr lang="zh-CN" altLang="en-US" sz="2000" b="1" dirty="0">
                <a:solidFill>
                  <a:srgbClr val="121212"/>
                </a:solidFill>
                <a:latin typeface="微软雅黑" panose="020B0503020204020204" pitchFamily="34" charset="-122"/>
                <a:ea typeface="微软雅黑" panose="020B0503020204020204" pitchFamily="34" charset="-122"/>
              </a:rPr>
              <a:t>人工主观设置</a:t>
            </a:r>
            <a:r>
              <a:rPr lang="zh-CN" altLang="en-US" sz="2000" dirty="0">
                <a:solidFill>
                  <a:srgbClr val="121212"/>
                </a:solidFill>
                <a:latin typeface="微软雅黑" panose="020B0503020204020204" pitchFamily="34" charset="-122"/>
                <a:ea typeface="微软雅黑" panose="020B0503020204020204" pitchFamily="34" charset="-122"/>
              </a:rPr>
              <a:t>或者</a:t>
            </a:r>
            <a:r>
              <a:rPr lang="zh-CN" altLang="en-US" sz="2000" b="1" dirty="0">
                <a:solidFill>
                  <a:srgbClr val="121212"/>
                </a:solidFill>
                <a:latin typeface="微软雅黑" panose="020B0503020204020204" pitchFamily="34" charset="-122"/>
                <a:ea typeface="微软雅黑" panose="020B0503020204020204" pitchFamily="34" charset="-122"/>
              </a:rPr>
              <a:t>根据模型评估分数</a:t>
            </a:r>
            <a:r>
              <a:rPr lang="zh-CN" altLang="en-US" sz="2000" dirty="0">
                <a:solidFill>
                  <a:srgbClr val="121212"/>
                </a:solidFill>
                <a:latin typeface="微软雅黑" panose="020B0503020204020204" pitchFamily="34" charset="-122"/>
                <a:ea typeface="微软雅黑" panose="020B0503020204020204" pitchFamily="34" charset="-122"/>
              </a:rPr>
              <a:t>来设置权重。</a:t>
            </a:r>
            <a:endParaRPr lang="en-US" altLang="zh-CN" sz="2000" dirty="0">
              <a:solidFill>
                <a:srgbClr val="121212"/>
              </a:solidFill>
              <a:latin typeface="微软雅黑" panose="020B0503020204020204" pitchFamily="34" charset="-122"/>
              <a:ea typeface="微软雅黑" panose="020B0503020204020204" pitchFamily="34" charset="-122"/>
            </a:endParaRPr>
          </a:p>
          <a:p>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000" dirty="0">
                <a:solidFill>
                  <a:srgbClr val="121212"/>
                </a:solidFill>
                <a:latin typeface="微软雅黑" panose="020B0503020204020204" pitchFamily="34" charset="-122"/>
                <a:ea typeface="微软雅黑" panose="020B0503020204020204" pitchFamily="34" charset="-122"/>
              </a:rPr>
              <a:t>投票需要</a:t>
            </a:r>
            <a:r>
              <a:rPr lang="en-US" altLang="zh-CN" sz="2000" dirty="0">
                <a:solidFill>
                  <a:srgbClr val="121212"/>
                </a:solidFill>
                <a:latin typeface="微软雅黑" panose="020B0503020204020204" pitchFamily="34" charset="-122"/>
                <a:ea typeface="微软雅黑" panose="020B0503020204020204" pitchFamily="34" charset="-122"/>
              </a:rPr>
              <a:t>3</a:t>
            </a:r>
            <a:r>
              <a:rPr lang="zh-CN" altLang="en-US" sz="2000" dirty="0">
                <a:solidFill>
                  <a:srgbClr val="121212"/>
                </a:solidFill>
                <a:latin typeface="微软雅黑" panose="020B0503020204020204" pitchFamily="34" charset="-122"/>
                <a:ea typeface="微软雅黑" panose="020B0503020204020204" pitchFamily="34" charset="-122"/>
              </a:rPr>
              <a:t>个及</a:t>
            </a:r>
            <a:r>
              <a:rPr lang="en-US" altLang="zh-CN" sz="2000" dirty="0">
                <a:solidFill>
                  <a:srgbClr val="121212"/>
                </a:solidFill>
                <a:latin typeface="微软雅黑" panose="020B0503020204020204" pitchFamily="34" charset="-122"/>
                <a:ea typeface="微软雅黑" panose="020B0503020204020204" pitchFamily="34" charset="-122"/>
              </a:rPr>
              <a:t>3</a:t>
            </a:r>
            <a:r>
              <a:rPr lang="zh-CN" altLang="en-US" sz="2000" dirty="0">
                <a:solidFill>
                  <a:srgbClr val="121212"/>
                </a:solidFill>
                <a:latin typeface="微软雅黑" panose="020B0503020204020204" pitchFamily="34" charset="-122"/>
                <a:ea typeface="微软雅黑" panose="020B0503020204020204" pitchFamily="34" charset="-122"/>
              </a:rPr>
              <a:t>个以上的模型，同时建议要保证模型的多样性，有时候对同质模型们使用投票法并不能取得较好的表现，这是因为同质模型得到的结果之间可能具有较强的相关性，从而会导致多数人把少数人的好想法给压下去了。</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23915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lvl="0" fontAlgn="base">
              <a:lnSpc>
                <a:spcPct val="105000"/>
              </a:lnSpc>
              <a:spcBef>
                <a:spcPct val="0"/>
              </a:spcBef>
              <a:spcAft>
                <a:spcPct val="0"/>
              </a:spcAft>
              <a:buClr>
                <a:srgbClr val="3366FF"/>
              </a:buClr>
              <a:buSzPct val="80000"/>
              <a:buFont typeface="Wingdings" panose="05000000000000000000" pitchFamily="2" charset="2"/>
              <a:buNone/>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pPr/>
              <a:t>192</a:t>
            </a:fld>
            <a:endParaRPr lang="en-US" dirty="0"/>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a:spcBef>
                <a:spcPts val="1200"/>
              </a:spcBef>
            </a:pPr>
            <a:r>
              <a:rPr lang="en-US" altLang="zh-CN" sz="2400" dirty="0">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1508105"/>
          </a:xfrm>
          <a:prstGeom prst="rect">
            <a:avLst/>
          </a:prstGeom>
          <a:noFill/>
        </p:spPr>
        <p:txBody>
          <a:bodyPr wrap="square" rtlCol="0">
            <a:spAutoFit/>
          </a:bodyPr>
          <a:lstStyle/>
          <a:p>
            <a:pPr marL="342900" indent="-342900">
              <a:spcBef>
                <a:spcPts val="1200"/>
              </a:spcBef>
              <a:buFont typeface="Wingdings" panose="05000000000000000000" pitchFamily="2" charset="2"/>
              <a:buChar char="n"/>
            </a:pPr>
            <a:r>
              <a:rPr lang="zh-CN" altLang="en-US" sz="2400" b="1" dirty="0">
                <a:solidFill>
                  <a:srgbClr val="121212"/>
                </a:solidFill>
                <a:latin typeface="-apple-system"/>
              </a:rPr>
              <a:t>平均法</a:t>
            </a:r>
            <a:r>
              <a:rPr lang="en-US" altLang="zh-CN" sz="2400" b="1" dirty="0">
                <a:solidFill>
                  <a:srgbClr val="121212"/>
                </a:solidFill>
                <a:latin typeface="-apple-system"/>
              </a:rPr>
              <a:t>(Averaging)</a:t>
            </a:r>
          </a:p>
          <a:p>
            <a:pPr marL="342900" indent="-342900">
              <a:spcBef>
                <a:spcPts val="1200"/>
              </a:spcBef>
              <a:buFont typeface="Wingdings" panose="05000000000000000000" pitchFamily="2" charset="2"/>
              <a:buChar char="n"/>
            </a:pPr>
            <a:endParaRPr lang="en-US" altLang="zh-CN" sz="2400" b="1" dirty="0">
              <a:solidFill>
                <a:srgbClr val="121212"/>
              </a:solidFill>
              <a:latin typeface="-apple-system"/>
            </a:endParaRPr>
          </a:p>
          <a:p>
            <a:pPr marL="342900" indent="-342900">
              <a:spcBef>
                <a:spcPts val="1200"/>
              </a:spcBef>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6505018-1AA8-413B-91CB-D790BB6115E7}"/>
              </a:ext>
            </a:extLst>
          </p:cNvPr>
          <p:cNvSpPr txBox="1"/>
          <p:nvPr/>
        </p:nvSpPr>
        <p:spPr>
          <a:xfrm>
            <a:off x="357692" y="2372183"/>
            <a:ext cx="7738559" cy="707886"/>
          </a:xfrm>
          <a:prstGeom prst="rect">
            <a:avLst/>
          </a:prstGeom>
          <a:noFill/>
        </p:spPr>
        <p:txBody>
          <a:bodyPr wrap="square">
            <a:spAutoFit/>
          </a:bodyPr>
          <a:lstStyle/>
          <a:p>
            <a:r>
              <a:rPr lang="zh-CN" altLang="en-US" sz="2000" dirty="0">
                <a:solidFill>
                  <a:srgbClr val="121212"/>
                </a:solidFill>
                <a:latin typeface="微软雅黑" panose="020B0503020204020204" pitchFamily="34" charset="-122"/>
                <a:ea typeface="微软雅黑" panose="020B0503020204020204" pitchFamily="34" charset="-122"/>
              </a:rPr>
              <a:t>平均法在回归问题及含阈值调节的场景更多一些。</a:t>
            </a:r>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000" dirty="0">
                <a:solidFill>
                  <a:srgbClr val="121212"/>
                </a:solidFill>
                <a:latin typeface="微软雅黑" panose="020B0503020204020204" pitchFamily="34" charset="-122"/>
                <a:ea typeface="微软雅黑" panose="020B0503020204020204" pitchFamily="34" charset="-122"/>
              </a:rPr>
              <a:t>它的主要操作是对于多个模型计算的结果求平均作为最终的结果。</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FA85749-60D9-40D7-B8E4-DD0AC2BBD199}"/>
              </a:ext>
            </a:extLst>
          </p:cNvPr>
          <p:cNvSpPr txBox="1"/>
          <p:nvPr/>
        </p:nvSpPr>
        <p:spPr>
          <a:xfrm>
            <a:off x="357690" y="3463034"/>
            <a:ext cx="7935166" cy="1323439"/>
          </a:xfrm>
          <a:prstGeom prst="rect">
            <a:avLst/>
          </a:prstGeom>
          <a:noFill/>
        </p:spPr>
        <p:txBody>
          <a:bodyPr wrap="square">
            <a:spAutoFit/>
          </a:bodyPr>
          <a:lstStyle/>
          <a:p>
            <a:r>
              <a:rPr lang="zh-CN" altLang="en-US" sz="2000" dirty="0">
                <a:solidFill>
                  <a:srgbClr val="121212"/>
                </a:solidFill>
                <a:latin typeface="微软雅黑" panose="020B0503020204020204" pitchFamily="34" charset="-122"/>
                <a:ea typeface="微软雅黑" panose="020B0503020204020204" pitchFamily="34" charset="-122"/>
              </a:rPr>
              <a:t>适用于</a:t>
            </a:r>
            <a:r>
              <a:rPr lang="zh-CN" altLang="en-US" sz="2000" b="1" dirty="0">
                <a:solidFill>
                  <a:srgbClr val="121212"/>
                </a:solidFill>
                <a:latin typeface="微软雅黑" panose="020B0503020204020204" pitchFamily="34" charset="-122"/>
                <a:ea typeface="微软雅黑" panose="020B0503020204020204" pitchFamily="34" charset="-122"/>
              </a:rPr>
              <a:t>回归</a:t>
            </a:r>
            <a:r>
              <a:rPr lang="zh-CN" altLang="en-US" sz="2000" dirty="0">
                <a:solidFill>
                  <a:srgbClr val="121212"/>
                </a:solidFill>
                <a:latin typeface="微软雅黑" panose="020B0503020204020204" pitchFamily="34" charset="-122"/>
                <a:ea typeface="微软雅黑" panose="020B0503020204020204" pitchFamily="34" charset="-122"/>
              </a:rPr>
              <a:t>、</a:t>
            </a:r>
            <a:r>
              <a:rPr lang="zh-CN" altLang="en-US" sz="2000" b="1" dirty="0">
                <a:solidFill>
                  <a:srgbClr val="121212"/>
                </a:solidFill>
                <a:latin typeface="微软雅黑" panose="020B0503020204020204" pitchFamily="34" charset="-122"/>
                <a:ea typeface="微软雅黑" panose="020B0503020204020204" pitchFamily="34" charset="-122"/>
              </a:rPr>
              <a:t>分类 </a:t>
            </a:r>
            <a:r>
              <a:rPr lang="en-US" altLang="zh-CN" sz="2000" b="1" dirty="0">
                <a:solidFill>
                  <a:srgbClr val="121212"/>
                </a:solidFill>
                <a:latin typeface="微软雅黑" panose="020B0503020204020204" pitchFamily="34" charset="-122"/>
                <a:ea typeface="微软雅黑" panose="020B0503020204020204" pitchFamily="34" charset="-122"/>
              </a:rPr>
              <a:t>(</a:t>
            </a:r>
            <a:r>
              <a:rPr lang="zh-CN" altLang="en-US" sz="2000" b="1" dirty="0">
                <a:solidFill>
                  <a:srgbClr val="121212"/>
                </a:solidFill>
                <a:latin typeface="微软雅黑" panose="020B0503020204020204" pitchFamily="34" charset="-122"/>
                <a:ea typeface="微软雅黑" panose="020B0503020204020204" pitchFamily="34" charset="-122"/>
              </a:rPr>
              <a:t>针对概率</a:t>
            </a:r>
            <a:r>
              <a:rPr lang="en-US" altLang="zh-CN" sz="2000" b="1" dirty="0">
                <a:solidFill>
                  <a:srgbClr val="121212"/>
                </a:solidFill>
                <a:latin typeface="微软雅黑" panose="020B0503020204020204" pitchFamily="34" charset="-122"/>
                <a:ea typeface="微软雅黑" panose="020B0503020204020204" pitchFamily="34" charset="-122"/>
              </a:rPr>
              <a:t>)</a:t>
            </a:r>
            <a:r>
              <a:rPr lang="zh-CN" altLang="en-US" sz="2000" dirty="0">
                <a:solidFill>
                  <a:srgbClr val="121212"/>
                </a:solidFill>
                <a:latin typeface="微软雅黑" panose="020B0503020204020204" pitchFamily="34" charset="-122"/>
                <a:ea typeface="微软雅黑" panose="020B0503020204020204" pitchFamily="34" charset="-122"/>
              </a:rPr>
              <a:t> 任务，对多个学习器的预测结果进行平均。平均法的好处在于平滑结果，从而减少过拟合。</a:t>
            </a:r>
            <a:endParaRPr lang="en-US" altLang="zh-CN" sz="2000" dirty="0">
              <a:solidFill>
                <a:srgbClr val="121212"/>
              </a:solidFill>
              <a:latin typeface="微软雅黑" panose="020B0503020204020204" pitchFamily="34" charset="-122"/>
              <a:ea typeface="微软雅黑" panose="020B0503020204020204" pitchFamily="34" charset="-122"/>
            </a:endParaRPr>
          </a:p>
          <a:p>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000" dirty="0">
                <a:solidFill>
                  <a:srgbClr val="121212"/>
                </a:solidFill>
                <a:latin typeface="微软雅黑" panose="020B0503020204020204" pitchFamily="34" charset="-122"/>
                <a:ea typeface="微软雅黑" panose="020B0503020204020204" pitchFamily="34" charset="-122"/>
              </a:rPr>
              <a:t>常见的平均法有三种：</a:t>
            </a:r>
            <a:r>
              <a:rPr lang="zh-CN" altLang="en-US" sz="2000" b="1" dirty="0">
                <a:solidFill>
                  <a:srgbClr val="121212"/>
                </a:solidFill>
                <a:latin typeface="微软雅黑" panose="020B0503020204020204" pitchFamily="34" charset="-122"/>
                <a:ea typeface="微软雅黑" panose="020B0503020204020204" pitchFamily="34" charset="-122"/>
              </a:rPr>
              <a:t>算术平均法</a:t>
            </a:r>
            <a:r>
              <a:rPr lang="zh-CN" altLang="en-US" sz="2000" dirty="0">
                <a:solidFill>
                  <a:srgbClr val="121212"/>
                </a:solidFill>
                <a:latin typeface="微软雅黑" panose="020B0503020204020204" pitchFamily="34" charset="-122"/>
                <a:ea typeface="微软雅黑" panose="020B0503020204020204" pitchFamily="34" charset="-122"/>
              </a:rPr>
              <a:t>、</a:t>
            </a:r>
            <a:r>
              <a:rPr lang="zh-CN" altLang="en-US" sz="2000" b="1" dirty="0">
                <a:solidFill>
                  <a:srgbClr val="121212"/>
                </a:solidFill>
                <a:latin typeface="微软雅黑" panose="020B0503020204020204" pitchFamily="34" charset="-122"/>
                <a:ea typeface="微软雅黑" panose="020B0503020204020204" pitchFamily="34" charset="-122"/>
              </a:rPr>
              <a:t>几何平均法</a:t>
            </a:r>
            <a:r>
              <a:rPr lang="zh-CN" altLang="en-US" sz="2000" dirty="0">
                <a:solidFill>
                  <a:srgbClr val="121212"/>
                </a:solidFill>
                <a:latin typeface="微软雅黑" panose="020B0503020204020204" pitchFamily="34" charset="-122"/>
                <a:ea typeface="微软雅黑" panose="020B0503020204020204" pitchFamily="34" charset="-122"/>
              </a:rPr>
              <a:t>和</a:t>
            </a:r>
            <a:r>
              <a:rPr lang="zh-CN" altLang="en-US" sz="2000" b="1" dirty="0">
                <a:solidFill>
                  <a:srgbClr val="121212"/>
                </a:solidFill>
                <a:latin typeface="微软雅黑" panose="020B0503020204020204" pitchFamily="34" charset="-122"/>
                <a:ea typeface="微软雅黑" panose="020B0503020204020204" pitchFamily="34" charset="-122"/>
              </a:rPr>
              <a:t>加权平均法</a:t>
            </a:r>
            <a:r>
              <a:rPr lang="zh-CN" altLang="en-US" sz="2000" dirty="0">
                <a:solidFill>
                  <a:srgbClr val="121212"/>
                </a:solidFill>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52570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193</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1508105"/>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apple-system"/>
                <a:ea typeface="等线" panose="02010600030101010101" pitchFamily="2" charset="-122"/>
              </a:rPr>
              <a:t>平均法</a:t>
            </a:r>
            <a:r>
              <a:rPr lang="en-US" altLang="zh-CN" sz="2400" b="1" dirty="0">
                <a:solidFill>
                  <a:srgbClr val="121212"/>
                </a:solidFill>
                <a:latin typeface="-apple-system"/>
                <a:ea typeface="等线" panose="02010600030101010101" pitchFamily="2" charset="-122"/>
              </a:rPr>
              <a:t>(Averaging)</a:t>
            </a:r>
          </a:p>
          <a:p>
            <a:pPr marL="342900" indent="-342900" defTabSz="457200">
              <a:spcBef>
                <a:spcPts val="1200"/>
              </a:spcBef>
              <a:buFont typeface="Wingdings" panose="05000000000000000000" pitchFamily="2" charset="2"/>
              <a:buChar char="n"/>
              <a:defRPr/>
            </a:pPr>
            <a:endParaRPr lang="en-US" altLang="zh-CN" sz="2400" b="1" dirty="0">
              <a:solidFill>
                <a:srgbClr val="121212"/>
              </a:solidFill>
              <a:latin typeface="-apple-system"/>
              <a:ea typeface="等线" panose="02010600030101010101" pitchFamily="2" charset="-122"/>
            </a:endParaRP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8BEDD6C-9DB9-49EA-8CA8-A23434C8C820}"/>
              </a:ext>
            </a:extLst>
          </p:cNvPr>
          <p:cNvSpPr txBox="1"/>
          <p:nvPr/>
        </p:nvSpPr>
        <p:spPr>
          <a:xfrm>
            <a:off x="562065" y="2086703"/>
            <a:ext cx="3305087" cy="369332"/>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假设我们有</a:t>
            </a:r>
            <a:r>
              <a:rPr lang="en-US" altLang="zh-CN" dirty="0">
                <a:solidFill>
                  <a:srgbClr val="121212"/>
                </a:solidFill>
                <a:latin typeface="微软雅黑" panose="020B0503020204020204" pitchFamily="34" charset="-122"/>
                <a:ea typeface="微软雅黑" panose="020B0503020204020204" pitchFamily="34" charset="-122"/>
              </a:rPr>
              <a:t>n</a:t>
            </a:r>
            <a:r>
              <a:rPr lang="zh-CN" altLang="en-US" dirty="0">
                <a:solidFill>
                  <a:srgbClr val="121212"/>
                </a:solidFill>
                <a:latin typeface="微软雅黑" panose="020B0503020204020204" pitchFamily="34" charset="-122"/>
                <a:ea typeface="微软雅黑" panose="020B0503020204020204" pitchFamily="34" charset="-122"/>
              </a:rPr>
              <a:t>个模型的预测结果</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68C998D-FB65-4A72-9C35-521CB019F5F4}"/>
              </a:ext>
            </a:extLst>
          </p:cNvPr>
          <p:cNvPicPr>
            <a:picLocks noChangeAspect="1"/>
          </p:cNvPicPr>
          <p:nvPr/>
        </p:nvPicPr>
        <p:blipFill>
          <a:blip r:embed="rId3"/>
          <a:stretch>
            <a:fillRect/>
          </a:stretch>
        </p:blipFill>
        <p:spPr>
          <a:xfrm>
            <a:off x="3786585" y="2043507"/>
            <a:ext cx="396274" cy="487722"/>
          </a:xfrm>
          <a:prstGeom prst="rect">
            <a:avLst/>
          </a:prstGeom>
        </p:spPr>
      </p:pic>
      <p:sp>
        <p:nvSpPr>
          <p:cNvPr id="12" name="文本框 11">
            <a:extLst>
              <a:ext uri="{FF2B5EF4-FFF2-40B4-BE49-F238E27FC236}">
                <a16:creationId xmlns:a16="http://schemas.microsoft.com/office/drawing/2014/main" id="{71E4D510-0C10-47BC-BD29-3834EC7130B1}"/>
              </a:ext>
            </a:extLst>
          </p:cNvPr>
          <p:cNvSpPr txBox="1"/>
          <p:nvPr/>
        </p:nvSpPr>
        <p:spPr>
          <a:xfrm>
            <a:off x="4163897" y="2111252"/>
            <a:ext cx="4572000" cy="369332"/>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，则三类平均计算方式如下：</a:t>
            </a:r>
            <a:endParaRPr lang="zh-CN" altLang="en-US"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55F27AF0-B4CB-43A1-890C-BEE6CCB710F5}"/>
              </a:ext>
            </a:extLst>
          </p:cNvPr>
          <p:cNvSpPr txBox="1"/>
          <p:nvPr/>
        </p:nvSpPr>
        <p:spPr>
          <a:xfrm>
            <a:off x="562063" y="2796743"/>
            <a:ext cx="4572000" cy="369332"/>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算术平均法：</a:t>
            </a:r>
            <a:endParaRPr lang="zh-CN" altLang="en-US"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9D666842-3110-405D-B0BC-608B665C6CD1}"/>
              </a:ext>
            </a:extLst>
          </p:cNvPr>
          <p:cNvPicPr>
            <a:picLocks noChangeAspect="1"/>
          </p:cNvPicPr>
          <p:nvPr/>
        </p:nvPicPr>
        <p:blipFill>
          <a:blip r:embed="rId4"/>
          <a:stretch>
            <a:fillRect/>
          </a:stretch>
        </p:blipFill>
        <p:spPr>
          <a:xfrm>
            <a:off x="410921" y="3301612"/>
            <a:ext cx="4298052" cy="975445"/>
          </a:xfrm>
          <a:prstGeom prst="rect">
            <a:avLst/>
          </a:prstGeom>
        </p:spPr>
      </p:pic>
      <p:sp>
        <p:nvSpPr>
          <p:cNvPr id="18" name="文本框 17">
            <a:extLst>
              <a:ext uri="{FF2B5EF4-FFF2-40B4-BE49-F238E27FC236}">
                <a16:creationId xmlns:a16="http://schemas.microsoft.com/office/drawing/2014/main" id="{A70222EE-3860-486B-9DBA-1BBA510A852C}"/>
              </a:ext>
            </a:extLst>
          </p:cNvPr>
          <p:cNvSpPr txBox="1"/>
          <p:nvPr/>
        </p:nvSpPr>
        <p:spPr>
          <a:xfrm>
            <a:off x="562063" y="4352708"/>
            <a:ext cx="4572000" cy="369332"/>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几何平均法：</a:t>
            </a:r>
            <a:endParaRPr lang="zh-CN" altLang="en-US"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9FDB587C-F774-452E-8181-C2425CFF2961}"/>
              </a:ext>
            </a:extLst>
          </p:cNvPr>
          <p:cNvPicPr>
            <a:picLocks noChangeAspect="1"/>
          </p:cNvPicPr>
          <p:nvPr/>
        </p:nvPicPr>
        <p:blipFill>
          <a:blip r:embed="rId5"/>
          <a:stretch>
            <a:fillRect/>
          </a:stretch>
        </p:blipFill>
        <p:spPr>
          <a:xfrm>
            <a:off x="498561" y="4867859"/>
            <a:ext cx="4122777" cy="769687"/>
          </a:xfrm>
          <a:prstGeom prst="rect">
            <a:avLst/>
          </a:prstGeom>
        </p:spPr>
      </p:pic>
    </p:spTree>
    <p:extLst>
      <p:ext uri="{BB962C8B-B14F-4D97-AF65-F5344CB8AC3E}">
        <p14:creationId xmlns:p14="http://schemas.microsoft.com/office/powerpoint/2010/main" val="328143364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194</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1508105"/>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apple-system"/>
                <a:ea typeface="等线" panose="02010600030101010101" pitchFamily="2" charset="-122"/>
              </a:rPr>
              <a:t>平均法</a:t>
            </a:r>
            <a:r>
              <a:rPr lang="en-US" altLang="zh-CN" sz="2400" b="1" dirty="0">
                <a:solidFill>
                  <a:srgbClr val="121212"/>
                </a:solidFill>
                <a:latin typeface="-apple-system"/>
                <a:ea typeface="等线" panose="02010600030101010101" pitchFamily="2" charset="-122"/>
              </a:rPr>
              <a:t>(Averaging)</a:t>
            </a:r>
          </a:p>
          <a:p>
            <a:pPr marL="342900" indent="-342900" defTabSz="457200">
              <a:spcBef>
                <a:spcPts val="1200"/>
              </a:spcBef>
              <a:buFont typeface="Wingdings" panose="05000000000000000000" pitchFamily="2" charset="2"/>
              <a:buChar char="n"/>
              <a:defRPr/>
            </a:pPr>
            <a:endParaRPr lang="en-US" altLang="zh-CN" sz="2400" b="1" dirty="0">
              <a:solidFill>
                <a:srgbClr val="121212"/>
              </a:solidFill>
              <a:latin typeface="-apple-system"/>
              <a:ea typeface="等线" panose="02010600030101010101" pitchFamily="2" charset="-122"/>
            </a:endParaRP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7522DCF2-BE4E-44E6-BE10-35AE5C06A5EF}"/>
              </a:ext>
            </a:extLst>
          </p:cNvPr>
          <p:cNvSpPr txBox="1"/>
          <p:nvPr/>
        </p:nvSpPr>
        <p:spPr>
          <a:xfrm>
            <a:off x="656682" y="2039930"/>
            <a:ext cx="4572000" cy="369332"/>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加权平均法：</a:t>
            </a:r>
            <a:endParaRPr lang="zh-CN" altLang="en-US" dirty="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8312AA47-1677-4658-A81B-3E17158DC7E5}"/>
              </a:ext>
            </a:extLst>
          </p:cNvPr>
          <p:cNvPicPr>
            <a:picLocks noChangeAspect="1"/>
          </p:cNvPicPr>
          <p:nvPr/>
        </p:nvPicPr>
        <p:blipFill rotWithShape="1">
          <a:blip r:embed="rId3"/>
          <a:srcRect t="7639" r="6631" b="14859"/>
          <a:stretch/>
        </p:blipFill>
        <p:spPr>
          <a:xfrm>
            <a:off x="544001" y="2627962"/>
            <a:ext cx="4888246" cy="956805"/>
          </a:xfrm>
          <a:prstGeom prst="rect">
            <a:avLst/>
          </a:prstGeom>
        </p:spPr>
      </p:pic>
      <p:sp>
        <p:nvSpPr>
          <p:cNvPr id="26" name="文本框 25">
            <a:extLst>
              <a:ext uri="{FF2B5EF4-FFF2-40B4-BE49-F238E27FC236}">
                <a16:creationId xmlns:a16="http://schemas.microsoft.com/office/drawing/2014/main" id="{BEE32FA8-BC21-4948-B124-B0EA778F6030}"/>
              </a:ext>
            </a:extLst>
          </p:cNvPr>
          <p:cNvSpPr txBox="1"/>
          <p:nvPr/>
        </p:nvSpPr>
        <p:spPr>
          <a:xfrm>
            <a:off x="656682" y="4229100"/>
            <a:ext cx="6944268" cy="923330"/>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几何平均法受极端值的影响较算术平均法小。</a:t>
            </a:r>
            <a:endParaRPr lang="en-US" altLang="zh-CN" dirty="0">
              <a:solidFill>
                <a:srgbClr val="121212"/>
              </a:solidFill>
              <a:latin typeface="微软雅黑" panose="020B0503020204020204" pitchFamily="34" charset="-122"/>
              <a:ea typeface="微软雅黑" panose="020B0503020204020204" pitchFamily="34" charset="-122"/>
            </a:endParaRPr>
          </a:p>
          <a:p>
            <a:endParaRPr lang="en-US" altLang="zh-CN" dirty="0">
              <a:solidFill>
                <a:srgbClr val="121212"/>
              </a:solidFill>
              <a:latin typeface="微软雅黑" panose="020B0503020204020204" pitchFamily="34" charset="-122"/>
              <a:ea typeface="微软雅黑" panose="020B0503020204020204" pitchFamily="34" charset="-122"/>
            </a:endParaRPr>
          </a:p>
          <a:p>
            <a:r>
              <a:rPr lang="zh-CN" altLang="en-US" dirty="0">
                <a:solidFill>
                  <a:srgbClr val="121212"/>
                </a:solidFill>
                <a:latin typeface="微软雅黑" panose="020B0503020204020204" pitchFamily="34" charset="-122"/>
                <a:ea typeface="微软雅黑" panose="020B0503020204020204" pitchFamily="34" charset="-122"/>
              </a:rPr>
              <a:t>加权平均法的权重，也可以人工主观或根据模型分数来设置。</a:t>
            </a:r>
            <a:endParaRPr lang="en-US" altLang="zh-CN"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09665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lvl="0" fontAlgn="base">
              <a:lnSpc>
                <a:spcPct val="105000"/>
              </a:lnSpc>
              <a:spcBef>
                <a:spcPct val="0"/>
              </a:spcBef>
              <a:spcAft>
                <a:spcPct val="0"/>
              </a:spcAft>
              <a:buClr>
                <a:srgbClr val="3366FF"/>
              </a:buClr>
              <a:buSzPct val="80000"/>
              <a:buFont typeface="Wingdings" panose="05000000000000000000" pitchFamily="2" charset="2"/>
              <a:buNone/>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pPr/>
              <a:t>195</a:t>
            </a:fld>
            <a:endParaRPr lang="en-US" dirty="0"/>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a:spcBef>
                <a:spcPts val="1200"/>
              </a:spcBef>
            </a:pPr>
            <a:r>
              <a:rPr lang="en-US" altLang="zh-CN" sz="2400" dirty="0">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1508105"/>
          </a:xfrm>
          <a:prstGeom prst="rect">
            <a:avLst/>
          </a:prstGeom>
          <a:noFill/>
        </p:spPr>
        <p:txBody>
          <a:bodyPr wrap="square" rtlCol="0">
            <a:spAutoFit/>
          </a:bodyPr>
          <a:lstStyle/>
          <a:p>
            <a:pPr marL="342900" indent="-342900">
              <a:spcBef>
                <a:spcPts val="1200"/>
              </a:spcBef>
              <a:buFont typeface="Wingdings" panose="05000000000000000000" pitchFamily="2" charset="2"/>
              <a:buChar char="n"/>
            </a:pPr>
            <a:r>
              <a:rPr lang="zh-CN" altLang="en-US" sz="2400" b="1" dirty="0">
                <a:solidFill>
                  <a:srgbClr val="121212"/>
                </a:solidFill>
                <a:latin typeface="-apple-system"/>
              </a:rPr>
              <a:t>排序法</a:t>
            </a:r>
          </a:p>
          <a:p>
            <a:pPr marL="342900" indent="-342900">
              <a:spcBef>
                <a:spcPts val="1200"/>
              </a:spcBef>
              <a:buFont typeface="Wingdings" panose="05000000000000000000" pitchFamily="2" charset="2"/>
              <a:buChar char="n"/>
            </a:pPr>
            <a:endParaRPr lang="en-US" altLang="zh-CN" sz="2400" b="1" dirty="0">
              <a:solidFill>
                <a:srgbClr val="121212"/>
              </a:solidFill>
              <a:latin typeface="-apple-system"/>
            </a:endParaRPr>
          </a:p>
          <a:p>
            <a:pPr marL="342900" indent="-342900">
              <a:spcBef>
                <a:spcPts val="1200"/>
              </a:spcBef>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AC634B1-FAE7-4C60-ADE1-BC8E94B40BB9}"/>
              </a:ext>
            </a:extLst>
          </p:cNvPr>
          <p:cNvSpPr txBox="1"/>
          <p:nvPr/>
        </p:nvSpPr>
        <p:spPr>
          <a:xfrm>
            <a:off x="357693" y="1901432"/>
            <a:ext cx="8388989" cy="646331"/>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如果模型评估标准是与排序或者阈值相关 </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例如</a:t>
            </a:r>
            <a:r>
              <a:rPr lang="en-US" altLang="zh-CN" b="1" dirty="0">
                <a:solidFill>
                  <a:srgbClr val="121212"/>
                </a:solidFill>
                <a:latin typeface="微软雅黑" panose="020B0503020204020204" pitchFamily="34" charset="-122"/>
                <a:ea typeface="微软雅黑" panose="020B0503020204020204" pitchFamily="34" charset="-122"/>
              </a:rPr>
              <a:t>AUC</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，简单使用平均法并不见得都能取得较好得结果，为什么呢？我们可以看个例子：</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7DA6AF7-9291-4A2C-8D56-0D7FD7C6D41A}"/>
              </a:ext>
            </a:extLst>
          </p:cNvPr>
          <p:cNvPicPr>
            <a:picLocks noChangeAspect="1"/>
          </p:cNvPicPr>
          <p:nvPr/>
        </p:nvPicPr>
        <p:blipFill>
          <a:blip r:embed="rId3"/>
          <a:stretch>
            <a:fillRect/>
          </a:stretch>
        </p:blipFill>
        <p:spPr>
          <a:xfrm>
            <a:off x="1427352" y="2516247"/>
            <a:ext cx="6695519" cy="3689674"/>
          </a:xfrm>
          <a:prstGeom prst="rect">
            <a:avLst/>
          </a:prstGeom>
        </p:spPr>
      </p:pic>
      <p:sp>
        <p:nvSpPr>
          <p:cNvPr id="11" name="文本框 10">
            <a:extLst>
              <a:ext uri="{FF2B5EF4-FFF2-40B4-BE49-F238E27FC236}">
                <a16:creationId xmlns:a16="http://schemas.microsoft.com/office/drawing/2014/main" id="{B46BBCBF-22D9-4442-93DF-A95B831DDB4C}"/>
              </a:ext>
            </a:extLst>
          </p:cNvPr>
          <p:cNvSpPr txBox="1"/>
          <p:nvPr/>
        </p:nvSpPr>
        <p:spPr>
          <a:xfrm>
            <a:off x="3873133" y="6166789"/>
            <a:ext cx="4572000" cy="369332"/>
          </a:xfrm>
          <a:prstGeom prst="rect">
            <a:avLst/>
          </a:prstGeom>
          <a:noFill/>
        </p:spPr>
        <p:txBody>
          <a:bodyPr wrap="square">
            <a:spAutoFit/>
          </a:bodyPr>
          <a:lstStyle/>
          <a:p>
            <a:r>
              <a:rPr lang="zh-CN" altLang="en-US" dirty="0">
                <a:solidFill>
                  <a:srgbClr val="999999"/>
                </a:solidFill>
                <a:latin typeface="-apple-system"/>
                <a:ea typeface="等线" panose="02010600030101010101" pitchFamily="2" charset="-122"/>
              </a:rPr>
              <a:t>算术平均法样例</a:t>
            </a:r>
            <a:endParaRPr lang="zh-CN" altLang="en-US" dirty="0"/>
          </a:p>
        </p:txBody>
      </p:sp>
    </p:spTree>
    <p:extLst>
      <p:ext uri="{BB962C8B-B14F-4D97-AF65-F5344CB8AC3E}">
        <p14:creationId xmlns:p14="http://schemas.microsoft.com/office/powerpoint/2010/main" val="342713287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196</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1508105"/>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apple-system"/>
                <a:ea typeface="等线" panose="02010600030101010101" pitchFamily="2" charset="-122"/>
              </a:rPr>
              <a:t>排序法</a:t>
            </a:r>
          </a:p>
          <a:p>
            <a:pPr marL="342900" indent="-342900" defTabSz="457200">
              <a:spcBef>
                <a:spcPts val="1200"/>
              </a:spcBef>
              <a:buFont typeface="Wingdings" panose="05000000000000000000" pitchFamily="2" charset="2"/>
              <a:buChar char="n"/>
              <a:defRPr/>
            </a:pPr>
            <a:endParaRPr lang="en-US" altLang="zh-CN" sz="2400" b="1" dirty="0">
              <a:solidFill>
                <a:srgbClr val="121212"/>
              </a:solidFill>
              <a:latin typeface="-apple-system"/>
              <a:ea typeface="等线" panose="02010600030101010101" pitchFamily="2" charset="-122"/>
            </a:endParaRP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7D9D03B-7CE0-4476-9230-8AD37A87019B}"/>
              </a:ext>
            </a:extLst>
          </p:cNvPr>
          <p:cNvSpPr txBox="1"/>
          <p:nvPr/>
        </p:nvSpPr>
        <p:spPr>
          <a:xfrm>
            <a:off x="562063" y="2227382"/>
            <a:ext cx="8019874" cy="2308324"/>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可以发现，模型</a:t>
            </a:r>
            <a:r>
              <a:rPr lang="en-US" altLang="zh-CN" dirty="0">
                <a:solidFill>
                  <a:srgbClr val="121212"/>
                </a:solidFill>
                <a:latin typeface="微软雅黑" panose="020B0503020204020204" pitchFamily="34" charset="-122"/>
                <a:ea typeface="微软雅黑" panose="020B0503020204020204" pitchFamily="34" charset="-122"/>
              </a:rPr>
              <a:t>1</a:t>
            </a:r>
            <a:r>
              <a:rPr lang="zh-CN" altLang="en-US" dirty="0">
                <a:solidFill>
                  <a:srgbClr val="121212"/>
                </a:solidFill>
                <a:latin typeface="微软雅黑" panose="020B0503020204020204" pitchFamily="34" charset="-122"/>
                <a:ea typeface="微软雅黑" panose="020B0503020204020204" pitchFamily="34" charset="-122"/>
              </a:rPr>
              <a:t>几乎没有给模型</a:t>
            </a:r>
            <a:r>
              <a:rPr lang="en-US" altLang="zh-CN" dirty="0">
                <a:solidFill>
                  <a:srgbClr val="121212"/>
                </a:solidFill>
                <a:latin typeface="微软雅黑" panose="020B0503020204020204" pitchFamily="34" charset="-122"/>
                <a:ea typeface="微软雅黑" panose="020B0503020204020204" pitchFamily="34" charset="-122"/>
              </a:rPr>
              <a:t>2</a:t>
            </a:r>
            <a:r>
              <a:rPr lang="zh-CN" altLang="en-US" dirty="0">
                <a:solidFill>
                  <a:srgbClr val="121212"/>
                </a:solidFill>
                <a:latin typeface="微软雅黑" panose="020B0503020204020204" pitchFamily="34" charset="-122"/>
                <a:ea typeface="微软雅黑" panose="020B0503020204020204" pitchFamily="34" charset="-122"/>
              </a:rPr>
              <a:t>带来大的影响，因为像这种波动小的模型做融合，对最终结果造成的影响不大。</a:t>
            </a:r>
            <a:endParaRPr lang="en-US" altLang="zh-CN" dirty="0">
              <a:solidFill>
                <a:srgbClr val="121212"/>
              </a:solidFill>
              <a:latin typeface="微软雅黑" panose="020B0503020204020204" pitchFamily="34" charset="-122"/>
              <a:ea typeface="微软雅黑" panose="020B0503020204020204" pitchFamily="34" charset="-122"/>
            </a:endParaRPr>
          </a:p>
          <a:p>
            <a:endParaRPr lang="en-US" altLang="zh-CN" dirty="0">
              <a:solidFill>
                <a:srgbClr val="121212"/>
              </a:solidFill>
              <a:latin typeface="微软雅黑" panose="020B0503020204020204" pitchFamily="34" charset="-122"/>
              <a:ea typeface="微软雅黑" panose="020B0503020204020204" pitchFamily="34" charset="-122"/>
            </a:endParaRPr>
          </a:p>
          <a:p>
            <a:r>
              <a:rPr lang="zh-CN" altLang="en-US" dirty="0">
                <a:solidFill>
                  <a:srgbClr val="121212"/>
                </a:solidFill>
                <a:latin typeface="微软雅黑" panose="020B0503020204020204" pitchFamily="34" charset="-122"/>
                <a:ea typeface="微软雅黑" panose="020B0503020204020204" pitchFamily="34" charset="-122"/>
              </a:rPr>
              <a:t>为了解决这个问题，可以考虑使用排序平均法。</a:t>
            </a:r>
            <a:endParaRPr lang="en-US" altLang="zh-CN" dirty="0">
              <a:solidFill>
                <a:srgbClr val="121212"/>
              </a:solidFill>
              <a:latin typeface="微软雅黑" panose="020B0503020204020204" pitchFamily="34" charset="-122"/>
              <a:ea typeface="微软雅黑" panose="020B0503020204020204" pitchFamily="34" charset="-122"/>
            </a:endParaRPr>
          </a:p>
          <a:p>
            <a:endParaRPr lang="en-US" altLang="zh-CN" dirty="0">
              <a:solidFill>
                <a:srgbClr val="121212"/>
              </a:solidFill>
              <a:latin typeface="微软雅黑" panose="020B0503020204020204" pitchFamily="34" charset="-122"/>
              <a:ea typeface="微软雅黑" panose="020B0503020204020204" pitchFamily="34" charset="-122"/>
            </a:endParaRPr>
          </a:p>
          <a:p>
            <a:r>
              <a:rPr lang="zh-CN" altLang="en-US" dirty="0">
                <a:solidFill>
                  <a:srgbClr val="121212"/>
                </a:solidFill>
                <a:latin typeface="微软雅黑" panose="020B0503020204020204" pitchFamily="34" charset="-122"/>
                <a:ea typeface="微软雅黑" panose="020B0503020204020204" pitchFamily="34" charset="-122"/>
              </a:rPr>
              <a:t>在赛圈，碰到</a:t>
            </a:r>
            <a:r>
              <a:rPr lang="en-US" altLang="zh-CN" dirty="0">
                <a:solidFill>
                  <a:srgbClr val="121212"/>
                </a:solidFill>
                <a:latin typeface="微软雅黑" panose="020B0503020204020204" pitchFamily="34" charset="-122"/>
                <a:ea typeface="微软雅黑" panose="020B0503020204020204" pitchFamily="34" charset="-122"/>
              </a:rPr>
              <a:t>AUC</a:t>
            </a:r>
            <a:r>
              <a:rPr lang="zh-CN" altLang="en-US" dirty="0">
                <a:solidFill>
                  <a:srgbClr val="121212"/>
                </a:solidFill>
                <a:latin typeface="微软雅黑" panose="020B0503020204020204" pitchFamily="34" charset="-122"/>
                <a:ea typeface="微软雅黑" panose="020B0503020204020204" pitchFamily="34" charset="-122"/>
              </a:rPr>
              <a:t>，很多都会采用这种方法进行模型融合。比如在招商银行的 “消费金融场景下的用户购买预测” 的冠军方案中 </a:t>
            </a:r>
            <a:r>
              <a:rPr lang="en-US" altLang="zh-CN" dirty="0">
                <a:solidFill>
                  <a:srgbClr val="121212"/>
                </a:solidFill>
                <a:latin typeface="微软雅黑" panose="020B0503020204020204" pitchFamily="34" charset="-122"/>
                <a:ea typeface="微软雅黑" panose="020B0503020204020204" pitchFamily="34" charset="-122"/>
              </a:rPr>
              <a:t>[3] </a:t>
            </a:r>
            <a:r>
              <a:rPr lang="zh-CN" altLang="en-US" dirty="0">
                <a:solidFill>
                  <a:srgbClr val="121212"/>
                </a:solidFill>
                <a:latin typeface="微软雅黑" panose="020B0503020204020204" pitchFamily="34" charset="-122"/>
                <a:ea typeface="微软雅黑" panose="020B0503020204020204" pitchFamily="34" charset="-122"/>
              </a:rPr>
              <a:t>便针对赛题方的</a:t>
            </a:r>
            <a:r>
              <a:rPr lang="en-US" altLang="zh-CN" dirty="0">
                <a:solidFill>
                  <a:srgbClr val="121212"/>
                </a:solidFill>
                <a:latin typeface="微软雅黑" panose="020B0503020204020204" pitchFamily="34" charset="-122"/>
                <a:ea typeface="微软雅黑" panose="020B0503020204020204" pitchFamily="34" charset="-122"/>
              </a:rPr>
              <a:t>AUC</a:t>
            </a:r>
            <a:r>
              <a:rPr lang="zh-CN" altLang="en-US" dirty="0">
                <a:solidFill>
                  <a:srgbClr val="121212"/>
                </a:solidFill>
                <a:latin typeface="微软雅黑" panose="020B0503020204020204" pitchFamily="34" charset="-122"/>
                <a:ea typeface="微软雅黑" panose="020B0503020204020204" pitchFamily="34" charset="-122"/>
              </a:rPr>
              <a:t>评分标准，采用了基于排序的模型融合方法。排序法的具体步骤如下：</a:t>
            </a: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25FE0B06-F94B-44B4-BB87-7B29843BF96F}"/>
              </a:ext>
            </a:extLst>
          </p:cNvPr>
          <p:cNvSpPr txBox="1"/>
          <p:nvPr/>
        </p:nvSpPr>
        <p:spPr>
          <a:xfrm>
            <a:off x="562063" y="4897595"/>
            <a:ext cx="4572000" cy="923330"/>
          </a:xfrm>
          <a:prstGeom prst="rect">
            <a:avLst/>
          </a:prstGeom>
          <a:noFill/>
        </p:spPr>
        <p:txBody>
          <a:bodyPr wrap="square">
            <a:spAutoFit/>
          </a:bodyPr>
          <a:lstStyle/>
          <a:p>
            <a:pPr algn="l"/>
            <a:r>
              <a:rPr lang="en-US" altLang="zh-CN" dirty="0">
                <a:solidFill>
                  <a:srgbClr val="121212"/>
                </a:solidFill>
                <a:latin typeface="微软雅黑" panose="020B0503020204020204" pitchFamily="34" charset="-122"/>
                <a:ea typeface="微软雅黑" panose="020B0503020204020204" pitchFamily="34" charset="-122"/>
              </a:rPr>
              <a:t>(1) </a:t>
            </a:r>
            <a:r>
              <a:rPr lang="zh-CN" altLang="en-US" dirty="0">
                <a:solidFill>
                  <a:srgbClr val="121212"/>
                </a:solidFill>
                <a:latin typeface="微软雅黑" panose="020B0503020204020204" pitchFamily="34" charset="-122"/>
                <a:ea typeface="微软雅黑" panose="020B0503020204020204" pitchFamily="34" charset="-122"/>
              </a:rPr>
              <a:t>对预测结果进行</a:t>
            </a:r>
            <a:r>
              <a:rPr lang="zh-CN" altLang="en-US" b="1" dirty="0">
                <a:solidFill>
                  <a:srgbClr val="121212"/>
                </a:solidFill>
                <a:latin typeface="微软雅黑" panose="020B0503020204020204" pitchFamily="34" charset="-122"/>
                <a:ea typeface="微软雅黑" panose="020B0503020204020204" pitchFamily="34" charset="-122"/>
              </a:rPr>
              <a:t>排序</a:t>
            </a:r>
            <a:r>
              <a:rPr lang="zh-CN" altLang="en-US" dirty="0">
                <a:solidFill>
                  <a:srgbClr val="121212"/>
                </a:solidFill>
                <a:latin typeface="微软雅黑" panose="020B0503020204020204" pitchFamily="34" charset="-122"/>
                <a:ea typeface="微软雅黑" panose="020B0503020204020204" pitchFamily="34" charset="-122"/>
              </a:rPr>
              <a:t>；</a:t>
            </a:r>
          </a:p>
          <a:p>
            <a:pPr algn="l"/>
            <a:r>
              <a:rPr lang="en-US" altLang="zh-CN" dirty="0">
                <a:solidFill>
                  <a:srgbClr val="121212"/>
                </a:solidFill>
                <a:latin typeface="微软雅黑" panose="020B0503020204020204" pitchFamily="34" charset="-122"/>
                <a:ea typeface="微软雅黑" panose="020B0503020204020204" pitchFamily="34" charset="-122"/>
              </a:rPr>
              <a:t>(2) </a:t>
            </a:r>
            <a:r>
              <a:rPr lang="zh-CN" altLang="en-US" dirty="0">
                <a:solidFill>
                  <a:srgbClr val="121212"/>
                </a:solidFill>
                <a:latin typeface="微软雅黑" panose="020B0503020204020204" pitchFamily="34" charset="-122"/>
                <a:ea typeface="微软雅黑" panose="020B0503020204020204" pitchFamily="34" charset="-122"/>
              </a:rPr>
              <a:t>对排序序号进行</a:t>
            </a:r>
            <a:r>
              <a:rPr lang="zh-CN" altLang="en-US" b="1" dirty="0">
                <a:solidFill>
                  <a:srgbClr val="121212"/>
                </a:solidFill>
                <a:latin typeface="微软雅黑" panose="020B0503020204020204" pitchFamily="34" charset="-122"/>
                <a:ea typeface="微软雅黑" panose="020B0503020204020204" pitchFamily="34" charset="-122"/>
              </a:rPr>
              <a:t>平均</a:t>
            </a:r>
            <a:r>
              <a:rPr lang="zh-CN" altLang="en-US" dirty="0">
                <a:solidFill>
                  <a:srgbClr val="121212"/>
                </a:solidFill>
                <a:latin typeface="微软雅黑" panose="020B0503020204020204" pitchFamily="34" charset="-122"/>
                <a:ea typeface="微软雅黑" panose="020B0503020204020204" pitchFamily="34" charset="-122"/>
              </a:rPr>
              <a:t>；</a:t>
            </a:r>
          </a:p>
          <a:p>
            <a:pPr algn="l"/>
            <a:r>
              <a:rPr lang="en-US" altLang="zh-CN" dirty="0">
                <a:solidFill>
                  <a:srgbClr val="121212"/>
                </a:solidFill>
                <a:latin typeface="微软雅黑" panose="020B0503020204020204" pitchFamily="34" charset="-122"/>
                <a:ea typeface="微软雅黑" panose="020B0503020204020204" pitchFamily="34" charset="-122"/>
              </a:rPr>
              <a:t>(3) </a:t>
            </a:r>
            <a:r>
              <a:rPr lang="zh-CN" altLang="en-US" dirty="0">
                <a:solidFill>
                  <a:srgbClr val="121212"/>
                </a:solidFill>
                <a:latin typeface="微软雅黑" panose="020B0503020204020204" pitchFamily="34" charset="-122"/>
                <a:ea typeface="微软雅黑" panose="020B0503020204020204" pitchFamily="34" charset="-122"/>
              </a:rPr>
              <a:t>对平均排序序号进行</a:t>
            </a:r>
            <a:r>
              <a:rPr lang="zh-CN" altLang="en-US" b="1" dirty="0">
                <a:solidFill>
                  <a:srgbClr val="121212"/>
                </a:solidFill>
                <a:latin typeface="微软雅黑" panose="020B0503020204020204" pitchFamily="34" charset="-122"/>
                <a:ea typeface="微软雅黑" panose="020B0503020204020204" pitchFamily="34" charset="-122"/>
              </a:rPr>
              <a:t>归一化</a:t>
            </a:r>
            <a:r>
              <a:rPr lang="zh-CN" altLang="en-US" dirty="0">
                <a:solidFill>
                  <a:srgbClr val="121212"/>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1833234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197</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1508105"/>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apple-system"/>
                <a:ea typeface="等线" panose="02010600030101010101" pitchFamily="2" charset="-122"/>
              </a:rPr>
              <a:t>排序法</a:t>
            </a:r>
          </a:p>
          <a:p>
            <a:pPr marL="342900" indent="-342900" defTabSz="457200">
              <a:spcBef>
                <a:spcPts val="1200"/>
              </a:spcBef>
              <a:buFont typeface="Wingdings" panose="05000000000000000000" pitchFamily="2" charset="2"/>
              <a:buChar char="n"/>
              <a:defRPr/>
            </a:pPr>
            <a:endParaRPr lang="en-US" altLang="zh-CN" sz="2400" b="1" dirty="0">
              <a:solidFill>
                <a:srgbClr val="121212"/>
              </a:solidFill>
              <a:latin typeface="-apple-system"/>
              <a:ea typeface="等线" panose="02010600030101010101" pitchFamily="2" charset="-122"/>
            </a:endParaRP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EA9BB1A-1C55-40F4-AFED-B88A45A5575D}"/>
              </a:ext>
            </a:extLst>
          </p:cNvPr>
          <p:cNvPicPr>
            <a:picLocks noChangeAspect="1"/>
          </p:cNvPicPr>
          <p:nvPr/>
        </p:nvPicPr>
        <p:blipFill rotWithShape="1">
          <a:blip r:embed="rId3"/>
          <a:srcRect l="3160" t="1991" r="2117" b="3841"/>
          <a:stretch/>
        </p:blipFill>
        <p:spPr>
          <a:xfrm>
            <a:off x="0" y="1905002"/>
            <a:ext cx="9146938" cy="3677381"/>
          </a:xfrm>
          <a:prstGeom prst="rect">
            <a:avLst/>
          </a:prstGeom>
        </p:spPr>
      </p:pic>
      <p:sp>
        <p:nvSpPr>
          <p:cNvPr id="11" name="文本框 10">
            <a:extLst>
              <a:ext uri="{FF2B5EF4-FFF2-40B4-BE49-F238E27FC236}">
                <a16:creationId xmlns:a16="http://schemas.microsoft.com/office/drawing/2014/main" id="{7C2F0FA2-8A47-4E28-AC09-4A3824D3F214}"/>
              </a:ext>
            </a:extLst>
          </p:cNvPr>
          <p:cNvSpPr txBox="1"/>
          <p:nvPr/>
        </p:nvSpPr>
        <p:spPr>
          <a:xfrm>
            <a:off x="3686087" y="5483630"/>
            <a:ext cx="4572000" cy="369332"/>
          </a:xfrm>
          <a:prstGeom prst="rect">
            <a:avLst/>
          </a:prstGeom>
          <a:noFill/>
        </p:spPr>
        <p:txBody>
          <a:bodyPr wrap="square">
            <a:spAutoFit/>
          </a:bodyPr>
          <a:lstStyle/>
          <a:p>
            <a:pPr defTabSz="457200">
              <a:defRPr/>
            </a:pPr>
            <a:r>
              <a:rPr lang="zh-CN" altLang="en-US" dirty="0">
                <a:solidFill>
                  <a:srgbClr val="999999"/>
                </a:solidFill>
                <a:latin typeface="-apple-system"/>
                <a:ea typeface="等线" panose="02010600030101010101" pitchFamily="2" charset="-122"/>
              </a:rPr>
              <a:t>排序平均法样例</a:t>
            </a:r>
            <a:endParaRPr lang="zh-CN" altLang="en-US" dirty="0"/>
          </a:p>
        </p:txBody>
      </p:sp>
    </p:spTree>
    <p:extLst>
      <p:ext uri="{BB962C8B-B14F-4D97-AF65-F5344CB8AC3E}">
        <p14:creationId xmlns:p14="http://schemas.microsoft.com/office/powerpoint/2010/main" val="316683576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198</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1508105"/>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apple-system"/>
                <a:ea typeface="等线" panose="02010600030101010101" pitchFamily="2" charset="-122"/>
              </a:rPr>
              <a:t>排序法</a:t>
            </a:r>
          </a:p>
          <a:p>
            <a:pPr marL="342900" indent="-342900" defTabSz="457200">
              <a:spcBef>
                <a:spcPts val="1200"/>
              </a:spcBef>
              <a:buFont typeface="Wingdings" panose="05000000000000000000" pitchFamily="2" charset="2"/>
              <a:buChar char="n"/>
              <a:defRPr/>
            </a:pPr>
            <a:endParaRPr lang="en-US" altLang="zh-CN" sz="2400" b="1" dirty="0">
              <a:solidFill>
                <a:srgbClr val="121212"/>
              </a:solidFill>
              <a:latin typeface="-apple-system"/>
              <a:ea typeface="等线" panose="02010600030101010101" pitchFamily="2" charset="-122"/>
            </a:endParaRP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0459A44-90EF-48F8-9AF7-60EEE5D32394}"/>
              </a:ext>
            </a:extLst>
          </p:cNvPr>
          <p:cNvSpPr txBox="1"/>
          <p:nvPr/>
        </p:nvSpPr>
        <p:spPr>
          <a:xfrm>
            <a:off x="518314" y="2055906"/>
            <a:ext cx="8107375" cy="923330"/>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通过平均排序和归一化，我们能发现波动小的模型</a:t>
            </a:r>
            <a:r>
              <a:rPr lang="en-US" altLang="zh-CN" dirty="0">
                <a:solidFill>
                  <a:srgbClr val="121212"/>
                </a:solidFill>
                <a:latin typeface="微软雅黑" panose="020B0503020204020204" pitchFamily="34" charset="-122"/>
                <a:ea typeface="微软雅黑" panose="020B0503020204020204" pitchFamily="34" charset="-122"/>
              </a:rPr>
              <a:t>1</a:t>
            </a:r>
            <a:r>
              <a:rPr lang="zh-CN" altLang="en-US" dirty="0">
                <a:solidFill>
                  <a:srgbClr val="121212"/>
                </a:solidFill>
                <a:latin typeface="微软雅黑" panose="020B0503020204020204" pitchFamily="34" charset="-122"/>
                <a:ea typeface="微软雅黑" panose="020B0503020204020204" pitchFamily="34" charset="-122"/>
              </a:rPr>
              <a:t>给最终的模型融合带来了影响。由于排序是针对测试集预测结果来做的，如果在工业界使用，很多时候会有新样本进来要你预测，此时，针对新样本有两种处理方式：</a:t>
            </a:r>
            <a:endParaRPr lang="zh-CN" altLang="en-US"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5C12891-5EDB-40E2-86C4-2D420E4E7B2E}"/>
              </a:ext>
            </a:extLst>
          </p:cNvPr>
          <p:cNvSpPr txBox="1"/>
          <p:nvPr/>
        </p:nvSpPr>
        <p:spPr>
          <a:xfrm>
            <a:off x="518312" y="3731059"/>
            <a:ext cx="8107374" cy="1477328"/>
          </a:xfrm>
          <a:prstGeom prst="rect">
            <a:avLst/>
          </a:prstGeom>
          <a:noFill/>
        </p:spPr>
        <p:txBody>
          <a:bodyPr wrap="square">
            <a:spAutoFit/>
          </a:bodyPr>
          <a:lstStyle/>
          <a:p>
            <a:pPr algn="l">
              <a:buFont typeface="Arial" panose="020B0604020202020204" pitchFamily="34" charset="0"/>
              <a:buChar char="•"/>
            </a:pPr>
            <a:r>
              <a:rPr lang="zh-CN" altLang="en-US" b="1" dirty="0">
                <a:solidFill>
                  <a:srgbClr val="121212"/>
                </a:solidFill>
                <a:latin typeface="微软雅黑" panose="020B0503020204020204" pitchFamily="34" charset="-122"/>
                <a:ea typeface="微软雅黑" panose="020B0503020204020204" pitchFamily="34" charset="-122"/>
              </a:rPr>
              <a:t>重新排序</a:t>
            </a:r>
            <a:r>
              <a:rPr lang="zh-CN" altLang="en-US" dirty="0">
                <a:solidFill>
                  <a:srgbClr val="121212"/>
                </a:solidFill>
                <a:latin typeface="微软雅黑" panose="020B0503020204020204" pitchFamily="34" charset="-122"/>
                <a:ea typeface="微软雅黑" panose="020B0503020204020204" pitchFamily="34" charset="-122"/>
              </a:rPr>
              <a:t>：将新样本放入原测试集中，重新排序，一旦数据量大，时间复杂度会增加。</a:t>
            </a:r>
          </a:p>
          <a:p>
            <a:pPr algn="l">
              <a:buFont typeface="Arial" panose="020B0604020202020204" pitchFamily="34" charset="0"/>
              <a:buChar char="•"/>
            </a:pPr>
            <a:r>
              <a:rPr lang="zh-CN" altLang="en-US" b="1" dirty="0">
                <a:solidFill>
                  <a:srgbClr val="121212"/>
                </a:solidFill>
                <a:latin typeface="微软雅黑" panose="020B0503020204020204" pitchFamily="34" charset="-122"/>
                <a:ea typeface="微软雅黑" panose="020B0503020204020204" pitchFamily="34" charset="-122"/>
              </a:rPr>
              <a:t>参考历史排序</a:t>
            </a:r>
            <a:r>
              <a:rPr lang="zh-CN" altLang="en-US" dirty="0">
                <a:solidFill>
                  <a:srgbClr val="121212"/>
                </a:solidFill>
                <a:latin typeface="微软雅黑" panose="020B0503020204020204" pitchFamily="34" charset="-122"/>
                <a:ea typeface="微软雅黑" panose="020B0503020204020204" pitchFamily="34" charset="-122"/>
              </a:rPr>
              <a:t>：先将历史测试集的预测结果和排序结果保存，新样本进来后，在历史测试集中找到与新样本预测值相近的值，然后取其排序号赋予新样本。之后平均排序，使用历史最大最小值进行归一化操作即可。</a:t>
            </a:r>
          </a:p>
        </p:txBody>
      </p:sp>
    </p:spTree>
    <p:extLst>
      <p:ext uri="{BB962C8B-B14F-4D97-AF65-F5344CB8AC3E}">
        <p14:creationId xmlns:p14="http://schemas.microsoft.com/office/powerpoint/2010/main" val="293317763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lvl="0" fontAlgn="base">
              <a:lnSpc>
                <a:spcPct val="105000"/>
              </a:lnSpc>
              <a:spcBef>
                <a:spcPct val="0"/>
              </a:spcBef>
              <a:spcAft>
                <a:spcPct val="0"/>
              </a:spcAft>
              <a:buClr>
                <a:srgbClr val="3366FF"/>
              </a:buClr>
              <a:buSzPct val="80000"/>
              <a:buFont typeface="Wingdings" panose="05000000000000000000" pitchFamily="2" charset="2"/>
              <a:buNone/>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pPr/>
              <a:t>199</a:t>
            </a:fld>
            <a:endParaRPr lang="en-US" dirty="0"/>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a:spcBef>
                <a:spcPts val="1200"/>
              </a:spcBef>
            </a:pPr>
            <a:r>
              <a:rPr lang="en-US" altLang="zh-CN" sz="2400" dirty="0">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984885"/>
          </a:xfrm>
          <a:prstGeom prst="rect">
            <a:avLst/>
          </a:prstGeom>
          <a:noFill/>
        </p:spPr>
        <p:txBody>
          <a:bodyPr wrap="square" rtlCol="0">
            <a:spAutoFit/>
          </a:bodyPr>
          <a:lstStyle/>
          <a:p>
            <a:pPr marL="342900" indent="-342900">
              <a:spcBef>
                <a:spcPts val="1200"/>
              </a:spcBef>
              <a:buFont typeface="Wingdings" panose="05000000000000000000" pitchFamily="2" charset="2"/>
              <a:buChar char="n"/>
            </a:pPr>
            <a:r>
              <a:rPr lang="zh-CN" altLang="en-US" sz="2400" b="1" dirty="0">
                <a:solidFill>
                  <a:srgbClr val="121212"/>
                </a:solidFill>
                <a:latin typeface="-apple-system"/>
              </a:rPr>
              <a:t>堆叠法</a:t>
            </a:r>
            <a:r>
              <a:rPr lang="en-US" altLang="zh-CN" sz="2400" b="1" dirty="0">
                <a:solidFill>
                  <a:srgbClr val="121212"/>
                </a:solidFill>
                <a:latin typeface="-apple-system"/>
              </a:rPr>
              <a:t>(Stacking)</a:t>
            </a:r>
          </a:p>
          <a:p>
            <a:pPr marL="342900" indent="-342900">
              <a:spcBef>
                <a:spcPts val="1200"/>
              </a:spcBef>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DE2C1B0-C0CB-413E-A076-B855268B9F81}"/>
              </a:ext>
            </a:extLst>
          </p:cNvPr>
          <p:cNvSpPr txBox="1"/>
          <p:nvPr/>
        </p:nvSpPr>
        <p:spPr>
          <a:xfrm>
            <a:off x="357692" y="2126920"/>
            <a:ext cx="8593361" cy="1200329"/>
          </a:xfrm>
          <a:prstGeom prst="rect">
            <a:avLst/>
          </a:prstGeom>
          <a:noFill/>
        </p:spPr>
        <p:txBody>
          <a:bodyPr wrap="square">
            <a:spAutoFit/>
          </a:bodyPr>
          <a:lstStyle/>
          <a:p>
            <a:r>
              <a:rPr lang="en-US" altLang="zh-CN" dirty="0">
                <a:solidFill>
                  <a:srgbClr val="121212"/>
                </a:solidFill>
                <a:latin typeface="微软雅黑" panose="020B0503020204020204" pitchFamily="34" charset="-122"/>
                <a:ea typeface="微软雅黑" panose="020B0503020204020204" pitchFamily="34" charset="-122"/>
              </a:rPr>
              <a:t>Stacking</a:t>
            </a:r>
            <a:r>
              <a:rPr lang="zh-CN" altLang="en-US" dirty="0">
                <a:solidFill>
                  <a:srgbClr val="121212"/>
                </a:solidFill>
                <a:latin typeface="微软雅黑" panose="020B0503020204020204" pitchFamily="34" charset="-122"/>
                <a:ea typeface="微软雅黑" panose="020B0503020204020204" pitchFamily="34" charset="-122"/>
              </a:rPr>
              <a:t>堆叠法是相对比较高级的模型融合法。</a:t>
            </a:r>
            <a:endParaRPr lang="en-US" altLang="zh-CN" dirty="0">
              <a:solidFill>
                <a:srgbClr val="121212"/>
              </a:solidFill>
              <a:latin typeface="微软雅黑" panose="020B0503020204020204" pitchFamily="34" charset="-122"/>
              <a:ea typeface="微软雅黑" panose="020B0503020204020204" pitchFamily="34" charset="-122"/>
            </a:endParaRPr>
          </a:p>
          <a:p>
            <a:endParaRPr lang="en-US" altLang="zh-CN" dirty="0">
              <a:solidFill>
                <a:srgbClr val="121212"/>
              </a:solidFill>
              <a:latin typeface="微软雅黑" panose="020B0503020204020204" pitchFamily="34" charset="-122"/>
              <a:ea typeface="微软雅黑" panose="020B0503020204020204" pitchFamily="34" charset="-122"/>
            </a:endParaRPr>
          </a:p>
          <a:p>
            <a:r>
              <a:rPr lang="en-US" altLang="zh-CN" dirty="0">
                <a:solidFill>
                  <a:srgbClr val="121212"/>
                </a:solidFill>
                <a:latin typeface="微软雅黑" panose="020B0503020204020204" pitchFamily="34" charset="-122"/>
                <a:ea typeface="微软雅黑" panose="020B0503020204020204" pitchFamily="34" charset="-122"/>
              </a:rPr>
              <a:t>Stacking</a:t>
            </a:r>
            <a:r>
              <a:rPr lang="zh-CN" altLang="en-US" dirty="0">
                <a:solidFill>
                  <a:srgbClr val="121212"/>
                </a:solidFill>
                <a:latin typeface="微软雅黑" panose="020B0503020204020204" pitchFamily="34" charset="-122"/>
                <a:ea typeface="微软雅黑" panose="020B0503020204020204" pitchFamily="34" charset="-122"/>
              </a:rPr>
              <a:t>的思路是基于原始数据，训练出多个基学习器，然后将基学习器的预测结果组合成新的训练集，去训练一个新的学习器。</a:t>
            </a:r>
            <a:r>
              <a:rPr lang="en-US" altLang="zh-CN" dirty="0">
                <a:solidFill>
                  <a:srgbClr val="121212"/>
                </a:solidFill>
                <a:latin typeface="微软雅黑" panose="020B0503020204020204" pitchFamily="34" charset="-122"/>
                <a:ea typeface="微软雅黑" panose="020B0503020204020204" pitchFamily="34" charset="-122"/>
              </a:rPr>
              <a:t>Stacking</a:t>
            </a:r>
            <a:r>
              <a:rPr lang="zh-CN" altLang="en-US" dirty="0">
                <a:solidFill>
                  <a:srgbClr val="121212"/>
                </a:solidFill>
                <a:latin typeface="微软雅黑" panose="020B0503020204020204" pitchFamily="34" charset="-122"/>
                <a:ea typeface="微软雅黑" panose="020B0503020204020204" pitchFamily="34" charset="-122"/>
              </a:rPr>
              <a:t>分为以下三类：</a:t>
            </a: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0C8AC0A-AA13-4AAD-8B0B-1D67A14E3B72}"/>
              </a:ext>
            </a:extLst>
          </p:cNvPr>
          <p:cNvSpPr txBox="1"/>
          <p:nvPr/>
        </p:nvSpPr>
        <p:spPr>
          <a:xfrm>
            <a:off x="357690" y="3788697"/>
            <a:ext cx="5441226" cy="1477328"/>
          </a:xfrm>
          <a:prstGeom prst="rect">
            <a:avLst/>
          </a:prstGeom>
          <a:noFill/>
        </p:spPr>
        <p:txBody>
          <a:bodyPr wrap="square">
            <a:spAutoFit/>
          </a:bodyPr>
          <a:lstStyle/>
          <a:p>
            <a:pPr algn="l">
              <a:buFont typeface="Arial" panose="020B0604020202020204" pitchFamily="34" charset="0"/>
              <a:buChar char="•"/>
            </a:pPr>
            <a:r>
              <a:rPr lang="zh-CN" altLang="en-US" dirty="0">
                <a:solidFill>
                  <a:srgbClr val="121212"/>
                </a:solidFill>
                <a:latin typeface="微软雅黑" panose="020B0503020204020204" pitchFamily="34" charset="-122"/>
                <a:ea typeface="微软雅黑" panose="020B0503020204020204" pitchFamily="34" charset="-122"/>
              </a:rPr>
              <a:t>单层</a:t>
            </a:r>
            <a:r>
              <a:rPr lang="en-US" altLang="zh-CN" dirty="0">
                <a:solidFill>
                  <a:srgbClr val="121212"/>
                </a:solidFill>
                <a:latin typeface="微软雅黑" panose="020B0503020204020204" pitchFamily="34" charset="-122"/>
                <a:ea typeface="微软雅黑" panose="020B0503020204020204" pitchFamily="34" charset="-122"/>
              </a:rPr>
              <a:t>Stacking</a:t>
            </a:r>
          </a:p>
          <a:p>
            <a:pPr algn="l">
              <a:buFont typeface="Arial" panose="020B0604020202020204" pitchFamily="34" charset="0"/>
              <a:buChar char="•"/>
            </a:pPr>
            <a:r>
              <a:rPr lang="zh-CN" altLang="en-US" dirty="0">
                <a:solidFill>
                  <a:srgbClr val="121212"/>
                </a:solidFill>
                <a:latin typeface="微软雅黑" panose="020B0503020204020204" pitchFamily="34" charset="-122"/>
                <a:ea typeface="微软雅黑" panose="020B0503020204020204" pitchFamily="34" charset="-122"/>
              </a:rPr>
              <a:t>多层</a:t>
            </a:r>
            <a:r>
              <a:rPr lang="en-US" altLang="zh-CN" dirty="0">
                <a:solidFill>
                  <a:srgbClr val="121212"/>
                </a:solidFill>
                <a:latin typeface="微软雅黑" panose="020B0503020204020204" pitchFamily="34" charset="-122"/>
                <a:ea typeface="微软雅黑" panose="020B0503020204020204" pitchFamily="34" charset="-122"/>
              </a:rPr>
              <a:t>Stacking</a:t>
            </a:r>
          </a:p>
          <a:p>
            <a:pPr algn="l">
              <a:buFont typeface="Arial" panose="020B0604020202020204" pitchFamily="34" charset="0"/>
              <a:buChar char="•"/>
            </a:pPr>
            <a:r>
              <a:rPr lang="zh-CN" altLang="en-US" dirty="0">
                <a:solidFill>
                  <a:srgbClr val="121212"/>
                </a:solidFill>
                <a:latin typeface="微软雅黑" panose="020B0503020204020204" pitchFamily="34" charset="-122"/>
                <a:ea typeface="微软雅黑" panose="020B0503020204020204" pitchFamily="34" charset="-122"/>
              </a:rPr>
              <a:t>其它技术与</a:t>
            </a:r>
            <a:r>
              <a:rPr lang="en-US" altLang="zh-CN" dirty="0">
                <a:solidFill>
                  <a:srgbClr val="121212"/>
                </a:solidFill>
                <a:latin typeface="微软雅黑" panose="020B0503020204020204" pitchFamily="34" charset="-122"/>
                <a:ea typeface="微软雅黑" panose="020B0503020204020204" pitchFamily="34" charset="-122"/>
              </a:rPr>
              <a:t>Stacking</a:t>
            </a:r>
            <a:r>
              <a:rPr lang="zh-CN" altLang="en-US" dirty="0">
                <a:solidFill>
                  <a:srgbClr val="121212"/>
                </a:solidFill>
                <a:latin typeface="微软雅黑" panose="020B0503020204020204" pitchFamily="34" charset="-122"/>
                <a:ea typeface="微软雅黑" panose="020B0503020204020204" pitchFamily="34" charset="-122"/>
              </a:rPr>
              <a:t>的结合</a:t>
            </a:r>
          </a:p>
          <a:p>
            <a:br>
              <a:rPr lang="zh-CN" altLang="en-US" dirty="0"/>
            </a:br>
            <a:endParaRPr lang="zh-CN" altLang="en-US" dirty="0"/>
          </a:p>
        </p:txBody>
      </p:sp>
    </p:spTree>
    <p:extLst>
      <p:ext uri="{BB962C8B-B14F-4D97-AF65-F5344CB8AC3E}">
        <p14:creationId xmlns:p14="http://schemas.microsoft.com/office/powerpoint/2010/main" val="333007069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C0C8545-73E4-1D46-BB6C-22A9AFC44EAE}"/>
              </a:ext>
            </a:extLst>
          </p:cNvPr>
          <p:cNvSpPr>
            <a:spLocks noGrp="1"/>
          </p:cNvSpPr>
          <p:nvPr>
            <p:ph idx="1"/>
          </p:nvPr>
        </p:nvSpPr>
        <p:spPr>
          <a:xfrm>
            <a:off x="345846" y="1253331"/>
            <a:ext cx="7886700" cy="4351338"/>
          </a:xfrm>
        </p:spPr>
        <p:txBody>
          <a:bodyPr/>
          <a:lstStyle/>
          <a:p>
            <a:r>
              <a:rPr lang="zh-CN" altLang="en-US" dirty="0"/>
              <a:t>课程名称：</a:t>
            </a:r>
            <a:r>
              <a:rPr lang="zh-CN" altLang="en-US" b="0" i="0" dirty="0">
                <a:solidFill>
                  <a:srgbClr val="333333"/>
                </a:solidFill>
                <a:effectLst/>
                <a:latin typeface="Helvetica Neue"/>
              </a:rPr>
              <a:t>人工智能的现代方法</a:t>
            </a:r>
            <a:endParaRPr lang="en-US" altLang="zh-CN" b="0" i="0" dirty="0">
              <a:solidFill>
                <a:srgbClr val="333333"/>
              </a:solidFill>
              <a:effectLst/>
              <a:latin typeface="Helvetica Neue"/>
            </a:endParaRPr>
          </a:p>
          <a:p>
            <a:r>
              <a:rPr lang="zh-CN" altLang="en-US" dirty="0"/>
              <a:t>课程编号：</a:t>
            </a:r>
            <a:r>
              <a:rPr lang="en-US" altLang="zh-CN" b="0" i="0" dirty="0">
                <a:solidFill>
                  <a:srgbClr val="333333"/>
                </a:solidFill>
                <a:effectLst/>
                <a:latin typeface="Helvetica Neue"/>
              </a:rPr>
              <a:t>M10L11009</a:t>
            </a:r>
          </a:p>
          <a:p>
            <a:r>
              <a:rPr lang="zh-CN" altLang="en-US" dirty="0">
                <a:solidFill>
                  <a:srgbClr val="333333"/>
                </a:solidFill>
                <a:latin typeface="Helvetica Neue"/>
              </a:rPr>
              <a:t>课时</a:t>
            </a:r>
            <a:r>
              <a:rPr lang="en-US" altLang="zh-CN" dirty="0">
                <a:solidFill>
                  <a:srgbClr val="333333"/>
                </a:solidFill>
                <a:latin typeface="Helvetica Neue"/>
              </a:rPr>
              <a:t>/</a:t>
            </a:r>
            <a:r>
              <a:rPr lang="zh-CN" altLang="en-US" dirty="0">
                <a:solidFill>
                  <a:srgbClr val="333333"/>
                </a:solidFill>
                <a:latin typeface="Helvetica Neue"/>
              </a:rPr>
              <a:t>学分：</a:t>
            </a:r>
            <a:r>
              <a:rPr lang="en-US" altLang="zh-CN" dirty="0">
                <a:solidFill>
                  <a:srgbClr val="333333"/>
                </a:solidFill>
                <a:latin typeface="Helvetica Neue"/>
              </a:rPr>
              <a:t>32</a:t>
            </a:r>
            <a:r>
              <a:rPr lang="zh-CN" altLang="en-US" dirty="0">
                <a:solidFill>
                  <a:srgbClr val="333333"/>
                </a:solidFill>
                <a:latin typeface="Helvetica Neue"/>
              </a:rPr>
              <a:t>学时</a:t>
            </a:r>
            <a:r>
              <a:rPr lang="en-US" altLang="zh-CN" dirty="0">
                <a:solidFill>
                  <a:srgbClr val="333333"/>
                </a:solidFill>
                <a:latin typeface="Helvetica Neue"/>
              </a:rPr>
              <a:t>/2</a:t>
            </a:r>
            <a:r>
              <a:rPr lang="zh-CN" altLang="en-US" dirty="0">
                <a:solidFill>
                  <a:srgbClr val="333333"/>
                </a:solidFill>
                <a:latin typeface="Helvetica Neue"/>
              </a:rPr>
              <a:t>学分</a:t>
            </a:r>
            <a:endParaRPr lang="en-US" altLang="zh-CN" dirty="0">
              <a:solidFill>
                <a:srgbClr val="333333"/>
              </a:solidFill>
              <a:latin typeface="Helvetica Neue"/>
            </a:endParaRPr>
          </a:p>
          <a:p>
            <a:r>
              <a:rPr lang="zh-CN" altLang="en-US" dirty="0">
                <a:solidFill>
                  <a:srgbClr val="333333"/>
                </a:solidFill>
                <a:latin typeface="Helvetica Neue"/>
              </a:rPr>
              <a:t>时间：</a:t>
            </a:r>
            <a:r>
              <a:rPr lang="en-US" altLang="zh-CN" b="0" i="0" dirty="0">
                <a:solidFill>
                  <a:srgbClr val="333333"/>
                </a:solidFill>
                <a:effectLst/>
                <a:latin typeface="Helvetica Neue"/>
              </a:rPr>
              <a:t>3-12</a:t>
            </a:r>
            <a:r>
              <a:rPr lang="zh-CN" altLang="en-US" b="0" i="0" dirty="0">
                <a:solidFill>
                  <a:srgbClr val="333333"/>
                </a:solidFill>
                <a:effectLst/>
                <a:latin typeface="Helvetica Neue"/>
              </a:rPr>
              <a:t>周星期一晚</a:t>
            </a:r>
            <a:r>
              <a:rPr lang="en-US" altLang="zh-CN" b="0" i="0" dirty="0">
                <a:solidFill>
                  <a:srgbClr val="333333"/>
                </a:solidFill>
                <a:effectLst/>
                <a:latin typeface="Helvetica Neue"/>
              </a:rPr>
              <a:t>19:00-21:25</a:t>
            </a:r>
            <a:r>
              <a:rPr lang="zh-CN" altLang="en-US" dirty="0">
                <a:solidFill>
                  <a:srgbClr val="333333"/>
                </a:solidFill>
                <a:latin typeface="Helvetica Neue"/>
              </a:rPr>
              <a:t>，</a:t>
            </a:r>
            <a:r>
              <a:rPr lang="en-US" altLang="zh-CN" b="0" i="0" dirty="0">
                <a:solidFill>
                  <a:srgbClr val="333333"/>
                </a:solidFill>
                <a:effectLst/>
                <a:latin typeface="Helvetica Neue"/>
              </a:rPr>
              <a:t>13</a:t>
            </a:r>
            <a:r>
              <a:rPr lang="zh-CN" altLang="en-US" b="0" i="0" dirty="0">
                <a:solidFill>
                  <a:srgbClr val="333333"/>
                </a:solidFill>
                <a:effectLst/>
                <a:latin typeface="Helvetica Neue"/>
              </a:rPr>
              <a:t>周星期一晚</a:t>
            </a:r>
            <a:r>
              <a:rPr lang="en-US" altLang="zh-CN" b="0" i="0" dirty="0">
                <a:solidFill>
                  <a:srgbClr val="333333"/>
                </a:solidFill>
                <a:effectLst/>
                <a:latin typeface="Helvetica Neue"/>
              </a:rPr>
              <a:t>19:00-20:40</a:t>
            </a:r>
          </a:p>
          <a:p>
            <a:r>
              <a:rPr lang="zh-CN" altLang="en-US" dirty="0">
                <a:solidFill>
                  <a:srgbClr val="333333"/>
                </a:solidFill>
                <a:latin typeface="Helvetica Neue"/>
              </a:rPr>
              <a:t>地点：</a:t>
            </a:r>
            <a:r>
              <a:rPr lang="zh-CN" altLang="en-US" b="0" i="0" dirty="0">
                <a:solidFill>
                  <a:srgbClr val="333333"/>
                </a:solidFill>
                <a:effectLst/>
                <a:latin typeface="Helvetica Neue"/>
              </a:rPr>
              <a:t>长安</a:t>
            </a:r>
            <a:r>
              <a:rPr lang="zh-CN" altLang="en-US" dirty="0">
                <a:solidFill>
                  <a:srgbClr val="333333"/>
                </a:solidFill>
                <a:latin typeface="Helvetica Neue"/>
              </a:rPr>
              <a:t>校区</a:t>
            </a:r>
            <a:r>
              <a:rPr lang="zh-CN" altLang="en-US" b="0" i="0" dirty="0">
                <a:solidFill>
                  <a:srgbClr val="333333"/>
                </a:solidFill>
                <a:effectLst/>
                <a:latin typeface="Helvetica Neue"/>
              </a:rPr>
              <a:t>教学西楼</a:t>
            </a:r>
            <a:r>
              <a:rPr lang="en-US" altLang="zh-CN" b="0" i="0" dirty="0">
                <a:solidFill>
                  <a:srgbClr val="333333"/>
                </a:solidFill>
                <a:effectLst/>
                <a:latin typeface="Helvetica Neue"/>
              </a:rPr>
              <a:t>D</a:t>
            </a:r>
            <a:r>
              <a:rPr lang="zh-CN" altLang="en-US" b="0" i="0" dirty="0">
                <a:solidFill>
                  <a:srgbClr val="333333"/>
                </a:solidFill>
                <a:effectLst/>
                <a:latin typeface="Helvetica Neue"/>
              </a:rPr>
              <a:t>座</a:t>
            </a:r>
            <a:r>
              <a:rPr lang="en-US" altLang="zh-CN" b="0" i="0" dirty="0">
                <a:solidFill>
                  <a:srgbClr val="333333"/>
                </a:solidFill>
                <a:effectLst/>
                <a:latin typeface="Helvetica Neue"/>
              </a:rPr>
              <a:t>-D101</a:t>
            </a:r>
          </a:p>
          <a:p>
            <a:r>
              <a:rPr lang="zh-CN" altLang="en-US" dirty="0">
                <a:solidFill>
                  <a:srgbClr val="FF0000"/>
                </a:solidFill>
                <a:latin typeface="Helvetica Neue"/>
              </a:rPr>
              <a:t>课程</a:t>
            </a:r>
            <a:r>
              <a:rPr lang="en-US" altLang="zh-CN" dirty="0">
                <a:solidFill>
                  <a:srgbClr val="FF0000"/>
                </a:solidFill>
                <a:latin typeface="Helvetica Neue"/>
              </a:rPr>
              <a:t>QQ</a:t>
            </a:r>
            <a:r>
              <a:rPr lang="zh-CN" altLang="en-US" dirty="0">
                <a:solidFill>
                  <a:srgbClr val="FF0000"/>
                </a:solidFill>
                <a:latin typeface="Helvetica Neue"/>
              </a:rPr>
              <a:t>群：</a:t>
            </a:r>
            <a:r>
              <a:rPr lang="en-US" altLang="zh-CN" dirty="0">
                <a:solidFill>
                  <a:srgbClr val="FF0000"/>
                </a:solidFill>
                <a:latin typeface="Helvetica Neue"/>
              </a:rPr>
              <a:t>331301191</a:t>
            </a:r>
          </a:p>
          <a:p>
            <a:r>
              <a:rPr lang="zh-CN" altLang="en-US" dirty="0">
                <a:solidFill>
                  <a:srgbClr val="333333"/>
                </a:solidFill>
                <a:latin typeface="Helvetica Neue"/>
              </a:rPr>
              <a:t>考查方式：平时作业</a:t>
            </a:r>
            <a:r>
              <a:rPr lang="en-US" altLang="zh-CN" dirty="0">
                <a:solidFill>
                  <a:srgbClr val="333333"/>
                </a:solidFill>
                <a:latin typeface="Helvetica Neue"/>
              </a:rPr>
              <a:t>(40%) + </a:t>
            </a:r>
            <a:r>
              <a:rPr lang="zh-CN" altLang="en-US" dirty="0">
                <a:solidFill>
                  <a:srgbClr val="333333"/>
                </a:solidFill>
                <a:latin typeface="Helvetica Neue"/>
              </a:rPr>
              <a:t>期末大作业</a:t>
            </a:r>
            <a:r>
              <a:rPr lang="en-US" altLang="zh-CN" dirty="0">
                <a:solidFill>
                  <a:srgbClr val="333333"/>
                </a:solidFill>
                <a:latin typeface="Helvetica Neue"/>
              </a:rPr>
              <a:t>(60%)</a:t>
            </a:r>
            <a:endParaRPr lang="zh-CN" altLang="en-US" dirty="0"/>
          </a:p>
        </p:txBody>
      </p:sp>
      <p:sp>
        <p:nvSpPr>
          <p:cNvPr id="6" name="打底色块">
            <a:extLst>
              <a:ext uri="{FF2B5EF4-FFF2-40B4-BE49-F238E27FC236}">
                <a16:creationId xmlns:a16="http://schemas.microsoft.com/office/drawing/2014/main" id="{3F0DE0C6-8CCA-6214-8A9A-92EE91B39F1B}"/>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课程简介</a:t>
            </a:r>
          </a:p>
        </p:txBody>
      </p:sp>
    </p:spTree>
    <p:extLst>
      <p:ext uri="{BB962C8B-B14F-4D97-AF65-F5344CB8AC3E}">
        <p14:creationId xmlns:p14="http://schemas.microsoft.com/office/powerpoint/2010/main" val="2952078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20</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131486" y="972691"/>
            <a:ext cx="5272927" cy="4493538"/>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图像仿射变换</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缩放：</a:t>
            </a:r>
            <a:r>
              <a:rPr lang="en-US" altLang="zh-CN" dirty="0">
                <a:solidFill>
                  <a:srgbClr val="292929"/>
                </a:solidFill>
                <a:latin typeface="微软雅黑" panose="020B0503020204020204" pitchFamily="34" charset="-122"/>
                <a:ea typeface="微软雅黑" panose="020B0503020204020204" pitchFamily="34" charset="-122"/>
              </a:rPr>
              <a:t>Sx, Sy</a:t>
            </a:r>
            <a:r>
              <a:rPr lang="zh-CN" altLang="en-US" dirty="0">
                <a:solidFill>
                  <a:srgbClr val="292929"/>
                </a:solidFill>
                <a:latin typeface="微软雅黑" panose="020B0503020204020204" pitchFamily="34" charset="-122"/>
                <a:ea typeface="微软雅黑" panose="020B0503020204020204" pitchFamily="34" charset="-122"/>
              </a:rPr>
              <a:t>分别指定沿</a:t>
            </a:r>
            <a:r>
              <a:rPr lang="en-US" altLang="zh-CN" dirty="0">
                <a:solidFill>
                  <a:srgbClr val="292929"/>
                </a:solidFill>
                <a:latin typeface="微软雅黑" panose="020B0503020204020204" pitchFamily="34" charset="-122"/>
                <a:ea typeface="微软雅黑" panose="020B0503020204020204" pitchFamily="34" charset="-122"/>
              </a:rPr>
              <a:t>x</a:t>
            </a:r>
            <a:r>
              <a:rPr lang="zh-CN" altLang="en-US" dirty="0">
                <a:solidFill>
                  <a:srgbClr val="292929"/>
                </a:solidFill>
                <a:latin typeface="微软雅黑" panose="020B0503020204020204" pitchFamily="34" charset="-122"/>
                <a:ea typeface="微软雅黑" panose="020B0503020204020204" pitchFamily="34" charset="-122"/>
              </a:rPr>
              <a:t>轴，</a:t>
            </a:r>
            <a:r>
              <a:rPr lang="en-US" altLang="zh-CN" dirty="0">
                <a:solidFill>
                  <a:srgbClr val="292929"/>
                </a:solidFill>
                <a:latin typeface="微软雅黑" panose="020B0503020204020204" pitchFamily="34" charset="-122"/>
                <a:ea typeface="微软雅黑" panose="020B0503020204020204" pitchFamily="34" charset="-122"/>
              </a:rPr>
              <a:t>y</a:t>
            </a:r>
            <a:r>
              <a:rPr lang="zh-CN" altLang="en-US" dirty="0">
                <a:solidFill>
                  <a:srgbClr val="292929"/>
                </a:solidFill>
                <a:latin typeface="微软雅黑" panose="020B0503020204020204" pitchFamily="34" charset="-122"/>
                <a:ea typeface="微软雅黑" panose="020B0503020204020204" pitchFamily="34" charset="-122"/>
              </a:rPr>
              <a:t>轴缩放系数；</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err="1">
                <a:solidFill>
                  <a:srgbClr val="292929"/>
                </a:solidFill>
                <a:latin typeface="微软雅黑" panose="020B0503020204020204" pitchFamily="34" charset="-122"/>
                <a:ea typeface="微软雅黑" panose="020B0503020204020204" pitchFamily="34" charset="-122"/>
              </a:rPr>
              <a:t>tensorflow</a:t>
            </a:r>
            <a:r>
              <a:rPr lang="zh-CN" altLang="en-US" dirty="0">
                <a:solidFill>
                  <a:srgbClr val="292929"/>
                </a:solidFill>
                <a:latin typeface="微软雅黑" panose="020B0503020204020204" pitchFamily="34" charset="-122"/>
                <a:ea typeface="微软雅黑" panose="020B0503020204020204" pitchFamily="34" charset="-122"/>
              </a:rPr>
              <a:t>代码实现：</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transformation = tf.keras.preprocessing.image.apply_affine_transform(</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img,</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zx=0.5,</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zy= 0.5</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plt.imshow(transformation)</a:t>
            </a:r>
          </a:p>
        </p:txBody>
      </p:sp>
      <p:pic>
        <p:nvPicPr>
          <p:cNvPr id="6" name="图片 5">
            <a:extLst>
              <a:ext uri="{FF2B5EF4-FFF2-40B4-BE49-F238E27FC236}">
                <a16:creationId xmlns:a16="http://schemas.microsoft.com/office/drawing/2014/main" id="{E2247329-3476-49C6-96DF-1E9555EB92C8}"/>
              </a:ext>
            </a:extLst>
          </p:cNvPr>
          <p:cNvPicPr>
            <a:picLocks noChangeAspect="1"/>
          </p:cNvPicPr>
          <p:nvPr/>
        </p:nvPicPr>
        <p:blipFill>
          <a:blip r:embed="rId3"/>
          <a:stretch>
            <a:fillRect/>
          </a:stretch>
        </p:blipFill>
        <p:spPr>
          <a:xfrm>
            <a:off x="5321330" y="3373206"/>
            <a:ext cx="1968901" cy="1895434"/>
          </a:xfrm>
          <a:prstGeom prst="rect">
            <a:avLst/>
          </a:prstGeom>
        </p:spPr>
      </p:pic>
      <p:pic>
        <p:nvPicPr>
          <p:cNvPr id="3" name="图片 2">
            <a:extLst>
              <a:ext uri="{FF2B5EF4-FFF2-40B4-BE49-F238E27FC236}">
                <a16:creationId xmlns:a16="http://schemas.microsoft.com/office/drawing/2014/main" id="{18C28831-1098-4739-A53D-4C18AA4249A8}"/>
              </a:ext>
            </a:extLst>
          </p:cNvPr>
          <p:cNvPicPr>
            <a:picLocks noChangeAspect="1"/>
          </p:cNvPicPr>
          <p:nvPr/>
        </p:nvPicPr>
        <p:blipFill>
          <a:blip r:embed="rId4"/>
          <a:stretch>
            <a:fillRect/>
          </a:stretch>
        </p:blipFill>
        <p:spPr>
          <a:xfrm>
            <a:off x="5404412" y="1718400"/>
            <a:ext cx="3701606" cy="1612410"/>
          </a:xfrm>
          <a:prstGeom prst="rect">
            <a:avLst/>
          </a:prstGeom>
        </p:spPr>
      </p:pic>
      <p:pic>
        <p:nvPicPr>
          <p:cNvPr id="9" name="图片 8">
            <a:extLst>
              <a:ext uri="{FF2B5EF4-FFF2-40B4-BE49-F238E27FC236}">
                <a16:creationId xmlns:a16="http://schemas.microsoft.com/office/drawing/2014/main" id="{D1A75DFB-439D-47F0-A93E-42FB1D96DC52}"/>
              </a:ext>
            </a:extLst>
          </p:cNvPr>
          <p:cNvPicPr>
            <a:picLocks noChangeAspect="1"/>
          </p:cNvPicPr>
          <p:nvPr/>
        </p:nvPicPr>
        <p:blipFill>
          <a:blip r:embed="rId5"/>
          <a:stretch>
            <a:fillRect/>
          </a:stretch>
        </p:blipFill>
        <p:spPr>
          <a:xfrm>
            <a:off x="7290230" y="4093312"/>
            <a:ext cx="1264122" cy="1170019"/>
          </a:xfrm>
          <a:prstGeom prst="rect">
            <a:avLst/>
          </a:prstGeom>
        </p:spPr>
      </p:pic>
    </p:spTree>
    <p:extLst>
      <p:ext uri="{BB962C8B-B14F-4D97-AF65-F5344CB8AC3E}">
        <p14:creationId xmlns:p14="http://schemas.microsoft.com/office/powerpoint/2010/main" val="2314819891"/>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200</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984885"/>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apple-system"/>
                <a:ea typeface="等线" panose="02010600030101010101" pitchFamily="2" charset="-122"/>
              </a:rPr>
              <a:t>堆叠法</a:t>
            </a:r>
            <a:r>
              <a:rPr lang="en-US" altLang="zh-CN" sz="2400" b="1" dirty="0">
                <a:solidFill>
                  <a:srgbClr val="121212"/>
                </a:solidFill>
                <a:latin typeface="-apple-system"/>
                <a:ea typeface="等线" panose="02010600030101010101" pitchFamily="2" charset="-122"/>
              </a:rPr>
              <a:t>(Stacking)</a:t>
            </a: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38FA6525-43E4-4AF3-BBAA-10B68B2CD0A9}"/>
              </a:ext>
            </a:extLst>
          </p:cNvPr>
          <p:cNvSpPr txBox="1"/>
          <p:nvPr/>
        </p:nvSpPr>
        <p:spPr>
          <a:xfrm>
            <a:off x="357691" y="2075838"/>
            <a:ext cx="4572000" cy="369332"/>
          </a:xfrm>
          <a:prstGeom prst="rect">
            <a:avLst/>
          </a:prstGeom>
          <a:noFill/>
        </p:spPr>
        <p:txBody>
          <a:bodyPr wrap="square">
            <a:spAutoFit/>
          </a:bodyPr>
          <a:lstStyle/>
          <a:p>
            <a:pPr algn="l"/>
            <a:r>
              <a:rPr lang="en-US" altLang="zh-CN" b="1" dirty="0">
                <a:solidFill>
                  <a:srgbClr val="121212"/>
                </a:solidFill>
                <a:latin typeface="微软雅黑" panose="020B0503020204020204" pitchFamily="34" charset="-122"/>
                <a:ea typeface="微软雅黑" panose="020B0503020204020204" pitchFamily="34" charset="-122"/>
              </a:rPr>
              <a:t>(1) </a:t>
            </a:r>
            <a:r>
              <a:rPr lang="zh-CN" altLang="en-US" b="1" dirty="0">
                <a:solidFill>
                  <a:srgbClr val="121212"/>
                </a:solidFill>
                <a:latin typeface="微软雅黑" panose="020B0503020204020204" pitchFamily="34" charset="-122"/>
                <a:ea typeface="微软雅黑" panose="020B0503020204020204" pitchFamily="34" charset="-122"/>
              </a:rPr>
              <a:t>单层</a:t>
            </a:r>
            <a:r>
              <a:rPr lang="en-US" altLang="zh-CN" b="1" dirty="0">
                <a:solidFill>
                  <a:srgbClr val="121212"/>
                </a:solidFill>
                <a:latin typeface="微软雅黑" panose="020B0503020204020204" pitchFamily="34" charset="-122"/>
                <a:ea typeface="微软雅黑" panose="020B0503020204020204" pitchFamily="34" charset="-122"/>
              </a:rPr>
              <a:t>Stacking</a:t>
            </a:r>
          </a:p>
        </p:txBody>
      </p:sp>
      <p:sp>
        <p:nvSpPr>
          <p:cNvPr id="9" name="文本框 8">
            <a:extLst>
              <a:ext uri="{FF2B5EF4-FFF2-40B4-BE49-F238E27FC236}">
                <a16:creationId xmlns:a16="http://schemas.microsoft.com/office/drawing/2014/main" id="{AF6D3BD8-5FFA-43D4-9165-91F620B0E1C0}"/>
              </a:ext>
            </a:extLst>
          </p:cNvPr>
          <p:cNvSpPr txBox="1"/>
          <p:nvPr/>
        </p:nvSpPr>
        <p:spPr>
          <a:xfrm>
            <a:off x="727519" y="2711646"/>
            <a:ext cx="8404344" cy="369332"/>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在基学习器上只堆叠一层学习器，这也是最常见的</a:t>
            </a:r>
            <a:r>
              <a:rPr lang="en-US" altLang="zh-CN" dirty="0">
                <a:solidFill>
                  <a:srgbClr val="121212"/>
                </a:solidFill>
                <a:latin typeface="微软雅黑" panose="020B0503020204020204" pitchFamily="34" charset="-122"/>
                <a:ea typeface="微软雅黑" panose="020B0503020204020204" pitchFamily="34" charset="-122"/>
              </a:rPr>
              <a:t>Stacking</a:t>
            </a:r>
            <a:r>
              <a:rPr lang="zh-CN" altLang="en-US" dirty="0">
                <a:solidFill>
                  <a:srgbClr val="121212"/>
                </a:solidFill>
                <a:latin typeface="微软雅黑" panose="020B0503020204020204" pitchFamily="34" charset="-122"/>
                <a:ea typeface="微软雅黑" panose="020B0503020204020204" pitchFamily="34" charset="-122"/>
              </a:rPr>
              <a:t>结构</a:t>
            </a:r>
            <a:endParaRPr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59D7F35-5113-4AE9-A5E6-2A08123AC058}"/>
              </a:ext>
            </a:extLst>
          </p:cNvPr>
          <p:cNvPicPr>
            <a:picLocks noChangeAspect="1"/>
          </p:cNvPicPr>
          <p:nvPr/>
        </p:nvPicPr>
        <p:blipFill>
          <a:blip r:embed="rId3"/>
          <a:stretch>
            <a:fillRect/>
          </a:stretch>
        </p:blipFill>
        <p:spPr>
          <a:xfrm>
            <a:off x="1500003" y="3347457"/>
            <a:ext cx="5586599" cy="3063875"/>
          </a:xfrm>
          <a:prstGeom prst="rect">
            <a:avLst/>
          </a:prstGeom>
        </p:spPr>
      </p:pic>
    </p:spTree>
    <p:extLst>
      <p:ext uri="{BB962C8B-B14F-4D97-AF65-F5344CB8AC3E}">
        <p14:creationId xmlns:p14="http://schemas.microsoft.com/office/powerpoint/2010/main" val="26406238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E573D94-9F17-E184-F201-C9C562342833}"/>
              </a:ext>
            </a:extLst>
          </p:cNvPr>
          <p:cNvSpPr txBox="1"/>
          <p:nvPr/>
        </p:nvSpPr>
        <p:spPr>
          <a:xfrm>
            <a:off x="563251" y="1076368"/>
            <a:ext cx="8017497" cy="1754326"/>
          </a:xfrm>
          <a:prstGeom prst="rect">
            <a:avLst/>
          </a:prstGeom>
          <a:noFill/>
        </p:spPr>
        <p:txBody>
          <a:bodyPr wrap="square">
            <a:spAutoFit/>
          </a:bodyPr>
          <a:lstStyle/>
          <a:p>
            <a:r>
              <a:rPr lang="zh-CN" altLang="en-US" b="0" i="0" dirty="0">
                <a:solidFill>
                  <a:srgbClr val="4D4D4D"/>
                </a:solidFill>
                <a:effectLst/>
                <a:latin typeface="-apple-system"/>
              </a:rPr>
              <a:t>基学习器可以是同质或异质的模型，而元学习器在传统做法中是选用</a:t>
            </a:r>
            <a:r>
              <a:rPr lang="zh-CN" altLang="en-US" b="1" i="0" dirty="0">
                <a:solidFill>
                  <a:srgbClr val="4D4D4D"/>
                </a:solidFill>
                <a:effectLst/>
                <a:latin typeface="-apple-system"/>
              </a:rPr>
              <a:t>逻辑回归</a:t>
            </a:r>
            <a:r>
              <a:rPr lang="zh-CN" altLang="en-US" b="0" i="0" dirty="0">
                <a:solidFill>
                  <a:srgbClr val="4D4D4D"/>
                </a:solidFill>
                <a:effectLst/>
                <a:latin typeface="-apple-system"/>
              </a:rPr>
              <a:t>模型，当然也能使用</a:t>
            </a:r>
            <a:r>
              <a:rPr lang="zh-CN" altLang="en-US" b="1" i="0" dirty="0">
                <a:solidFill>
                  <a:srgbClr val="4D4D4D"/>
                </a:solidFill>
                <a:effectLst/>
                <a:latin typeface="-apple-system"/>
              </a:rPr>
              <a:t>非线性模型</a:t>
            </a:r>
            <a:r>
              <a:rPr lang="zh-CN" altLang="en-US" b="0" i="0" dirty="0">
                <a:solidFill>
                  <a:srgbClr val="4D4D4D"/>
                </a:solidFill>
                <a:effectLst/>
                <a:latin typeface="-apple-system"/>
              </a:rPr>
              <a:t>作为元学习器，例如</a:t>
            </a:r>
            <a:r>
              <a:rPr lang="en-US" altLang="zh-CN" b="0" i="0" dirty="0">
                <a:solidFill>
                  <a:srgbClr val="4D4D4D"/>
                </a:solidFill>
                <a:effectLst/>
                <a:latin typeface="-apple-system"/>
              </a:rPr>
              <a:t>GBDT, KNN, NN, RF</a:t>
            </a:r>
            <a:r>
              <a:rPr lang="zh-CN" altLang="en-US" b="0" i="0" dirty="0">
                <a:solidFill>
                  <a:srgbClr val="4D4D4D"/>
                </a:solidFill>
                <a:effectLst/>
                <a:latin typeface="-apple-system"/>
              </a:rPr>
              <a:t>等。比如在 ”天池零基础入门金融风控</a:t>
            </a:r>
            <a:r>
              <a:rPr lang="en-US" altLang="zh-CN" b="0" i="0" dirty="0">
                <a:solidFill>
                  <a:srgbClr val="4D4D4D"/>
                </a:solidFill>
                <a:effectLst/>
                <a:latin typeface="-apple-system"/>
              </a:rPr>
              <a:t>-</a:t>
            </a:r>
            <a:r>
              <a:rPr lang="zh-CN" altLang="en-US" b="0" i="0" dirty="0">
                <a:solidFill>
                  <a:srgbClr val="4D4D4D"/>
                </a:solidFill>
                <a:effectLst/>
                <a:latin typeface="-apple-system"/>
              </a:rPr>
              <a:t>贷款违约预测“ 一赛中，</a:t>
            </a:r>
            <a:r>
              <a:rPr lang="en-US" altLang="zh-CN" b="0" i="0" dirty="0">
                <a:solidFill>
                  <a:srgbClr val="4D4D4D"/>
                </a:solidFill>
                <a:effectLst/>
                <a:latin typeface="-apple-system"/>
              </a:rPr>
              <a:t>TOP6</a:t>
            </a:r>
            <a:r>
              <a:rPr lang="zh-CN" altLang="en-US" b="0" i="0" dirty="0">
                <a:solidFill>
                  <a:srgbClr val="4D4D4D"/>
                </a:solidFill>
                <a:effectLst/>
                <a:latin typeface="-apple-system"/>
              </a:rPr>
              <a:t>的方案 </a:t>
            </a:r>
            <a:r>
              <a:rPr lang="en-US" altLang="zh-CN" b="0" i="0" dirty="0">
                <a:solidFill>
                  <a:srgbClr val="4D4D4D"/>
                </a:solidFill>
                <a:effectLst/>
                <a:latin typeface="-apple-system"/>
              </a:rPr>
              <a:t>[4] </a:t>
            </a:r>
            <a:r>
              <a:rPr lang="zh-CN" altLang="en-US" b="0" i="0" dirty="0">
                <a:solidFill>
                  <a:srgbClr val="4D4D4D"/>
                </a:solidFill>
                <a:effectLst/>
                <a:latin typeface="-apple-system"/>
              </a:rPr>
              <a:t>使用了</a:t>
            </a:r>
            <a:r>
              <a:rPr lang="en-US" altLang="zh-CN" b="0" i="0" dirty="0" err="1">
                <a:solidFill>
                  <a:srgbClr val="4D4D4D"/>
                </a:solidFill>
                <a:effectLst/>
                <a:latin typeface="-apple-system"/>
              </a:rPr>
              <a:t>LightGBM</a:t>
            </a:r>
            <a:r>
              <a:rPr lang="zh-CN" altLang="en-US" b="0" i="0" dirty="0">
                <a:solidFill>
                  <a:srgbClr val="4D4D4D"/>
                </a:solidFill>
                <a:effectLst/>
                <a:latin typeface="-apple-system"/>
              </a:rPr>
              <a:t>，</a:t>
            </a:r>
            <a:r>
              <a:rPr lang="en-US" altLang="zh-CN" b="0" i="0" dirty="0" err="1">
                <a:solidFill>
                  <a:srgbClr val="4D4D4D"/>
                </a:solidFill>
                <a:effectLst/>
                <a:latin typeface="-apple-system"/>
              </a:rPr>
              <a:t>CatBoost</a:t>
            </a:r>
            <a:r>
              <a:rPr lang="zh-CN" altLang="en-US" b="0" i="0" dirty="0">
                <a:solidFill>
                  <a:srgbClr val="4D4D4D"/>
                </a:solidFill>
                <a:effectLst/>
                <a:latin typeface="-apple-system"/>
              </a:rPr>
              <a:t>和</a:t>
            </a:r>
            <a:r>
              <a:rPr lang="en-US" altLang="zh-CN" b="0" i="0" dirty="0" err="1">
                <a:solidFill>
                  <a:srgbClr val="4D4D4D"/>
                </a:solidFill>
                <a:effectLst/>
                <a:latin typeface="-apple-system"/>
              </a:rPr>
              <a:t>XGBoost</a:t>
            </a:r>
            <a:r>
              <a:rPr lang="zh-CN" altLang="en-US" b="0" i="0" dirty="0">
                <a:solidFill>
                  <a:srgbClr val="4D4D4D"/>
                </a:solidFill>
                <a:effectLst/>
                <a:latin typeface="-apple-system"/>
              </a:rPr>
              <a:t>作为基学习器，然后利用</a:t>
            </a:r>
            <a:r>
              <a:rPr lang="en-US" altLang="zh-CN" b="0" i="0" dirty="0">
                <a:solidFill>
                  <a:srgbClr val="4D4D4D"/>
                </a:solidFill>
                <a:effectLst/>
                <a:latin typeface="-apple-system"/>
              </a:rPr>
              <a:t>Pearson</a:t>
            </a:r>
            <a:r>
              <a:rPr lang="zh-CN" altLang="en-US" b="0" i="0" dirty="0">
                <a:solidFill>
                  <a:srgbClr val="4D4D4D"/>
                </a:solidFill>
                <a:effectLst/>
                <a:latin typeface="-apple-system"/>
              </a:rPr>
              <a:t>相关系数分析模型结果差异性，选取差异较大的结果文件，再输入第二层元学习器</a:t>
            </a:r>
            <a:r>
              <a:rPr lang="en-US" altLang="zh-CN" b="0" i="0" dirty="0">
                <a:solidFill>
                  <a:srgbClr val="4D4D4D"/>
                </a:solidFill>
                <a:effectLst/>
                <a:latin typeface="-apple-system"/>
              </a:rPr>
              <a:t>RF</a:t>
            </a:r>
            <a:r>
              <a:rPr lang="zh-CN" altLang="en-US" b="0" i="0" dirty="0">
                <a:solidFill>
                  <a:srgbClr val="4D4D4D"/>
                </a:solidFill>
                <a:effectLst/>
                <a:latin typeface="-apple-system"/>
              </a:rPr>
              <a:t>进一步融合结果。</a:t>
            </a:r>
            <a:endParaRPr lang="zh-CN" altLang="en-US" dirty="0"/>
          </a:p>
        </p:txBody>
      </p:sp>
      <p:pic>
        <p:nvPicPr>
          <p:cNvPr id="4" name="图片 3">
            <a:extLst>
              <a:ext uri="{FF2B5EF4-FFF2-40B4-BE49-F238E27FC236}">
                <a16:creationId xmlns:a16="http://schemas.microsoft.com/office/drawing/2014/main" id="{BE633F2B-D524-3AA9-563C-67A0D09F03C5}"/>
              </a:ext>
            </a:extLst>
          </p:cNvPr>
          <p:cNvPicPr>
            <a:picLocks noChangeAspect="1"/>
          </p:cNvPicPr>
          <p:nvPr/>
        </p:nvPicPr>
        <p:blipFill>
          <a:blip r:embed="rId2"/>
          <a:stretch>
            <a:fillRect/>
          </a:stretch>
        </p:blipFill>
        <p:spPr>
          <a:xfrm>
            <a:off x="1500003" y="3347457"/>
            <a:ext cx="5586599" cy="3063875"/>
          </a:xfrm>
          <a:prstGeom prst="rect">
            <a:avLst/>
          </a:prstGeom>
        </p:spPr>
      </p:pic>
    </p:spTree>
    <p:extLst>
      <p:ext uri="{BB962C8B-B14F-4D97-AF65-F5344CB8AC3E}">
        <p14:creationId xmlns:p14="http://schemas.microsoft.com/office/powerpoint/2010/main" val="74165540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39774E-E87C-30D4-680D-5E0A906C2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7240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963894D-B38C-4FDA-EE73-B2098BA1E03A}"/>
              </a:ext>
            </a:extLst>
          </p:cNvPr>
          <p:cNvSpPr txBox="1"/>
          <p:nvPr/>
        </p:nvSpPr>
        <p:spPr>
          <a:xfrm>
            <a:off x="98982" y="4751356"/>
            <a:ext cx="2059756" cy="1754326"/>
          </a:xfrm>
          <a:prstGeom prst="rect">
            <a:avLst/>
          </a:prstGeom>
          <a:noFill/>
        </p:spPr>
        <p:txBody>
          <a:bodyPr wrap="square">
            <a:spAutoFit/>
          </a:bodyPr>
          <a:lstStyle/>
          <a:p>
            <a:r>
              <a:rPr lang="zh-CN" altLang="en-US" b="0" i="0" dirty="0">
                <a:solidFill>
                  <a:srgbClr val="4D4D4D"/>
                </a:solidFill>
                <a:effectLst/>
                <a:latin typeface="-apple-system"/>
              </a:rPr>
              <a:t>如果我们有</a:t>
            </a:r>
            <a:r>
              <a:rPr lang="en-US" altLang="zh-CN" b="0" i="0" dirty="0">
                <a:solidFill>
                  <a:srgbClr val="4D4D4D"/>
                </a:solidFill>
                <a:effectLst/>
                <a:latin typeface="-apple-system"/>
              </a:rPr>
              <a:t>4</a:t>
            </a:r>
            <a:r>
              <a:rPr lang="zh-CN" altLang="en-US" b="0" i="0" dirty="0">
                <a:solidFill>
                  <a:srgbClr val="4D4D4D"/>
                </a:solidFill>
                <a:effectLst/>
                <a:latin typeface="-apple-system"/>
              </a:rPr>
              <a:t>个特征的数据集和</a:t>
            </a:r>
            <a:r>
              <a:rPr lang="en-US" altLang="zh-CN" b="0" i="0" dirty="0">
                <a:solidFill>
                  <a:srgbClr val="4D4D4D"/>
                </a:solidFill>
                <a:effectLst/>
                <a:latin typeface="-apple-system"/>
              </a:rPr>
              <a:t>3</a:t>
            </a:r>
            <a:r>
              <a:rPr lang="zh-CN" altLang="en-US" b="0" i="0" dirty="0">
                <a:solidFill>
                  <a:srgbClr val="4D4D4D"/>
                </a:solidFill>
                <a:effectLst/>
                <a:latin typeface="-apple-system"/>
              </a:rPr>
              <a:t>个基学习器，，单层</a:t>
            </a:r>
            <a:r>
              <a:rPr lang="en-US" altLang="zh-CN" b="0" i="0" dirty="0">
                <a:solidFill>
                  <a:srgbClr val="4D4D4D"/>
                </a:solidFill>
                <a:effectLst/>
                <a:latin typeface="-apple-system"/>
              </a:rPr>
              <a:t>Stacking (5-Fold) </a:t>
            </a:r>
            <a:r>
              <a:rPr lang="zh-CN" altLang="en-US" b="0" i="0" dirty="0">
                <a:solidFill>
                  <a:srgbClr val="4D4D4D"/>
                </a:solidFill>
                <a:effectLst/>
                <a:latin typeface="-apple-system"/>
              </a:rPr>
              <a:t>的训练和预测的具体细节流程图</a:t>
            </a:r>
            <a:endParaRPr lang="zh-CN" altLang="en-US" dirty="0"/>
          </a:p>
        </p:txBody>
      </p:sp>
    </p:spTree>
    <p:extLst>
      <p:ext uri="{BB962C8B-B14F-4D97-AF65-F5344CB8AC3E}">
        <p14:creationId xmlns:p14="http://schemas.microsoft.com/office/powerpoint/2010/main" val="19592873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8E0832C-4DE3-E1BE-D396-F33892D97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159"/>
            <a:ext cx="9144000" cy="22987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D87F0D9-8960-3FEE-723F-87B8A61DBE1A}"/>
              </a:ext>
            </a:extLst>
          </p:cNvPr>
          <p:cNvSpPr txBox="1"/>
          <p:nvPr/>
        </p:nvSpPr>
        <p:spPr>
          <a:xfrm>
            <a:off x="136688" y="2990036"/>
            <a:ext cx="8870623" cy="3416320"/>
          </a:xfrm>
          <a:prstGeom prst="rect">
            <a:avLst/>
          </a:prstGeom>
          <a:noFill/>
        </p:spPr>
        <p:txBody>
          <a:bodyPr wrap="square">
            <a:spAutoFit/>
          </a:bodyPr>
          <a:lstStyle/>
          <a:p>
            <a:pPr algn="l"/>
            <a:r>
              <a:rPr lang="en-US" altLang="zh-CN" b="0" i="0" dirty="0">
                <a:solidFill>
                  <a:srgbClr val="333333"/>
                </a:solidFill>
                <a:effectLst/>
                <a:latin typeface="open sans" panose="020B0606030504020204" pitchFamily="34" charset="0"/>
              </a:rPr>
              <a:t>1</a:t>
            </a:r>
            <a:r>
              <a:rPr lang="zh-CN" altLang="en-US" b="0" i="0" dirty="0">
                <a:solidFill>
                  <a:srgbClr val="333333"/>
                </a:solidFill>
                <a:effectLst/>
                <a:latin typeface="open sans" panose="020B0606030504020204" pitchFamily="34" charset="0"/>
              </a:rPr>
              <a:t>）</a:t>
            </a:r>
            <a:r>
              <a:rPr lang="en-US" altLang="zh-CN" b="0" i="0" dirty="0" err="1">
                <a:solidFill>
                  <a:srgbClr val="333333"/>
                </a:solidFill>
                <a:effectLst/>
                <a:latin typeface="open sans" panose="020B0606030504020204" pitchFamily="34" charset="0"/>
              </a:rPr>
              <a:t>TrainingData</a:t>
            </a:r>
            <a:r>
              <a:rPr lang="zh-CN" altLang="en-US" b="0" i="0" dirty="0">
                <a:solidFill>
                  <a:srgbClr val="333333"/>
                </a:solidFill>
                <a:effectLst/>
                <a:latin typeface="open sans" panose="020B0606030504020204" pitchFamily="34" charset="0"/>
              </a:rPr>
              <a:t>进行</a:t>
            </a:r>
            <a:r>
              <a:rPr lang="en-US" altLang="zh-CN" b="0" i="0" dirty="0">
                <a:solidFill>
                  <a:srgbClr val="333333"/>
                </a:solidFill>
                <a:effectLst/>
                <a:latin typeface="open sans" panose="020B0606030504020204" pitchFamily="34" charset="0"/>
              </a:rPr>
              <a:t>5-fold</a:t>
            </a:r>
            <a:r>
              <a:rPr lang="zh-CN" altLang="en-US" b="0" i="0" dirty="0">
                <a:solidFill>
                  <a:srgbClr val="333333"/>
                </a:solidFill>
                <a:effectLst/>
                <a:latin typeface="open sans" panose="020B0606030504020204" pitchFamily="34" charset="0"/>
              </a:rPr>
              <a:t>分割，正好生成</a:t>
            </a:r>
            <a:r>
              <a:rPr lang="en-US" altLang="zh-CN" b="0" i="0" dirty="0">
                <a:solidFill>
                  <a:srgbClr val="333333"/>
                </a:solidFill>
                <a:effectLst/>
                <a:latin typeface="open sans" panose="020B0606030504020204" pitchFamily="34" charset="0"/>
              </a:rPr>
              <a:t>5</a:t>
            </a:r>
            <a:r>
              <a:rPr lang="zh-CN" altLang="en-US" b="0" i="0" dirty="0">
                <a:solidFill>
                  <a:srgbClr val="333333"/>
                </a:solidFill>
                <a:effectLst/>
                <a:latin typeface="open sans" panose="020B0606030504020204" pitchFamily="34" charset="0"/>
              </a:rPr>
              <a:t>个</a:t>
            </a:r>
            <a:r>
              <a:rPr lang="en-US" altLang="zh-CN" b="0" i="0" dirty="0">
                <a:solidFill>
                  <a:srgbClr val="333333"/>
                </a:solidFill>
                <a:effectLst/>
                <a:latin typeface="open sans" panose="020B0606030504020204" pitchFamily="34" charset="0"/>
              </a:rPr>
              <a:t>model</a:t>
            </a:r>
            <a:r>
              <a:rPr lang="zh-CN" altLang="en-US" b="0" i="0" dirty="0">
                <a:solidFill>
                  <a:srgbClr val="333333"/>
                </a:solidFill>
                <a:effectLst/>
                <a:latin typeface="open sans" panose="020B0606030504020204" pitchFamily="34" charset="0"/>
              </a:rPr>
              <a:t>，每个</a:t>
            </a:r>
            <a:r>
              <a:rPr lang="en-US" altLang="zh-CN" b="0" i="0" dirty="0">
                <a:solidFill>
                  <a:srgbClr val="333333"/>
                </a:solidFill>
                <a:effectLst/>
                <a:latin typeface="open sans" panose="020B0606030504020204" pitchFamily="34" charset="0"/>
              </a:rPr>
              <a:t>model</a:t>
            </a:r>
            <a:r>
              <a:rPr lang="zh-CN" altLang="en-US" b="0" i="0" dirty="0">
                <a:solidFill>
                  <a:srgbClr val="333333"/>
                </a:solidFill>
                <a:effectLst/>
                <a:latin typeface="open sans" panose="020B0606030504020204" pitchFamily="34" charset="0"/>
              </a:rPr>
              <a:t>预测训练数据的</a:t>
            </a:r>
            <a:r>
              <a:rPr lang="en-US" altLang="zh-CN" b="0" i="0" dirty="0">
                <a:solidFill>
                  <a:srgbClr val="333333"/>
                </a:solidFill>
                <a:effectLst/>
                <a:latin typeface="open sans" panose="020B0606030504020204" pitchFamily="34" charset="0"/>
              </a:rPr>
              <a:t>1/5</a:t>
            </a:r>
            <a:r>
              <a:rPr lang="zh-CN" altLang="en-US" b="0" i="0" dirty="0">
                <a:solidFill>
                  <a:srgbClr val="333333"/>
                </a:solidFill>
                <a:effectLst/>
                <a:latin typeface="open sans" panose="020B0606030504020204" pitchFamily="34" charset="0"/>
              </a:rPr>
              <a:t>部分，最后合起来正好是一个完整的训练集</a:t>
            </a:r>
            <a:r>
              <a:rPr lang="en-US" altLang="zh-CN" b="0" i="0" dirty="0">
                <a:solidFill>
                  <a:srgbClr val="333333"/>
                </a:solidFill>
                <a:effectLst/>
                <a:latin typeface="open sans" panose="020B0606030504020204" pitchFamily="34" charset="0"/>
              </a:rPr>
              <a:t>Predictions</a:t>
            </a:r>
            <a:r>
              <a:rPr lang="zh-CN" altLang="en-US" b="0" i="0" dirty="0">
                <a:solidFill>
                  <a:srgbClr val="333333"/>
                </a:solidFill>
                <a:effectLst/>
                <a:latin typeface="open sans" panose="020B0606030504020204" pitchFamily="34" charset="0"/>
              </a:rPr>
              <a:t>，行数与</a:t>
            </a:r>
            <a:r>
              <a:rPr lang="en-US" altLang="zh-CN" b="0" i="0" dirty="0" err="1">
                <a:solidFill>
                  <a:srgbClr val="333333"/>
                </a:solidFill>
                <a:effectLst/>
                <a:latin typeface="open sans" panose="020B0606030504020204" pitchFamily="34" charset="0"/>
              </a:rPr>
              <a:t>TrainingData</a:t>
            </a:r>
            <a:r>
              <a:rPr lang="zh-CN" altLang="en-US" b="0" i="0" dirty="0">
                <a:solidFill>
                  <a:srgbClr val="333333"/>
                </a:solidFill>
                <a:effectLst/>
                <a:latin typeface="open sans" panose="020B0606030504020204" pitchFamily="34" charset="0"/>
              </a:rPr>
              <a:t>一致。</a:t>
            </a:r>
          </a:p>
          <a:p>
            <a:pPr algn="l"/>
            <a:r>
              <a:rPr lang="en-US" altLang="zh-CN" b="0" i="0" dirty="0">
                <a:solidFill>
                  <a:srgbClr val="333333"/>
                </a:solidFill>
                <a:effectLst/>
                <a:latin typeface="open sans" panose="020B0606030504020204" pitchFamily="34" charset="0"/>
              </a:rPr>
              <a:t>2</a:t>
            </a:r>
            <a:r>
              <a:rPr lang="zh-CN" altLang="en-US" b="0" i="0" dirty="0">
                <a:solidFill>
                  <a:srgbClr val="333333"/>
                </a:solidFill>
                <a:effectLst/>
                <a:latin typeface="open sans" panose="020B0606030504020204" pitchFamily="34" charset="0"/>
              </a:rPr>
              <a:t>）</a:t>
            </a:r>
            <a:r>
              <a:rPr lang="en-US" altLang="zh-CN" b="0" i="0" dirty="0" err="1">
                <a:solidFill>
                  <a:srgbClr val="333333"/>
                </a:solidFill>
                <a:effectLst/>
                <a:latin typeface="open sans" panose="020B0606030504020204" pitchFamily="34" charset="0"/>
              </a:rPr>
              <a:t>TestData</a:t>
            </a:r>
            <a:r>
              <a:rPr lang="zh-CN" altLang="en-US" b="0" i="0" dirty="0">
                <a:solidFill>
                  <a:srgbClr val="333333"/>
                </a:solidFill>
                <a:effectLst/>
                <a:latin typeface="open sans" panose="020B0606030504020204" pitchFamily="34" charset="0"/>
              </a:rPr>
              <a:t>数据，</a:t>
            </a:r>
            <a:r>
              <a:rPr lang="en-US" altLang="zh-CN" b="0" i="0" dirty="0">
                <a:solidFill>
                  <a:srgbClr val="333333"/>
                </a:solidFill>
                <a:effectLst/>
                <a:latin typeface="open sans" panose="020B0606030504020204" pitchFamily="34" charset="0"/>
              </a:rPr>
              <a:t>model1-model5</a:t>
            </a:r>
            <a:r>
              <a:rPr lang="zh-CN" altLang="en-US" b="0" i="0" dirty="0">
                <a:solidFill>
                  <a:srgbClr val="333333"/>
                </a:solidFill>
                <a:effectLst/>
                <a:latin typeface="open sans" panose="020B0606030504020204" pitchFamily="34" charset="0"/>
              </a:rPr>
              <a:t>每次都对</a:t>
            </a:r>
            <a:r>
              <a:rPr lang="en-US" altLang="zh-CN" b="0" i="0" dirty="0" err="1">
                <a:solidFill>
                  <a:srgbClr val="333333"/>
                </a:solidFill>
                <a:effectLst/>
                <a:latin typeface="open sans" panose="020B0606030504020204" pitchFamily="34" charset="0"/>
              </a:rPr>
              <a:t>TestData</a:t>
            </a:r>
            <a:r>
              <a:rPr lang="zh-CN" altLang="en-US" b="0" i="0" dirty="0">
                <a:solidFill>
                  <a:srgbClr val="333333"/>
                </a:solidFill>
                <a:effectLst/>
                <a:latin typeface="open sans" panose="020B0606030504020204" pitchFamily="34" charset="0"/>
              </a:rPr>
              <a:t>进行预测，形成</a:t>
            </a:r>
            <a:r>
              <a:rPr lang="en-US" altLang="zh-CN" b="0" i="0" dirty="0">
                <a:solidFill>
                  <a:srgbClr val="333333"/>
                </a:solidFill>
                <a:effectLst/>
                <a:latin typeface="open sans" panose="020B0606030504020204" pitchFamily="34" charset="0"/>
              </a:rPr>
              <a:t>5</a:t>
            </a:r>
            <a:r>
              <a:rPr lang="zh-CN" altLang="en-US" b="0" i="0" dirty="0">
                <a:solidFill>
                  <a:srgbClr val="333333"/>
                </a:solidFill>
                <a:effectLst/>
                <a:latin typeface="open sans" panose="020B0606030504020204" pitchFamily="34" charset="0"/>
              </a:rPr>
              <a:t>份完整的</a:t>
            </a:r>
            <a:r>
              <a:rPr lang="en-US" altLang="zh-CN" b="0" i="0" dirty="0">
                <a:solidFill>
                  <a:srgbClr val="333333"/>
                </a:solidFill>
                <a:effectLst/>
                <a:latin typeface="open sans" panose="020B0606030504020204" pitchFamily="34" charset="0"/>
              </a:rPr>
              <a:t>Predict</a:t>
            </a:r>
            <a:r>
              <a:rPr lang="zh-CN" altLang="en-US" b="0" i="0" dirty="0">
                <a:solidFill>
                  <a:srgbClr val="333333"/>
                </a:solidFill>
                <a:effectLst/>
                <a:latin typeface="open sans" panose="020B0606030504020204" pitchFamily="34" charset="0"/>
              </a:rPr>
              <a:t>（绿色部分），最后对这个</a:t>
            </a:r>
            <a:r>
              <a:rPr lang="en-US" altLang="zh-CN" b="0" i="0" dirty="0">
                <a:solidFill>
                  <a:srgbClr val="333333"/>
                </a:solidFill>
                <a:effectLst/>
                <a:latin typeface="open sans" panose="020B0606030504020204" pitchFamily="34" charset="0"/>
              </a:rPr>
              <a:t>5</a:t>
            </a:r>
            <a:r>
              <a:rPr lang="zh-CN" altLang="en-US" b="0" i="0" dirty="0">
                <a:solidFill>
                  <a:srgbClr val="333333"/>
                </a:solidFill>
                <a:effectLst/>
                <a:latin typeface="open sans" panose="020B0606030504020204" pitchFamily="34" charset="0"/>
              </a:rPr>
              <a:t>个</a:t>
            </a:r>
            <a:r>
              <a:rPr lang="en-US" altLang="zh-CN" b="0" i="0" dirty="0">
                <a:solidFill>
                  <a:srgbClr val="333333"/>
                </a:solidFill>
                <a:effectLst/>
                <a:latin typeface="open sans" panose="020B0606030504020204" pitchFamily="34" charset="0"/>
              </a:rPr>
              <a:t>Predict</a:t>
            </a:r>
            <a:r>
              <a:rPr lang="zh-CN" altLang="en-US" b="0" i="0" dirty="0">
                <a:solidFill>
                  <a:srgbClr val="333333"/>
                </a:solidFill>
                <a:effectLst/>
                <a:latin typeface="open sans" panose="020B0606030504020204" pitchFamily="34" charset="0"/>
              </a:rPr>
              <a:t>取平均值，得到测试集</a:t>
            </a:r>
            <a:r>
              <a:rPr lang="en-US" altLang="zh-CN" b="0" i="0" dirty="0">
                <a:solidFill>
                  <a:srgbClr val="333333"/>
                </a:solidFill>
                <a:effectLst/>
                <a:latin typeface="open sans" panose="020B0606030504020204" pitchFamily="34" charset="0"/>
              </a:rPr>
              <a:t>Predictions</a:t>
            </a:r>
            <a:r>
              <a:rPr lang="zh-CN" altLang="en-US" b="0" i="0" dirty="0">
                <a:solidFill>
                  <a:srgbClr val="333333"/>
                </a:solidFill>
                <a:effectLst/>
                <a:latin typeface="open sans" panose="020B0606030504020204" pitchFamily="34" charset="0"/>
              </a:rPr>
              <a:t>。</a:t>
            </a:r>
          </a:p>
          <a:p>
            <a:pPr algn="l"/>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）上面的</a:t>
            </a:r>
            <a:r>
              <a:rPr lang="en-US" altLang="zh-CN" b="0" i="0" dirty="0">
                <a:solidFill>
                  <a:srgbClr val="333333"/>
                </a:solidFill>
                <a:effectLst/>
                <a:latin typeface="open sans" panose="020B0606030504020204" pitchFamily="34" charset="0"/>
              </a:rPr>
              <a:t>1</a:t>
            </a:r>
            <a:r>
              <a:rPr lang="zh-CN" altLang="en-US" b="0" i="0" dirty="0">
                <a:solidFill>
                  <a:srgbClr val="333333"/>
                </a:solidFill>
                <a:effectLst/>
                <a:latin typeface="open sans" panose="020B0606030504020204" pitchFamily="34" charset="0"/>
              </a:rPr>
              <a:t>）与</a:t>
            </a:r>
            <a:r>
              <a:rPr lang="en-US" altLang="zh-CN" b="0" i="0" dirty="0">
                <a:solidFill>
                  <a:srgbClr val="333333"/>
                </a:solidFill>
                <a:effectLst/>
                <a:latin typeface="open sans" panose="020B0606030504020204" pitchFamily="34" charset="0"/>
              </a:rPr>
              <a:t>2</a:t>
            </a:r>
            <a:r>
              <a:rPr lang="zh-CN" altLang="en-US" b="0" i="0" dirty="0">
                <a:solidFill>
                  <a:srgbClr val="333333"/>
                </a:solidFill>
                <a:effectLst/>
                <a:latin typeface="open sans" panose="020B0606030504020204" pitchFamily="34" charset="0"/>
              </a:rPr>
              <a:t>）步骤只是用了一种算法，如果用三种算法，就是三份“训练集</a:t>
            </a:r>
            <a:r>
              <a:rPr lang="en-US" altLang="zh-CN" b="0" i="0" dirty="0">
                <a:solidFill>
                  <a:srgbClr val="333333"/>
                </a:solidFill>
                <a:effectLst/>
                <a:latin typeface="open sans" panose="020B0606030504020204" pitchFamily="34" charset="0"/>
              </a:rPr>
              <a:t>Predictions</a:t>
            </a:r>
            <a:r>
              <a:rPr lang="zh-CN" altLang="en-US" b="0" i="0" dirty="0">
                <a:solidFill>
                  <a:srgbClr val="333333"/>
                </a:solidFill>
                <a:effectLst/>
                <a:latin typeface="open sans" panose="020B0606030504020204" pitchFamily="34" charset="0"/>
              </a:rPr>
              <a:t>与测试集</a:t>
            </a:r>
            <a:r>
              <a:rPr lang="en-US" altLang="zh-CN" b="0" i="0" dirty="0">
                <a:solidFill>
                  <a:srgbClr val="333333"/>
                </a:solidFill>
                <a:effectLst/>
                <a:latin typeface="open sans" panose="020B0606030504020204" pitchFamily="34" charset="0"/>
              </a:rPr>
              <a:t>Predictions”</a:t>
            </a:r>
            <a:r>
              <a:rPr lang="zh-CN" altLang="en-US" b="0" i="0" dirty="0">
                <a:solidFill>
                  <a:srgbClr val="333333"/>
                </a:solidFill>
                <a:effectLst/>
                <a:latin typeface="open sans" panose="020B0606030504020204" pitchFamily="34" charset="0"/>
              </a:rPr>
              <a:t>，可以认为就是形成了三列新的特征，训练集</a:t>
            </a:r>
            <a:r>
              <a:rPr lang="en-US" altLang="zh-CN" b="0" i="0" dirty="0">
                <a:solidFill>
                  <a:srgbClr val="333333"/>
                </a:solidFill>
                <a:effectLst/>
                <a:latin typeface="open sans" panose="020B0606030504020204" pitchFamily="34" charset="0"/>
              </a:rPr>
              <a:t>Predictions</a:t>
            </a:r>
            <a:r>
              <a:rPr lang="zh-CN" altLang="en-US" b="0" i="0" dirty="0">
                <a:solidFill>
                  <a:srgbClr val="333333"/>
                </a:solidFill>
                <a:effectLst/>
                <a:latin typeface="open sans" panose="020B0606030504020204" pitchFamily="34" charset="0"/>
              </a:rPr>
              <a:t>与测试集</a:t>
            </a:r>
            <a:r>
              <a:rPr lang="en-US" altLang="zh-CN" b="0" i="0" dirty="0">
                <a:solidFill>
                  <a:srgbClr val="333333"/>
                </a:solidFill>
                <a:effectLst/>
                <a:latin typeface="open sans" panose="020B0606030504020204" pitchFamily="34" charset="0"/>
              </a:rPr>
              <a:t>Predictions</a:t>
            </a:r>
            <a:r>
              <a:rPr lang="zh-CN" altLang="en-US" b="0" i="0" dirty="0">
                <a:solidFill>
                  <a:srgbClr val="333333"/>
                </a:solidFill>
                <a:effectLst/>
                <a:latin typeface="open sans" panose="020B0606030504020204" pitchFamily="34" charset="0"/>
              </a:rPr>
              <a:t>各三列。其实三种特征有点少，容易</a:t>
            </a:r>
            <a:r>
              <a:rPr lang="en-US" altLang="zh-CN" b="0" i="0" dirty="0">
                <a:solidFill>
                  <a:srgbClr val="333333"/>
                </a:solidFill>
                <a:effectLst/>
                <a:latin typeface="open sans" panose="020B0606030504020204" pitchFamily="34" charset="0"/>
              </a:rPr>
              <a:t>overfitting</a:t>
            </a:r>
            <a:r>
              <a:rPr lang="zh-CN" altLang="en-US" b="0" i="0" dirty="0">
                <a:solidFill>
                  <a:srgbClr val="333333"/>
                </a:solidFill>
                <a:effectLst/>
                <a:latin typeface="open sans" panose="020B0606030504020204" pitchFamily="34" charset="0"/>
              </a:rPr>
              <a:t>，尽量多用一些算法。</a:t>
            </a:r>
          </a:p>
          <a:p>
            <a:pPr algn="l"/>
            <a:r>
              <a:rPr lang="en-US" altLang="zh-CN" b="0" i="0" dirty="0">
                <a:solidFill>
                  <a:srgbClr val="333333"/>
                </a:solidFill>
                <a:effectLst/>
                <a:latin typeface="open sans" panose="020B0606030504020204" pitchFamily="34" charset="0"/>
              </a:rPr>
              <a:t>4</a:t>
            </a:r>
            <a:r>
              <a:rPr lang="zh-CN" altLang="en-US" b="0" i="0" dirty="0">
                <a:solidFill>
                  <a:srgbClr val="333333"/>
                </a:solidFill>
                <a:effectLst/>
                <a:latin typeface="open sans" panose="020B0606030504020204" pitchFamily="34" charset="0"/>
              </a:rPr>
              <a:t>）</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列训练集</a:t>
            </a:r>
            <a:r>
              <a:rPr lang="en-US" altLang="zh-CN" b="0" i="0" dirty="0" err="1">
                <a:solidFill>
                  <a:srgbClr val="333333"/>
                </a:solidFill>
                <a:effectLst/>
                <a:latin typeface="open sans" panose="020B0606030504020204" pitchFamily="34" charset="0"/>
              </a:rPr>
              <a:t>Predictions+TrainingData</a:t>
            </a:r>
            <a:r>
              <a:rPr lang="zh-CN" altLang="en-US" b="0" i="0" dirty="0">
                <a:solidFill>
                  <a:srgbClr val="333333"/>
                </a:solidFill>
                <a:effectLst/>
                <a:latin typeface="open sans" panose="020B0606030504020204" pitchFamily="34" charset="0"/>
              </a:rPr>
              <a:t>的</a:t>
            </a:r>
            <a:r>
              <a:rPr lang="en-US" altLang="zh-CN" b="0" i="0" dirty="0">
                <a:solidFill>
                  <a:srgbClr val="333333"/>
                </a:solidFill>
                <a:effectLst/>
                <a:latin typeface="open sans" panose="020B0606030504020204" pitchFamily="34" charset="0"/>
              </a:rPr>
              <a:t>y</a:t>
            </a:r>
            <a:r>
              <a:rPr lang="zh-CN" altLang="en-US" b="0" i="0" dirty="0">
                <a:solidFill>
                  <a:srgbClr val="333333"/>
                </a:solidFill>
                <a:effectLst/>
                <a:latin typeface="open sans" panose="020B0606030504020204" pitchFamily="34" charset="0"/>
              </a:rPr>
              <a:t>值，就形成了新的训练样本数据；测试集</a:t>
            </a:r>
            <a:r>
              <a:rPr lang="en-US" altLang="zh-CN" b="0" i="0" dirty="0">
                <a:solidFill>
                  <a:srgbClr val="333333"/>
                </a:solidFill>
                <a:effectLst/>
                <a:latin typeface="open sans" panose="020B0606030504020204" pitchFamily="34" charset="0"/>
              </a:rPr>
              <a:t>Predictions</a:t>
            </a:r>
            <a:r>
              <a:rPr lang="zh-CN" altLang="en-US" b="0" i="0" dirty="0">
                <a:solidFill>
                  <a:srgbClr val="333333"/>
                </a:solidFill>
                <a:effectLst/>
                <a:latin typeface="open sans" panose="020B0606030504020204" pitchFamily="34" charset="0"/>
              </a:rPr>
              <a:t>的三列就是新的测试数据。</a:t>
            </a:r>
          </a:p>
          <a:p>
            <a:pPr algn="l"/>
            <a:r>
              <a:rPr lang="en-US" altLang="zh-CN" b="0" i="0" dirty="0">
                <a:solidFill>
                  <a:srgbClr val="333333"/>
                </a:solidFill>
                <a:effectLst/>
                <a:latin typeface="open sans" panose="020B0606030504020204" pitchFamily="34" charset="0"/>
              </a:rPr>
              <a:t>5</a:t>
            </a:r>
            <a:r>
              <a:rPr lang="zh-CN" altLang="en-US" b="0" i="0" dirty="0">
                <a:solidFill>
                  <a:srgbClr val="333333"/>
                </a:solidFill>
                <a:effectLst/>
                <a:latin typeface="open sans" panose="020B0606030504020204" pitchFamily="34" charset="0"/>
              </a:rPr>
              <a:t>）利用</a:t>
            </a:r>
            <a:r>
              <a:rPr lang="en-US" altLang="zh-CN" b="0" i="0" dirty="0">
                <a:solidFill>
                  <a:srgbClr val="333333"/>
                </a:solidFill>
                <a:effectLst/>
                <a:latin typeface="open sans" panose="020B0606030504020204" pitchFamily="34" charset="0"/>
              </a:rPr>
              <a:t>meta model</a:t>
            </a:r>
            <a:r>
              <a:rPr lang="zh-CN" altLang="en-US" b="0" i="0" dirty="0">
                <a:solidFill>
                  <a:srgbClr val="333333"/>
                </a:solidFill>
                <a:effectLst/>
                <a:latin typeface="open sans" panose="020B0606030504020204" pitchFamily="34" charset="0"/>
              </a:rPr>
              <a:t>（模型上的模型），其实就是再找一种算法对上述新数据进行建模预测，预测出来的数据就是提交的最终数据。</a:t>
            </a:r>
          </a:p>
        </p:txBody>
      </p:sp>
    </p:spTree>
    <p:extLst>
      <p:ext uri="{BB962C8B-B14F-4D97-AF65-F5344CB8AC3E}">
        <p14:creationId xmlns:p14="http://schemas.microsoft.com/office/powerpoint/2010/main" val="42857836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91E1397-CF17-67BD-8E1C-07F1285AB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1190625"/>
            <a:ext cx="6867525" cy="44767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B111028-9EC9-4E86-67DA-8101EEF356FD}"/>
              </a:ext>
            </a:extLst>
          </p:cNvPr>
          <p:cNvSpPr txBox="1"/>
          <p:nvPr/>
        </p:nvSpPr>
        <p:spPr>
          <a:xfrm>
            <a:off x="381786" y="427551"/>
            <a:ext cx="8092912" cy="646331"/>
          </a:xfrm>
          <a:prstGeom prst="rect">
            <a:avLst/>
          </a:prstGeom>
          <a:noFill/>
        </p:spPr>
        <p:txBody>
          <a:bodyPr wrap="square">
            <a:spAutoFit/>
          </a:bodyPr>
          <a:lstStyle/>
          <a:p>
            <a:r>
              <a:rPr lang="zh-CN" altLang="en-US" b="0" i="0" dirty="0">
                <a:solidFill>
                  <a:srgbClr val="4D4D4D"/>
                </a:solidFill>
                <a:effectLst/>
                <a:latin typeface="-apple-system"/>
              </a:rPr>
              <a:t>单层</a:t>
            </a:r>
            <a:r>
              <a:rPr lang="en-US" altLang="zh-CN" b="0" i="0" dirty="0">
                <a:solidFill>
                  <a:srgbClr val="4D4D4D"/>
                </a:solidFill>
                <a:effectLst/>
                <a:latin typeface="-apple-system"/>
              </a:rPr>
              <a:t>Stacking</a:t>
            </a:r>
            <a:r>
              <a:rPr lang="zh-CN" altLang="en-US" b="0" i="0" dirty="0">
                <a:solidFill>
                  <a:srgbClr val="4D4D4D"/>
                </a:solidFill>
                <a:effectLst/>
                <a:latin typeface="-apple-system"/>
              </a:rPr>
              <a:t>在基学习器和元学习器上可灵活选用自己喜欢的模型，甚至说能暴力去做（量力而行）：</a:t>
            </a:r>
            <a:endParaRPr lang="zh-CN" altLang="en-US" dirty="0"/>
          </a:p>
        </p:txBody>
      </p:sp>
    </p:spTree>
    <p:extLst>
      <p:ext uri="{BB962C8B-B14F-4D97-AF65-F5344CB8AC3E}">
        <p14:creationId xmlns:p14="http://schemas.microsoft.com/office/powerpoint/2010/main" val="4201332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205</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984885"/>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apple-system"/>
                <a:ea typeface="等线" panose="02010600030101010101" pitchFamily="2" charset="-122"/>
              </a:rPr>
              <a:t>堆叠法</a:t>
            </a:r>
            <a:r>
              <a:rPr lang="en-US" altLang="zh-CN" sz="2400" b="1" dirty="0">
                <a:solidFill>
                  <a:srgbClr val="121212"/>
                </a:solidFill>
                <a:latin typeface="-apple-system"/>
                <a:ea typeface="等线" panose="02010600030101010101" pitchFamily="2" charset="-122"/>
              </a:rPr>
              <a:t>(Stacking)</a:t>
            </a: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5C6738FE-79B0-4DB5-ABB3-E07456DFDA28}"/>
              </a:ext>
            </a:extLst>
          </p:cNvPr>
          <p:cNvSpPr txBox="1"/>
          <p:nvPr/>
        </p:nvSpPr>
        <p:spPr>
          <a:xfrm>
            <a:off x="248856" y="2075838"/>
            <a:ext cx="4572000" cy="369332"/>
          </a:xfrm>
          <a:prstGeom prst="rect">
            <a:avLst/>
          </a:prstGeom>
          <a:noFill/>
        </p:spPr>
        <p:txBody>
          <a:bodyPr wrap="square">
            <a:spAutoFit/>
          </a:bodyPr>
          <a:lstStyle/>
          <a:p>
            <a:pPr algn="l"/>
            <a:r>
              <a:rPr lang="zh-CN" altLang="en-US" b="1" dirty="0">
                <a:solidFill>
                  <a:srgbClr val="121212"/>
                </a:solidFill>
                <a:latin typeface="微软雅黑" panose="020B0503020204020204" pitchFamily="34" charset="-122"/>
                <a:ea typeface="微软雅黑" panose="020B0503020204020204" pitchFamily="34" charset="-122"/>
              </a:rPr>
              <a:t>（</a:t>
            </a:r>
            <a:r>
              <a:rPr lang="en-US" altLang="zh-CN" b="1" dirty="0">
                <a:solidFill>
                  <a:srgbClr val="121212"/>
                </a:solidFill>
                <a:latin typeface="微软雅黑" panose="020B0503020204020204" pitchFamily="34" charset="-122"/>
                <a:ea typeface="微软雅黑" panose="020B0503020204020204" pitchFamily="34" charset="-122"/>
              </a:rPr>
              <a:t>2</a:t>
            </a:r>
            <a:r>
              <a:rPr lang="zh-CN" altLang="en-US" b="1" dirty="0">
                <a:solidFill>
                  <a:srgbClr val="121212"/>
                </a:solidFill>
                <a:latin typeface="微软雅黑" panose="020B0503020204020204" pitchFamily="34" charset="-122"/>
                <a:ea typeface="微软雅黑" panose="020B0503020204020204" pitchFamily="34" charset="-122"/>
              </a:rPr>
              <a:t>）多层</a:t>
            </a:r>
            <a:r>
              <a:rPr lang="en-US" altLang="zh-CN" b="1" dirty="0">
                <a:solidFill>
                  <a:srgbClr val="121212"/>
                </a:solidFill>
                <a:latin typeface="微软雅黑" panose="020B0503020204020204" pitchFamily="34" charset="-122"/>
                <a:ea typeface="微软雅黑" panose="020B0503020204020204" pitchFamily="34" charset="-122"/>
              </a:rPr>
              <a:t>Stacking</a:t>
            </a:r>
          </a:p>
        </p:txBody>
      </p:sp>
      <p:sp>
        <p:nvSpPr>
          <p:cNvPr id="9" name="文本框 8">
            <a:extLst>
              <a:ext uri="{FF2B5EF4-FFF2-40B4-BE49-F238E27FC236}">
                <a16:creationId xmlns:a16="http://schemas.microsoft.com/office/drawing/2014/main" id="{EDFA34F2-4EC6-482F-BE28-6FFA85C6E64D}"/>
              </a:ext>
            </a:extLst>
          </p:cNvPr>
          <p:cNvSpPr txBox="1"/>
          <p:nvPr/>
        </p:nvSpPr>
        <p:spPr>
          <a:xfrm>
            <a:off x="816015" y="2634749"/>
            <a:ext cx="4572000" cy="369332"/>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增加多层元学习器</a:t>
            </a:r>
            <a:endParaRPr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6816721-DB36-4649-948B-1275D804CE1C}"/>
              </a:ext>
            </a:extLst>
          </p:cNvPr>
          <p:cNvPicPr>
            <a:picLocks noChangeAspect="1"/>
          </p:cNvPicPr>
          <p:nvPr/>
        </p:nvPicPr>
        <p:blipFill>
          <a:blip r:embed="rId3"/>
          <a:stretch>
            <a:fillRect/>
          </a:stretch>
        </p:blipFill>
        <p:spPr>
          <a:xfrm>
            <a:off x="1892076" y="3060723"/>
            <a:ext cx="5155479" cy="3368140"/>
          </a:xfrm>
          <a:prstGeom prst="rect">
            <a:avLst/>
          </a:prstGeom>
        </p:spPr>
      </p:pic>
    </p:spTree>
    <p:extLst>
      <p:ext uri="{BB962C8B-B14F-4D97-AF65-F5344CB8AC3E}">
        <p14:creationId xmlns:p14="http://schemas.microsoft.com/office/powerpoint/2010/main" val="1128797543"/>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206</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984885"/>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apple-system"/>
                <a:ea typeface="等线" panose="02010600030101010101" pitchFamily="2" charset="-122"/>
              </a:rPr>
              <a:t>堆叠法</a:t>
            </a:r>
            <a:r>
              <a:rPr lang="en-US" altLang="zh-CN" sz="2400" b="1" dirty="0">
                <a:solidFill>
                  <a:srgbClr val="121212"/>
                </a:solidFill>
                <a:latin typeface="-apple-system"/>
                <a:ea typeface="等线" panose="02010600030101010101" pitchFamily="2" charset="-122"/>
              </a:rPr>
              <a:t>(Stacking)</a:t>
            </a: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FC67BDC-9E22-4864-A354-D4F45AF39E4A}"/>
              </a:ext>
            </a:extLst>
          </p:cNvPr>
          <p:cNvSpPr txBox="1"/>
          <p:nvPr/>
        </p:nvSpPr>
        <p:spPr>
          <a:xfrm>
            <a:off x="357691" y="1962988"/>
            <a:ext cx="4572000" cy="369332"/>
          </a:xfrm>
          <a:prstGeom prst="rect">
            <a:avLst/>
          </a:prstGeom>
          <a:noFill/>
        </p:spPr>
        <p:txBody>
          <a:bodyPr wrap="square">
            <a:spAutoFit/>
          </a:bodyPr>
          <a:lstStyle/>
          <a:p>
            <a:pPr algn="l"/>
            <a:r>
              <a:rPr lang="en-US" altLang="zh-CN" b="1" dirty="0">
                <a:solidFill>
                  <a:srgbClr val="121212"/>
                </a:solidFill>
                <a:latin typeface="微软雅黑" panose="020B0503020204020204" pitchFamily="34" charset="-122"/>
                <a:ea typeface="微软雅黑" panose="020B0503020204020204" pitchFamily="34" charset="-122"/>
              </a:rPr>
              <a:t>(3) </a:t>
            </a:r>
            <a:r>
              <a:rPr lang="zh-CN" altLang="en-US" b="1" dirty="0">
                <a:solidFill>
                  <a:srgbClr val="121212"/>
                </a:solidFill>
                <a:latin typeface="微软雅黑" panose="020B0503020204020204" pitchFamily="34" charset="-122"/>
                <a:ea typeface="微软雅黑" panose="020B0503020204020204" pitchFamily="34" charset="-122"/>
              </a:rPr>
              <a:t>其它技术与</a:t>
            </a:r>
            <a:r>
              <a:rPr lang="en-US" altLang="zh-CN" b="1" dirty="0">
                <a:solidFill>
                  <a:srgbClr val="121212"/>
                </a:solidFill>
                <a:latin typeface="微软雅黑" panose="020B0503020204020204" pitchFamily="34" charset="-122"/>
                <a:ea typeface="微软雅黑" panose="020B0503020204020204" pitchFamily="34" charset="-122"/>
              </a:rPr>
              <a:t>Stacking</a:t>
            </a:r>
            <a:r>
              <a:rPr lang="zh-CN" altLang="en-US" b="1" dirty="0">
                <a:solidFill>
                  <a:srgbClr val="121212"/>
                </a:solidFill>
                <a:latin typeface="微软雅黑" panose="020B0503020204020204" pitchFamily="34" charset="-122"/>
                <a:ea typeface="微软雅黑" panose="020B0503020204020204" pitchFamily="34" charset="-122"/>
              </a:rPr>
              <a:t>的结合</a:t>
            </a:r>
          </a:p>
        </p:txBody>
      </p:sp>
      <p:sp>
        <p:nvSpPr>
          <p:cNvPr id="12" name="文本框 11">
            <a:extLst>
              <a:ext uri="{FF2B5EF4-FFF2-40B4-BE49-F238E27FC236}">
                <a16:creationId xmlns:a16="http://schemas.microsoft.com/office/drawing/2014/main" id="{6438DDC1-08C6-4D45-A235-7BC3A22BFDE1}"/>
              </a:ext>
            </a:extLst>
          </p:cNvPr>
          <p:cNvSpPr txBox="1"/>
          <p:nvPr/>
        </p:nvSpPr>
        <p:spPr>
          <a:xfrm>
            <a:off x="679990" y="2720891"/>
            <a:ext cx="7579648" cy="646331"/>
          </a:xfrm>
          <a:prstGeom prst="rect">
            <a:avLst/>
          </a:prstGeom>
          <a:noFill/>
        </p:spPr>
        <p:txBody>
          <a:bodyPr wrap="square">
            <a:spAutoFit/>
          </a:bodyPr>
          <a:lstStyle/>
          <a:p>
            <a:r>
              <a:rPr lang="en-US" altLang="zh-CN" dirty="0">
                <a:solidFill>
                  <a:srgbClr val="121212"/>
                </a:solidFill>
                <a:latin typeface="微软雅黑" panose="020B0503020204020204" pitchFamily="34" charset="-122"/>
                <a:ea typeface="微软雅黑" panose="020B0503020204020204" pitchFamily="34" charset="-122"/>
              </a:rPr>
              <a:t>Stacking</a:t>
            </a:r>
            <a:r>
              <a:rPr lang="zh-CN" altLang="en-US" dirty="0">
                <a:solidFill>
                  <a:srgbClr val="121212"/>
                </a:solidFill>
                <a:latin typeface="微软雅黑" panose="020B0503020204020204" pitchFamily="34" charset="-122"/>
                <a:ea typeface="微软雅黑" panose="020B0503020204020204" pitchFamily="34" charset="-122"/>
              </a:rPr>
              <a:t>可以与无监督学习方法结合。例如：使用</a:t>
            </a:r>
            <a:r>
              <a:rPr lang="en-US" altLang="zh-CN" dirty="0">
                <a:solidFill>
                  <a:srgbClr val="121212"/>
                </a:solidFill>
                <a:latin typeface="微软雅黑" panose="020B0503020204020204" pitchFamily="34" charset="-122"/>
                <a:ea typeface="微软雅黑" panose="020B0503020204020204" pitchFamily="34" charset="-122"/>
              </a:rPr>
              <a:t>t-SNE</a:t>
            </a:r>
            <a:r>
              <a:rPr lang="zh-CN" altLang="en-US" dirty="0">
                <a:solidFill>
                  <a:srgbClr val="121212"/>
                </a:solidFill>
                <a:latin typeface="微软雅黑" panose="020B0503020204020204" pitchFamily="34" charset="-122"/>
                <a:ea typeface="微软雅黑" panose="020B0503020204020204" pitchFamily="34" charset="-122"/>
              </a:rPr>
              <a:t>将数据降维到</a:t>
            </a:r>
            <a:r>
              <a:rPr lang="en-US" altLang="zh-CN" dirty="0">
                <a:solidFill>
                  <a:srgbClr val="121212"/>
                </a:solidFill>
                <a:latin typeface="微软雅黑" panose="020B0503020204020204" pitchFamily="34" charset="-122"/>
                <a:ea typeface="微软雅黑" panose="020B0503020204020204" pitchFamily="34" charset="-122"/>
              </a:rPr>
              <a:t>2</a:t>
            </a:r>
            <a:r>
              <a:rPr lang="zh-CN" altLang="en-US" dirty="0">
                <a:solidFill>
                  <a:srgbClr val="121212"/>
                </a:solidFill>
                <a:latin typeface="微软雅黑" panose="020B0503020204020204" pitchFamily="34" charset="-122"/>
                <a:ea typeface="微软雅黑" panose="020B0503020204020204" pitchFamily="34" charset="-122"/>
              </a:rPr>
              <a:t>或</a:t>
            </a:r>
            <a:r>
              <a:rPr lang="en-US" altLang="zh-CN" dirty="0">
                <a:solidFill>
                  <a:srgbClr val="121212"/>
                </a:solidFill>
                <a:latin typeface="微软雅黑" panose="020B0503020204020204" pitchFamily="34" charset="-122"/>
                <a:ea typeface="微软雅黑" panose="020B0503020204020204" pitchFamily="34" charset="-122"/>
              </a:rPr>
              <a:t>3</a:t>
            </a:r>
            <a:r>
              <a:rPr lang="zh-CN" altLang="en-US" dirty="0">
                <a:solidFill>
                  <a:srgbClr val="121212"/>
                </a:solidFill>
                <a:latin typeface="微软雅黑" panose="020B0503020204020204" pitchFamily="34" charset="-122"/>
                <a:ea typeface="微软雅黑" panose="020B0503020204020204" pitchFamily="34" charset="-122"/>
              </a:rPr>
              <a:t>维，然后用非线性元学习器来融合。</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902305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207</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1508105"/>
          </a:xfrm>
          <a:prstGeom prst="rect">
            <a:avLst/>
          </a:prstGeom>
          <a:noFill/>
        </p:spPr>
        <p:txBody>
          <a:bodyPr wrap="square" rtlCol="0">
            <a:spAutoFit/>
          </a:bodyPr>
          <a:lstStyle/>
          <a:p>
            <a:pPr marL="342900" indent="-342900">
              <a:spcBef>
                <a:spcPts val="1200"/>
              </a:spcBef>
              <a:buFont typeface="Wingdings" panose="05000000000000000000" pitchFamily="2" charset="2"/>
              <a:buChar char="n"/>
            </a:pPr>
            <a:r>
              <a:rPr lang="en-US" altLang="zh-CN" sz="2400" b="1" dirty="0">
                <a:solidFill>
                  <a:srgbClr val="121212"/>
                </a:solidFill>
                <a:latin typeface="-apple-system"/>
              </a:rPr>
              <a:t>Blending</a:t>
            </a:r>
            <a:r>
              <a:rPr lang="zh-CN" altLang="en-US" sz="2400" b="1" dirty="0">
                <a:solidFill>
                  <a:srgbClr val="121212"/>
                </a:solidFill>
                <a:latin typeface="-apple-system"/>
              </a:rPr>
              <a:t>非交叉堆叠</a:t>
            </a:r>
            <a:endParaRPr lang="en-US" altLang="zh-CN" sz="2400" b="1" dirty="0">
              <a:solidFill>
                <a:srgbClr val="121212"/>
              </a:solidFill>
              <a:latin typeface="-apple-system"/>
            </a:endParaRPr>
          </a:p>
          <a:p>
            <a:pPr marL="342900" indent="-342900" defTabSz="457200">
              <a:spcBef>
                <a:spcPts val="1200"/>
              </a:spcBef>
              <a:buFont typeface="Wingdings" panose="05000000000000000000" pitchFamily="2" charset="2"/>
              <a:buChar char="n"/>
              <a:defRPr/>
            </a:pPr>
            <a:endParaRPr lang="en-US" altLang="zh-CN" sz="2400" b="1" dirty="0">
              <a:solidFill>
                <a:srgbClr val="121212"/>
              </a:solidFill>
              <a:latin typeface="-apple-system"/>
              <a:ea typeface="等线" panose="02010600030101010101" pitchFamily="2" charset="-122"/>
            </a:endParaRP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6505018-1AA8-413B-91CB-D790BB6115E7}"/>
              </a:ext>
            </a:extLst>
          </p:cNvPr>
          <p:cNvSpPr txBox="1"/>
          <p:nvPr/>
        </p:nvSpPr>
        <p:spPr>
          <a:xfrm>
            <a:off x="688588" y="2562935"/>
            <a:ext cx="7426712" cy="1477328"/>
          </a:xfrm>
          <a:prstGeom prst="rect">
            <a:avLst/>
          </a:prstGeom>
          <a:noFill/>
        </p:spPr>
        <p:txBody>
          <a:bodyPr wrap="square">
            <a:spAutoFit/>
          </a:bodyPr>
          <a:lstStyle/>
          <a:p>
            <a:pPr defTabSz="457200">
              <a:defRPr/>
            </a:pPr>
            <a:r>
              <a:rPr lang="en-US" altLang="zh-CN" dirty="0">
                <a:solidFill>
                  <a:srgbClr val="121212"/>
                </a:solidFill>
                <a:latin typeface="微软雅黑" panose="020B0503020204020204" pitchFamily="34" charset="-122"/>
                <a:ea typeface="微软雅黑" panose="020B0503020204020204" pitchFamily="34" charset="-122"/>
              </a:rPr>
              <a:t>Stacking</a:t>
            </a:r>
            <a:r>
              <a:rPr lang="zh-CN" altLang="en-US" dirty="0">
                <a:solidFill>
                  <a:srgbClr val="121212"/>
                </a:solidFill>
                <a:latin typeface="微软雅黑" panose="020B0503020204020204" pitchFamily="34" charset="-122"/>
                <a:ea typeface="微软雅黑" panose="020B0503020204020204" pitchFamily="34" charset="-122"/>
              </a:rPr>
              <a:t>中基学习器和元学习器本质上都是用同一训练集训练的 </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虽然输入的</a:t>
            </a:r>
            <a:r>
              <a:rPr lang="en-US" altLang="zh-CN" dirty="0">
                <a:solidFill>
                  <a:srgbClr val="121212"/>
                </a:solidFill>
                <a:latin typeface="微软雅黑" panose="020B0503020204020204" pitchFamily="34" charset="-122"/>
                <a:ea typeface="微软雅黑" panose="020B0503020204020204" pitchFamily="34" charset="-122"/>
              </a:rPr>
              <a:t>x</a:t>
            </a:r>
            <a:r>
              <a:rPr lang="zh-CN" altLang="en-US" dirty="0">
                <a:solidFill>
                  <a:srgbClr val="121212"/>
                </a:solidFill>
                <a:latin typeface="微软雅黑" panose="020B0503020204020204" pitchFamily="34" charset="-122"/>
                <a:ea typeface="微软雅黑" panose="020B0503020204020204" pitchFamily="34" charset="-122"/>
              </a:rPr>
              <a:t>不一样，但标签</a:t>
            </a:r>
            <a:r>
              <a:rPr lang="en-US" altLang="zh-CN" dirty="0">
                <a:solidFill>
                  <a:srgbClr val="121212"/>
                </a:solidFill>
                <a:latin typeface="微软雅黑" panose="020B0503020204020204" pitchFamily="34" charset="-122"/>
                <a:ea typeface="微软雅黑" panose="020B0503020204020204" pitchFamily="34" charset="-122"/>
              </a:rPr>
              <a:t>y</a:t>
            </a:r>
            <a:r>
              <a:rPr lang="zh-CN" altLang="en-US" dirty="0">
                <a:solidFill>
                  <a:srgbClr val="121212"/>
                </a:solidFill>
                <a:latin typeface="微软雅黑" panose="020B0503020204020204" pitchFamily="34" charset="-122"/>
                <a:ea typeface="微软雅黑" panose="020B0503020204020204" pitchFamily="34" charset="-122"/>
              </a:rPr>
              <a:t>一样</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，这就会造成信息泄露，从而导致元学习器过拟合我们的数据集。</a:t>
            </a:r>
            <a:endParaRPr lang="en-US" altLang="zh-CN" dirty="0">
              <a:solidFill>
                <a:srgbClr val="121212"/>
              </a:solidFill>
              <a:latin typeface="微软雅黑" panose="020B0503020204020204" pitchFamily="34" charset="-122"/>
              <a:ea typeface="微软雅黑" panose="020B0503020204020204" pitchFamily="34" charset="-122"/>
            </a:endParaRPr>
          </a:p>
          <a:p>
            <a:pPr defTabSz="457200">
              <a:defRPr/>
            </a:pPr>
            <a:endParaRPr lang="en-US" altLang="zh-CN" dirty="0">
              <a:solidFill>
                <a:srgbClr val="121212"/>
              </a:solidFill>
              <a:latin typeface="微软雅黑" panose="020B0503020204020204" pitchFamily="34" charset="-122"/>
              <a:ea typeface="微软雅黑" panose="020B0503020204020204" pitchFamily="34" charset="-122"/>
            </a:endParaRPr>
          </a:p>
          <a:p>
            <a:pPr defTabSz="457200">
              <a:defRPr/>
            </a:pPr>
            <a:endParaRPr lang="en-US" altLang="zh-CN" dirty="0">
              <a:solidFill>
                <a:srgbClr val="121212"/>
              </a:solidFill>
              <a:latin typeface="-apple-system"/>
            </a:endParaRPr>
          </a:p>
        </p:txBody>
      </p:sp>
    </p:spTree>
    <p:extLst>
      <p:ext uri="{BB962C8B-B14F-4D97-AF65-F5344CB8AC3E}">
        <p14:creationId xmlns:p14="http://schemas.microsoft.com/office/powerpoint/2010/main" val="21720551"/>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lvl="0" fontAlgn="base">
              <a:lnSpc>
                <a:spcPct val="105000"/>
              </a:lnSpc>
              <a:spcBef>
                <a:spcPct val="0"/>
              </a:spcBef>
              <a:spcAft>
                <a:spcPct val="0"/>
              </a:spcAft>
              <a:buClr>
                <a:srgbClr val="3366FF"/>
              </a:buClr>
              <a:buSzPct val="80000"/>
              <a:buFont typeface="Wingdings" panose="05000000000000000000" pitchFamily="2" charset="2"/>
              <a:buNone/>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pPr/>
              <a:t>208</a:t>
            </a:fld>
            <a:endParaRPr lang="en-US" dirty="0"/>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a:spcBef>
                <a:spcPts val="1200"/>
              </a:spcBef>
            </a:pPr>
            <a:r>
              <a:rPr lang="en-US" altLang="zh-CN" sz="2400" dirty="0">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984885"/>
          </a:xfrm>
          <a:prstGeom prst="rect">
            <a:avLst/>
          </a:prstGeom>
          <a:noFill/>
        </p:spPr>
        <p:txBody>
          <a:bodyPr wrap="square" rtlCol="0">
            <a:spAutoFit/>
          </a:bodyPr>
          <a:lstStyle/>
          <a:p>
            <a:pPr marL="342900" indent="-342900">
              <a:spcBef>
                <a:spcPts val="1200"/>
              </a:spcBef>
              <a:buFont typeface="Wingdings" panose="05000000000000000000" pitchFamily="2" charset="2"/>
              <a:buChar char="n"/>
            </a:pPr>
            <a:r>
              <a:rPr lang="en-US" altLang="zh-CN" sz="2400" b="1" dirty="0">
                <a:solidFill>
                  <a:srgbClr val="121212"/>
                </a:solidFill>
                <a:latin typeface="-apple-system"/>
              </a:rPr>
              <a:t>Blending</a:t>
            </a:r>
            <a:r>
              <a:rPr lang="zh-CN" altLang="en-US" sz="2400" b="1" dirty="0">
                <a:solidFill>
                  <a:srgbClr val="121212"/>
                </a:solidFill>
                <a:latin typeface="-apple-system"/>
              </a:rPr>
              <a:t>非交叉堆叠</a:t>
            </a:r>
            <a:endParaRPr lang="en-US" altLang="zh-CN" sz="2400" b="1" dirty="0">
              <a:solidFill>
                <a:srgbClr val="121212"/>
              </a:solidFill>
              <a:latin typeface="-apple-system"/>
            </a:endParaRPr>
          </a:p>
          <a:p>
            <a:pPr marL="342900" indent="-342900">
              <a:spcBef>
                <a:spcPts val="1200"/>
              </a:spcBef>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6505018-1AA8-413B-91CB-D790BB6115E7}"/>
              </a:ext>
            </a:extLst>
          </p:cNvPr>
          <p:cNvSpPr txBox="1"/>
          <p:nvPr/>
        </p:nvSpPr>
        <p:spPr>
          <a:xfrm>
            <a:off x="688588" y="2047846"/>
            <a:ext cx="7426712" cy="2585323"/>
          </a:xfrm>
          <a:prstGeom prst="rect">
            <a:avLst/>
          </a:prstGeom>
          <a:noFill/>
        </p:spPr>
        <p:txBody>
          <a:bodyPr wrap="square">
            <a:spAutoFit/>
          </a:bodyPr>
          <a:lstStyle/>
          <a:p>
            <a:r>
              <a:rPr lang="en-US" altLang="zh-CN" dirty="0">
                <a:solidFill>
                  <a:srgbClr val="121212"/>
                </a:solidFill>
                <a:latin typeface="微软雅黑" panose="020B0503020204020204" pitchFamily="34" charset="-122"/>
                <a:ea typeface="微软雅黑" panose="020B0503020204020204" pitchFamily="34" charset="-122"/>
              </a:rPr>
              <a:t>Blending</a:t>
            </a:r>
            <a:r>
              <a:rPr lang="zh-CN" altLang="en-US" dirty="0">
                <a:solidFill>
                  <a:srgbClr val="121212"/>
                </a:solidFill>
                <a:latin typeface="微软雅黑" panose="020B0503020204020204" pitchFamily="34" charset="-122"/>
                <a:ea typeface="微软雅黑" panose="020B0503020204020204" pitchFamily="34" charset="-122"/>
              </a:rPr>
              <a:t>的出现是为了解决</a:t>
            </a:r>
            <a:r>
              <a:rPr lang="en-US" altLang="zh-CN" dirty="0">
                <a:solidFill>
                  <a:srgbClr val="121212"/>
                </a:solidFill>
                <a:latin typeface="微软雅黑" panose="020B0503020204020204" pitchFamily="34" charset="-122"/>
                <a:ea typeface="微软雅黑" panose="020B0503020204020204" pitchFamily="34" charset="-122"/>
              </a:rPr>
              <a:t>Stacking</a:t>
            </a:r>
            <a:r>
              <a:rPr lang="zh-CN" altLang="en-US" dirty="0">
                <a:solidFill>
                  <a:srgbClr val="121212"/>
                </a:solidFill>
                <a:latin typeface="微软雅黑" panose="020B0503020204020204" pitchFamily="34" charset="-122"/>
                <a:ea typeface="微软雅黑" panose="020B0503020204020204" pitchFamily="34" charset="-122"/>
              </a:rPr>
              <a:t>在交叉验证阶段出现的数据泄露，容易产生过拟合。</a:t>
            </a:r>
            <a:endParaRPr lang="en-US" altLang="zh-CN" dirty="0">
              <a:solidFill>
                <a:srgbClr val="121212"/>
              </a:solidFill>
              <a:latin typeface="微软雅黑" panose="020B0503020204020204" pitchFamily="34" charset="-122"/>
              <a:ea typeface="微软雅黑" panose="020B0503020204020204" pitchFamily="34" charset="-122"/>
            </a:endParaRPr>
          </a:p>
          <a:p>
            <a:endParaRPr lang="en-US" altLang="zh-CN" dirty="0">
              <a:solidFill>
                <a:srgbClr val="121212"/>
              </a:solidFill>
              <a:latin typeface="微软雅黑" panose="020B0503020204020204" pitchFamily="34" charset="-122"/>
              <a:ea typeface="微软雅黑" panose="020B0503020204020204" pitchFamily="34" charset="-122"/>
            </a:endParaRPr>
          </a:p>
          <a:p>
            <a:r>
              <a:rPr lang="en-US" altLang="zh-CN" dirty="0">
                <a:solidFill>
                  <a:srgbClr val="121212"/>
                </a:solidFill>
                <a:latin typeface="微软雅黑" panose="020B0503020204020204" pitchFamily="34" charset="-122"/>
                <a:ea typeface="微软雅黑" panose="020B0503020204020204" pitchFamily="34" charset="-122"/>
              </a:rPr>
              <a:t>Blending</a:t>
            </a:r>
            <a:r>
              <a:rPr lang="zh-CN" altLang="en-US" dirty="0">
                <a:solidFill>
                  <a:srgbClr val="121212"/>
                </a:solidFill>
                <a:latin typeface="微软雅黑" panose="020B0503020204020204" pitchFamily="34" charset="-122"/>
                <a:ea typeface="微软雅黑" panose="020B0503020204020204" pitchFamily="34" charset="-122"/>
              </a:rPr>
              <a:t>直接使用不相交的数据集用于不同层的训练，通俗的理解就是不做交叉验证，对原始数据集先划分出一个较小的留出集，比如</a:t>
            </a:r>
            <a:r>
              <a:rPr lang="en-US" altLang="zh-CN" dirty="0">
                <a:solidFill>
                  <a:srgbClr val="121212"/>
                </a:solidFill>
                <a:latin typeface="微软雅黑" panose="020B0503020204020204" pitchFamily="34" charset="-122"/>
                <a:ea typeface="微软雅黑" panose="020B0503020204020204" pitchFamily="34" charset="-122"/>
              </a:rPr>
              <a:t>10%</a:t>
            </a:r>
            <a:r>
              <a:rPr lang="zh-CN" altLang="en-US" dirty="0">
                <a:solidFill>
                  <a:srgbClr val="121212"/>
                </a:solidFill>
                <a:latin typeface="微软雅黑" panose="020B0503020204020204" pitchFamily="34" charset="-122"/>
                <a:ea typeface="微软雅黑" panose="020B0503020204020204" pitchFamily="34" charset="-122"/>
              </a:rPr>
              <a:t>训练集被当做留出集，那么</a:t>
            </a:r>
            <a:r>
              <a:rPr lang="en-US" altLang="zh-CN" dirty="0">
                <a:solidFill>
                  <a:srgbClr val="121212"/>
                </a:solidFill>
                <a:latin typeface="微软雅黑" panose="020B0503020204020204" pitchFamily="34" charset="-122"/>
                <a:ea typeface="微软雅黑" panose="020B0503020204020204" pitchFamily="34" charset="-122"/>
              </a:rPr>
              <a:t>Blending</a:t>
            </a:r>
            <a:r>
              <a:rPr lang="zh-CN" altLang="en-US" dirty="0">
                <a:solidFill>
                  <a:srgbClr val="121212"/>
                </a:solidFill>
                <a:latin typeface="微软雅黑" panose="020B0503020204020204" pitchFamily="34" charset="-122"/>
                <a:ea typeface="微软雅黑" panose="020B0503020204020204" pitchFamily="34" charset="-122"/>
              </a:rPr>
              <a:t>用</a:t>
            </a:r>
            <a:r>
              <a:rPr lang="en-US" altLang="zh-CN" dirty="0">
                <a:solidFill>
                  <a:srgbClr val="121212"/>
                </a:solidFill>
                <a:latin typeface="微软雅黑" panose="020B0503020204020204" pitchFamily="34" charset="-122"/>
                <a:ea typeface="微软雅黑" panose="020B0503020204020204" pitchFamily="34" charset="-122"/>
              </a:rPr>
              <a:t>90%</a:t>
            </a:r>
            <a:r>
              <a:rPr lang="zh-CN" altLang="en-US" dirty="0">
                <a:solidFill>
                  <a:srgbClr val="121212"/>
                </a:solidFill>
                <a:latin typeface="微软雅黑" panose="020B0503020204020204" pitchFamily="34" charset="-122"/>
                <a:ea typeface="微软雅黑" panose="020B0503020204020204" pitchFamily="34" charset="-122"/>
              </a:rPr>
              <a:t>的数据做基学习器的训练，而</a:t>
            </a:r>
            <a:r>
              <a:rPr lang="en-US" altLang="zh-CN" dirty="0">
                <a:solidFill>
                  <a:srgbClr val="121212"/>
                </a:solidFill>
                <a:latin typeface="微软雅黑" panose="020B0503020204020204" pitchFamily="34" charset="-122"/>
                <a:ea typeface="微软雅黑" panose="020B0503020204020204" pitchFamily="34" charset="-122"/>
              </a:rPr>
              <a:t>10%</a:t>
            </a:r>
            <a:r>
              <a:rPr lang="zh-CN" altLang="en-US" dirty="0">
                <a:solidFill>
                  <a:srgbClr val="121212"/>
                </a:solidFill>
                <a:latin typeface="微软雅黑" panose="020B0503020204020204" pitchFamily="34" charset="-122"/>
                <a:ea typeface="微软雅黑" panose="020B0503020204020204" pitchFamily="34" charset="-122"/>
              </a:rPr>
              <a:t>留出集用作训练元学习器，这样基学习器和元学习是用不同数据集来训练的，不存在数据泄露的问题。</a:t>
            </a:r>
            <a:endParaRPr lang="en-US" altLang="zh-CN" dirty="0">
              <a:solidFill>
                <a:srgbClr val="121212"/>
              </a:solidFill>
              <a:latin typeface="微软雅黑" panose="020B0503020204020204" pitchFamily="34" charset="-122"/>
              <a:ea typeface="微软雅黑" panose="020B0503020204020204" pitchFamily="34" charset="-122"/>
            </a:endParaRPr>
          </a:p>
          <a:p>
            <a:endParaRPr lang="en-US" altLang="zh-CN"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798036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209</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984885"/>
          </a:xfrm>
          <a:prstGeom prst="rect">
            <a:avLst/>
          </a:prstGeom>
          <a:noFill/>
        </p:spPr>
        <p:txBody>
          <a:bodyPr wrap="square" rtlCol="0">
            <a:spAutoFit/>
          </a:bodyPr>
          <a:lstStyle/>
          <a:p>
            <a:pPr marL="342900" indent="-342900">
              <a:spcBef>
                <a:spcPts val="1200"/>
              </a:spcBef>
              <a:buFont typeface="Wingdings" panose="05000000000000000000" pitchFamily="2" charset="2"/>
              <a:buChar char="n"/>
            </a:pPr>
            <a:r>
              <a:rPr lang="en-US" altLang="zh-CN" sz="2400" b="1" dirty="0">
                <a:solidFill>
                  <a:srgbClr val="121212"/>
                </a:solidFill>
                <a:latin typeface="-apple-system"/>
              </a:rPr>
              <a:t>Blending</a:t>
            </a:r>
            <a:r>
              <a:rPr lang="zh-CN" altLang="en-US" sz="2400" b="1" dirty="0">
                <a:solidFill>
                  <a:srgbClr val="121212"/>
                </a:solidFill>
                <a:latin typeface="-apple-system"/>
              </a:rPr>
              <a:t>非交叉堆叠</a:t>
            </a:r>
            <a:endParaRPr lang="en-US" altLang="zh-CN" sz="2400" b="1" dirty="0">
              <a:solidFill>
                <a:srgbClr val="121212"/>
              </a:solidFill>
              <a:latin typeface="-apple-system"/>
            </a:endParaRP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6505018-1AA8-413B-91CB-D790BB6115E7}"/>
              </a:ext>
            </a:extLst>
          </p:cNvPr>
          <p:cNvSpPr txBox="1"/>
          <p:nvPr/>
        </p:nvSpPr>
        <p:spPr>
          <a:xfrm>
            <a:off x="688588" y="1928378"/>
            <a:ext cx="7426712" cy="369332"/>
          </a:xfrm>
          <a:prstGeom prst="rect">
            <a:avLst/>
          </a:prstGeom>
          <a:noFill/>
        </p:spPr>
        <p:txBody>
          <a:bodyPr wrap="square">
            <a:spAutoFit/>
          </a:bodyPr>
          <a:lstStyle/>
          <a:p>
            <a:pPr defTabSz="457200">
              <a:defRPr/>
            </a:pPr>
            <a:r>
              <a:rPr lang="en-US" altLang="zh-CN" dirty="0">
                <a:solidFill>
                  <a:srgbClr val="121212"/>
                </a:solidFill>
                <a:latin typeface="微软雅黑" panose="020B0503020204020204" pitchFamily="34" charset="-122"/>
                <a:ea typeface="微软雅黑" panose="020B0503020204020204" pitchFamily="34" charset="-122"/>
              </a:rPr>
              <a:t>Blending</a:t>
            </a:r>
            <a:r>
              <a:rPr lang="zh-CN" altLang="en-US" dirty="0">
                <a:solidFill>
                  <a:srgbClr val="121212"/>
                </a:solidFill>
                <a:latin typeface="微软雅黑" panose="020B0503020204020204" pitchFamily="34" charset="-122"/>
                <a:ea typeface="微软雅黑" panose="020B0503020204020204" pitchFamily="34" charset="-122"/>
              </a:rPr>
              <a:t>的示意图如下所示：</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D1CE6F22-4ECF-4793-A167-EE3637650845}"/>
              </a:ext>
            </a:extLst>
          </p:cNvPr>
          <p:cNvPicPr>
            <a:picLocks noChangeAspect="1"/>
          </p:cNvPicPr>
          <p:nvPr/>
        </p:nvPicPr>
        <p:blipFill rotWithShape="1">
          <a:blip r:embed="rId3"/>
          <a:srcRect l="2531" r="1374"/>
          <a:stretch/>
        </p:blipFill>
        <p:spPr>
          <a:xfrm>
            <a:off x="102379" y="2695507"/>
            <a:ext cx="9041623" cy="2035153"/>
          </a:xfrm>
          <a:prstGeom prst="rect">
            <a:avLst/>
          </a:prstGeom>
        </p:spPr>
      </p:pic>
      <p:sp>
        <p:nvSpPr>
          <p:cNvPr id="14" name="文本框 13">
            <a:extLst>
              <a:ext uri="{FF2B5EF4-FFF2-40B4-BE49-F238E27FC236}">
                <a16:creationId xmlns:a16="http://schemas.microsoft.com/office/drawing/2014/main" id="{771C258E-71A7-4F8E-98C4-2F1E5772B707}"/>
              </a:ext>
            </a:extLst>
          </p:cNvPr>
          <p:cNvSpPr txBox="1"/>
          <p:nvPr/>
        </p:nvSpPr>
        <p:spPr>
          <a:xfrm>
            <a:off x="688588" y="5165659"/>
            <a:ext cx="4572000" cy="369332"/>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红框是区分</a:t>
            </a:r>
            <a:r>
              <a:rPr lang="en-US" altLang="zh-CN" dirty="0">
                <a:solidFill>
                  <a:srgbClr val="121212"/>
                </a:solidFill>
                <a:latin typeface="微软雅黑" panose="020B0503020204020204" pitchFamily="34" charset="-122"/>
                <a:ea typeface="微软雅黑" panose="020B0503020204020204" pitchFamily="34" charset="-122"/>
              </a:rPr>
              <a:t>Stacking</a:t>
            </a:r>
            <a:r>
              <a:rPr lang="zh-CN" altLang="en-US" dirty="0">
                <a:solidFill>
                  <a:srgbClr val="121212"/>
                </a:solidFill>
                <a:latin typeface="微软雅黑" panose="020B0503020204020204" pitchFamily="34" charset="-122"/>
                <a:ea typeface="微软雅黑" panose="020B0503020204020204" pitchFamily="34" charset="-122"/>
              </a:rPr>
              <a:t>的关键</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5582583"/>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21</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131486" y="972691"/>
            <a:ext cx="5272926" cy="4416594"/>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图像仿射变换</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错切：错切亦称为剪切或错位变换，包含水平错切和垂直错切，常用于产生弹性物体的变形处理</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err="1">
                <a:solidFill>
                  <a:srgbClr val="292929"/>
                </a:solidFill>
                <a:latin typeface="微软雅黑" panose="020B0503020204020204" pitchFamily="34" charset="-122"/>
                <a:ea typeface="微软雅黑" panose="020B0503020204020204" pitchFamily="34" charset="-122"/>
              </a:rPr>
              <a:t>tensorflow</a:t>
            </a:r>
            <a:r>
              <a:rPr lang="zh-CN" altLang="en-US" dirty="0">
                <a:solidFill>
                  <a:srgbClr val="292929"/>
                </a:solidFill>
                <a:latin typeface="微软雅黑" panose="020B0503020204020204" pitchFamily="34" charset="-122"/>
                <a:ea typeface="微软雅黑" panose="020B0503020204020204" pitchFamily="34" charset="-122"/>
              </a:rPr>
              <a:t>代码实现</a:t>
            </a:r>
            <a:r>
              <a:rPr lang="zh-CN" altLang="en-US" dirty="0">
                <a:solidFill>
                  <a:srgbClr val="292929"/>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solidFill>
                  <a:srgbClr val="292929"/>
                </a:solidFill>
                <a:latin typeface="微软雅黑" panose="020B0503020204020204" pitchFamily="34" charset="-122"/>
                <a:ea typeface="微软雅黑" panose="020B0503020204020204" pitchFamily="34" charset="-122"/>
                <a:sym typeface="Wingdings" panose="05000000000000000000" pitchFamily="2" charset="2"/>
              </a:rPr>
              <a:t>shear</a:t>
            </a:r>
            <a:r>
              <a:rPr lang="zh-CN" altLang="en-US" dirty="0">
                <a:solidFill>
                  <a:srgbClr val="292929"/>
                </a:solidFill>
                <a:latin typeface="微软雅黑" panose="020B0503020204020204" pitchFamily="34" charset="-122"/>
                <a:ea typeface="微软雅黑" panose="020B0503020204020204" pitchFamily="34" charset="-122"/>
                <a:sym typeface="Wingdings" panose="05000000000000000000" pitchFamily="2" charset="2"/>
              </a:rPr>
              <a:t>指定旋转度数）</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transformation = tf.keras.preprocessing.image.apply_affine_transform(</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img,</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shear=50</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plt.imshow(transformation)</a:t>
            </a:r>
          </a:p>
        </p:txBody>
      </p:sp>
      <p:pic>
        <p:nvPicPr>
          <p:cNvPr id="6" name="图片 5">
            <a:extLst>
              <a:ext uri="{FF2B5EF4-FFF2-40B4-BE49-F238E27FC236}">
                <a16:creationId xmlns:a16="http://schemas.microsoft.com/office/drawing/2014/main" id="{E2247329-3476-49C6-96DF-1E9555EB92C8}"/>
              </a:ext>
            </a:extLst>
          </p:cNvPr>
          <p:cNvPicPr>
            <a:picLocks noChangeAspect="1"/>
          </p:cNvPicPr>
          <p:nvPr/>
        </p:nvPicPr>
        <p:blipFill>
          <a:blip r:embed="rId3"/>
          <a:stretch>
            <a:fillRect/>
          </a:stretch>
        </p:blipFill>
        <p:spPr>
          <a:xfrm>
            <a:off x="5338424" y="3341521"/>
            <a:ext cx="1968901" cy="1895434"/>
          </a:xfrm>
          <a:prstGeom prst="rect">
            <a:avLst/>
          </a:prstGeom>
        </p:spPr>
      </p:pic>
      <p:pic>
        <p:nvPicPr>
          <p:cNvPr id="4" name="图片 3">
            <a:extLst>
              <a:ext uri="{FF2B5EF4-FFF2-40B4-BE49-F238E27FC236}">
                <a16:creationId xmlns:a16="http://schemas.microsoft.com/office/drawing/2014/main" id="{054FDCD0-FB87-49CE-B004-70CDF08FBC64}"/>
              </a:ext>
            </a:extLst>
          </p:cNvPr>
          <p:cNvPicPr>
            <a:picLocks noChangeAspect="1"/>
          </p:cNvPicPr>
          <p:nvPr/>
        </p:nvPicPr>
        <p:blipFill>
          <a:blip r:embed="rId4"/>
          <a:stretch>
            <a:fillRect/>
          </a:stretch>
        </p:blipFill>
        <p:spPr>
          <a:xfrm>
            <a:off x="5488196" y="1609601"/>
            <a:ext cx="3608103" cy="1609370"/>
          </a:xfrm>
          <a:prstGeom prst="rect">
            <a:avLst/>
          </a:prstGeom>
        </p:spPr>
      </p:pic>
      <p:pic>
        <p:nvPicPr>
          <p:cNvPr id="10" name="图片 9">
            <a:extLst>
              <a:ext uri="{FF2B5EF4-FFF2-40B4-BE49-F238E27FC236}">
                <a16:creationId xmlns:a16="http://schemas.microsoft.com/office/drawing/2014/main" id="{F9B4E57E-40D5-421A-9B73-00993DC566C5}"/>
              </a:ext>
            </a:extLst>
          </p:cNvPr>
          <p:cNvPicPr>
            <a:picLocks noChangeAspect="1"/>
          </p:cNvPicPr>
          <p:nvPr/>
        </p:nvPicPr>
        <p:blipFill>
          <a:blip r:embed="rId5"/>
          <a:stretch>
            <a:fillRect/>
          </a:stretch>
        </p:blipFill>
        <p:spPr>
          <a:xfrm>
            <a:off x="7223541" y="3412963"/>
            <a:ext cx="1968901" cy="1802790"/>
          </a:xfrm>
          <a:prstGeom prst="rect">
            <a:avLst/>
          </a:prstGeom>
        </p:spPr>
      </p:pic>
    </p:spTree>
    <p:extLst>
      <p:ext uri="{BB962C8B-B14F-4D97-AF65-F5344CB8AC3E}">
        <p14:creationId xmlns:p14="http://schemas.microsoft.com/office/powerpoint/2010/main" val="4257541123"/>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210</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045851"/>
            <a:ext cx="8224246" cy="984885"/>
          </a:xfrm>
          <a:prstGeom prst="rect">
            <a:avLst/>
          </a:prstGeom>
          <a:noFill/>
        </p:spPr>
        <p:txBody>
          <a:bodyPr wrap="square" rtlCol="0">
            <a:spAutoFit/>
          </a:bodyPr>
          <a:lstStyle/>
          <a:p>
            <a:pPr marL="342900" indent="-342900">
              <a:spcBef>
                <a:spcPts val="1200"/>
              </a:spcBef>
              <a:buFont typeface="Wingdings" panose="05000000000000000000" pitchFamily="2" charset="2"/>
              <a:buChar char="n"/>
            </a:pPr>
            <a:r>
              <a:rPr lang="en-US" altLang="zh-CN" sz="2400" b="1" dirty="0">
                <a:solidFill>
                  <a:srgbClr val="121212"/>
                </a:solidFill>
                <a:latin typeface="-apple-system"/>
              </a:rPr>
              <a:t>Blending</a:t>
            </a:r>
            <a:r>
              <a:rPr lang="zh-CN" altLang="en-US" sz="2400" b="1" dirty="0">
                <a:solidFill>
                  <a:srgbClr val="121212"/>
                </a:solidFill>
                <a:latin typeface="-apple-system"/>
              </a:rPr>
              <a:t>非交叉堆叠</a:t>
            </a:r>
            <a:endParaRPr lang="en-US" altLang="zh-CN" sz="2400" b="1" dirty="0">
              <a:solidFill>
                <a:srgbClr val="121212"/>
              </a:solidFill>
              <a:latin typeface="-apple-system"/>
            </a:endParaRP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539D463-B98F-484C-A4A8-9FDAF4282302}"/>
              </a:ext>
            </a:extLst>
          </p:cNvPr>
          <p:cNvPicPr>
            <a:picLocks noChangeAspect="1"/>
          </p:cNvPicPr>
          <p:nvPr/>
        </p:nvPicPr>
        <p:blipFill rotWithShape="1">
          <a:blip r:embed="rId3"/>
          <a:srcRect l="7144" r="10791"/>
          <a:stretch/>
        </p:blipFill>
        <p:spPr>
          <a:xfrm>
            <a:off x="-1" y="1552355"/>
            <a:ext cx="7098082" cy="4940521"/>
          </a:xfrm>
          <a:prstGeom prst="rect">
            <a:avLst/>
          </a:prstGeom>
        </p:spPr>
      </p:pic>
      <p:sp>
        <p:nvSpPr>
          <p:cNvPr id="12" name="文本框 11">
            <a:extLst>
              <a:ext uri="{FF2B5EF4-FFF2-40B4-BE49-F238E27FC236}">
                <a16:creationId xmlns:a16="http://schemas.microsoft.com/office/drawing/2014/main" id="{E1800DA6-25DA-4134-A108-80B3D0DC1B1B}"/>
              </a:ext>
            </a:extLst>
          </p:cNvPr>
          <p:cNvSpPr txBox="1"/>
          <p:nvPr/>
        </p:nvSpPr>
        <p:spPr>
          <a:xfrm>
            <a:off x="1925733" y="6415475"/>
            <a:ext cx="4572000" cy="369332"/>
          </a:xfrm>
          <a:prstGeom prst="rect">
            <a:avLst/>
          </a:prstGeom>
          <a:noFill/>
        </p:spPr>
        <p:txBody>
          <a:bodyPr wrap="square">
            <a:spAutoFit/>
          </a:bodyPr>
          <a:lstStyle/>
          <a:p>
            <a:pPr defTabSz="457200">
              <a:defRPr/>
            </a:pPr>
            <a:r>
              <a:rPr lang="en-US" altLang="zh-CN" dirty="0">
                <a:solidFill>
                  <a:srgbClr val="999999"/>
                </a:solidFill>
                <a:latin typeface="-apple-system"/>
                <a:ea typeface="等线" panose="02010600030101010101" pitchFamily="2" charset="-122"/>
              </a:rPr>
              <a:t>Blending</a:t>
            </a:r>
            <a:r>
              <a:rPr lang="zh-CN" altLang="en-US" dirty="0">
                <a:solidFill>
                  <a:srgbClr val="999999"/>
                </a:solidFill>
                <a:latin typeface="-apple-system"/>
                <a:ea typeface="等线" panose="02010600030101010101" pitchFamily="2" charset="-122"/>
              </a:rPr>
              <a:t>的训练预测流程图</a:t>
            </a:r>
            <a:endParaRPr lang="zh-CN" altLang="en-US" dirty="0"/>
          </a:p>
        </p:txBody>
      </p:sp>
      <p:sp>
        <p:nvSpPr>
          <p:cNvPr id="14" name="文本框 13">
            <a:extLst>
              <a:ext uri="{FF2B5EF4-FFF2-40B4-BE49-F238E27FC236}">
                <a16:creationId xmlns:a16="http://schemas.microsoft.com/office/drawing/2014/main" id="{F4F49121-0BA5-465C-B129-D98F2B75F297}"/>
              </a:ext>
            </a:extLst>
          </p:cNvPr>
          <p:cNvSpPr txBox="1"/>
          <p:nvPr/>
        </p:nvSpPr>
        <p:spPr>
          <a:xfrm>
            <a:off x="5510787" y="4022613"/>
            <a:ext cx="3174588" cy="1754326"/>
          </a:xfrm>
          <a:prstGeom prst="rect">
            <a:avLst/>
          </a:prstGeom>
          <a:noFill/>
        </p:spPr>
        <p:txBody>
          <a:bodyPr wrap="square">
            <a:spAutoFit/>
          </a:bodyPr>
          <a:lstStyle/>
          <a:p>
            <a:r>
              <a:rPr lang="zh-CN" altLang="en-US" dirty="0">
                <a:solidFill>
                  <a:srgbClr val="121212"/>
                </a:solidFill>
                <a:latin typeface="-apple-system"/>
              </a:rPr>
              <a:t>相比于</a:t>
            </a:r>
            <a:r>
              <a:rPr lang="en-US" altLang="zh-CN" dirty="0">
                <a:solidFill>
                  <a:srgbClr val="121212"/>
                </a:solidFill>
                <a:latin typeface="-apple-system"/>
              </a:rPr>
              <a:t>Stacking</a:t>
            </a:r>
            <a:r>
              <a:rPr lang="zh-CN" altLang="en-US" dirty="0">
                <a:solidFill>
                  <a:srgbClr val="121212"/>
                </a:solidFill>
                <a:latin typeface="-apple-system"/>
              </a:rPr>
              <a:t>，</a:t>
            </a:r>
            <a:r>
              <a:rPr lang="en-US" altLang="zh-CN" dirty="0">
                <a:solidFill>
                  <a:srgbClr val="121212"/>
                </a:solidFill>
                <a:latin typeface="-apple-system"/>
              </a:rPr>
              <a:t>Blending</a:t>
            </a:r>
            <a:r>
              <a:rPr lang="zh-CN" altLang="en-US" dirty="0">
                <a:solidFill>
                  <a:srgbClr val="121212"/>
                </a:solidFill>
                <a:latin typeface="-apple-system"/>
              </a:rPr>
              <a:t>能有效防止信息泄露，但也正因为如此，元学习器只用了较小部分的数据集进行训练，且容易对留出集过拟合。如果数据量有限，</a:t>
            </a:r>
            <a:r>
              <a:rPr lang="en-US" altLang="zh-CN" dirty="0">
                <a:solidFill>
                  <a:srgbClr val="121212"/>
                </a:solidFill>
                <a:latin typeface="-apple-system"/>
              </a:rPr>
              <a:t>Stacking</a:t>
            </a:r>
            <a:r>
              <a:rPr lang="zh-CN" altLang="en-US" dirty="0">
                <a:solidFill>
                  <a:srgbClr val="121212"/>
                </a:solidFill>
                <a:latin typeface="-apple-system"/>
              </a:rPr>
              <a:t>更好。</a:t>
            </a:r>
            <a:endParaRPr lang="zh-CN" altLang="en-US" dirty="0"/>
          </a:p>
        </p:txBody>
      </p:sp>
    </p:spTree>
    <p:extLst>
      <p:ext uri="{BB962C8B-B14F-4D97-AF65-F5344CB8AC3E}">
        <p14:creationId xmlns:p14="http://schemas.microsoft.com/office/powerpoint/2010/main" val="188600445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Model Ensemble</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211</a:t>
            </a:fld>
            <a:endParaRPr lang="en-US" dirty="0">
              <a:solidFill>
                <a:prstClr val="black">
                  <a:tint val="75000"/>
                </a:prstClr>
              </a:solidFill>
              <a:latin typeface="Calibri"/>
            </a:endParaRPr>
          </a:p>
        </p:txBody>
      </p:sp>
      <p:sp>
        <p:nvSpPr>
          <p:cNvPr id="8" name="TextBox 2">
            <a:extLst>
              <a:ext uri="{FF2B5EF4-FFF2-40B4-BE49-F238E27FC236}">
                <a16:creationId xmlns:a16="http://schemas.microsoft.com/office/drawing/2014/main" id="{9C6CD8BA-17E1-496B-9ADE-6571D4936559}"/>
              </a:ext>
            </a:extLst>
          </p:cNvPr>
          <p:cNvSpPr txBox="1"/>
          <p:nvPr/>
        </p:nvSpPr>
        <p:spPr>
          <a:xfrm>
            <a:off x="357693" y="1203805"/>
            <a:ext cx="8593361" cy="461665"/>
          </a:xfrm>
          <a:prstGeom prst="rect">
            <a:avLst/>
          </a:prstGeom>
          <a:noFill/>
        </p:spPr>
        <p:txBody>
          <a:bodyPr wrap="square" rtlCol="0">
            <a:spAutoFit/>
          </a:bodyPr>
          <a:lstStyle/>
          <a:p>
            <a:pPr defTabSz="457200">
              <a:spcBef>
                <a:spcPts val="1200"/>
              </a:spcBef>
              <a:defRPr/>
            </a:pPr>
            <a:r>
              <a:rPr lang="en-US" altLang="zh-CN" sz="2400" dirty="0">
                <a:solidFill>
                  <a:prstClr val="black"/>
                </a:solidFill>
                <a:latin typeface="微软雅黑" panose="020B0503020204020204" pitchFamily="34" charset="-122"/>
                <a:ea typeface="微软雅黑" panose="020B0503020204020204" pitchFamily="34" charset="-122"/>
              </a:rPr>
              <a:t>    </a:t>
            </a:r>
          </a:p>
        </p:txBody>
      </p:sp>
      <p:sp>
        <p:nvSpPr>
          <p:cNvPr id="10" name="TextBox 2">
            <a:extLst>
              <a:ext uri="{FF2B5EF4-FFF2-40B4-BE49-F238E27FC236}">
                <a16:creationId xmlns:a16="http://schemas.microsoft.com/office/drawing/2014/main" id="{2B680CEF-681C-42DA-8C8A-496D43A635FB}"/>
              </a:ext>
            </a:extLst>
          </p:cNvPr>
          <p:cNvSpPr txBox="1"/>
          <p:nvPr/>
        </p:nvSpPr>
        <p:spPr>
          <a:xfrm>
            <a:off x="357691" y="1275621"/>
            <a:ext cx="8224246" cy="984885"/>
          </a:xfrm>
          <a:prstGeom prst="rect">
            <a:avLst/>
          </a:prstGeom>
          <a:noFill/>
        </p:spPr>
        <p:txBody>
          <a:bodyPr wrap="square" rtlCol="0">
            <a:spAutoFit/>
          </a:bodyPr>
          <a:lstStyle/>
          <a:p>
            <a:pPr marL="342900" indent="-342900" defTabSz="457200">
              <a:spcBef>
                <a:spcPts val="1200"/>
              </a:spcBef>
              <a:buFont typeface="Wingdings" panose="05000000000000000000" pitchFamily="2" charset="2"/>
              <a:buChar char="n"/>
              <a:defRPr/>
            </a:pPr>
            <a:r>
              <a:rPr lang="zh-CN" altLang="en-US" sz="2400" b="1" dirty="0">
                <a:solidFill>
                  <a:srgbClr val="121212"/>
                </a:solidFill>
                <a:latin typeface="-apple-system"/>
                <a:ea typeface="等线" panose="02010600030101010101" pitchFamily="2" charset="-122"/>
              </a:rPr>
              <a:t>总结</a:t>
            </a:r>
            <a:endParaRPr lang="en-US" altLang="zh-CN" sz="2400" b="1" dirty="0">
              <a:solidFill>
                <a:srgbClr val="121212"/>
              </a:solidFill>
              <a:latin typeface="-apple-system"/>
              <a:ea typeface="等线" panose="02010600030101010101" pitchFamily="2" charset="-122"/>
            </a:endParaRPr>
          </a:p>
          <a:p>
            <a:pPr marL="342900" indent="-342900" defTabSz="457200">
              <a:spcBef>
                <a:spcPts val="1200"/>
              </a:spcBef>
              <a:buFont typeface="Wingdings" panose="05000000000000000000" pitchFamily="2" charset="2"/>
              <a:buChar char="n"/>
              <a:defRPr/>
            </a:pP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9056401-00F3-42A7-93EB-E5C2B4D3AB93}"/>
              </a:ext>
            </a:extLst>
          </p:cNvPr>
          <p:cNvSpPr txBox="1"/>
          <p:nvPr/>
        </p:nvSpPr>
        <p:spPr>
          <a:xfrm>
            <a:off x="357691" y="2124602"/>
            <a:ext cx="8052662" cy="2862322"/>
          </a:xfrm>
          <a:prstGeom prst="rect">
            <a:avLst/>
          </a:prstGeom>
          <a:noFill/>
        </p:spPr>
        <p:txBody>
          <a:bodyPr wrap="square">
            <a:spAutoFit/>
          </a:bodyPr>
          <a:lstStyle/>
          <a:p>
            <a:r>
              <a:rPr lang="zh-CN" altLang="en-US" dirty="0">
                <a:solidFill>
                  <a:srgbClr val="121212"/>
                </a:solidFill>
                <a:latin typeface="微软雅黑" panose="020B0503020204020204" pitchFamily="34" charset="-122"/>
                <a:ea typeface="微软雅黑" panose="020B0503020204020204" pitchFamily="34" charset="-122"/>
              </a:rPr>
              <a:t>模型融合看起来不错，很多比赛选手也热衷于在比赛后期去找使用不同模型的队友进行模型融合，但真实工业中，还是</a:t>
            </a:r>
            <a:r>
              <a:rPr lang="en-US" altLang="zh-CN" dirty="0">
                <a:solidFill>
                  <a:srgbClr val="121212"/>
                </a:solidFill>
                <a:latin typeface="微软雅黑" panose="020B0503020204020204" pitchFamily="34" charset="-122"/>
                <a:ea typeface="微软雅黑" panose="020B0503020204020204" pitchFamily="34" charset="-122"/>
              </a:rPr>
              <a:t>Less is better</a:t>
            </a:r>
            <a:r>
              <a:rPr lang="zh-CN" altLang="en-US" dirty="0">
                <a:solidFill>
                  <a:srgbClr val="121212"/>
                </a:solidFill>
                <a:latin typeface="微软雅黑" panose="020B0503020204020204" pitchFamily="34" charset="-122"/>
                <a:ea typeface="微软雅黑" panose="020B0503020204020204" pitchFamily="34" charset="-122"/>
              </a:rPr>
              <a:t>。</a:t>
            </a:r>
            <a:endParaRPr lang="en-US" altLang="zh-CN" dirty="0">
              <a:solidFill>
                <a:srgbClr val="121212"/>
              </a:solidFill>
              <a:latin typeface="微软雅黑" panose="020B0503020204020204" pitchFamily="34" charset="-122"/>
              <a:ea typeface="微软雅黑" panose="020B0503020204020204" pitchFamily="34" charset="-122"/>
            </a:endParaRPr>
          </a:p>
          <a:p>
            <a:endParaRPr lang="en-US" altLang="zh-CN" dirty="0">
              <a:solidFill>
                <a:srgbClr val="121212"/>
              </a:solidFill>
              <a:latin typeface="微软雅黑" panose="020B0503020204020204" pitchFamily="34" charset="-122"/>
              <a:ea typeface="微软雅黑" panose="020B0503020204020204" pitchFamily="34" charset="-122"/>
            </a:endParaRPr>
          </a:p>
          <a:p>
            <a:r>
              <a:rPr lang="zh-CN" altLang="en-US" dirty="0">
                <a:solidFill>
                  <a:srgbClr val="121212"/>
                </a:solidFill>
                <a:latin typeface="微软雅黑" panose="020B0503020204020204" pitchFamily="34" charset="-122"/>
                <a:ea typeface="微软雅黑" panose="020B0503020204020204" pitchFamily="34" charset="-122"/>
              </a:rPr>
              <a:t>例如：在</a:t>
            </a:r>
            <a:r>
              <a:rPr lang="en-US" altLang="zh-CN" dirty="0">
                <a:solidFill>
                  <a:srgbClr val="121212"/>
                </a:solidFill>
                <a:latin typeface="微软雅黑" panose="020B0503020204020204" pitchFamily="34" charset="-122"/>
                <a:ea typeface="微软雅黑" panose="020B0503020204020204" pitchFamily="34" charset="-122"/>
              </a:rPr>
              <a:t>2006</a:t>
            </a:r>
            <a:r>
              <a:rPr lang="zh-CN" altLang="en-US" dirty="0">
                <a:solidFill>
                  <a:srgbClr val="121212"/>
                </a:solidFill>
                <a:latin typeface="微软雅黑" panose="020B0503020204020204" pitchFamily="34" charset="-122"/>
                <a:ea typeface="微软雅黑" panose="020B0503020204020204" pitchFamily="34" charset="-122"/>
              </a:rPr>
              <a:t>年，</a:t>
            </a:r>
            <a:r>
              <a:rPr lang="en-US" altLang="zh-CN" dirty="0">
                <a:solidFill>
                  <a:srgbClr val="121212"/>
                </a:solidFill>
                <a:latin typeface="微软雅黑" panose="020B0503020204020204" pitchFamily="34" charset="-122"/>
                <a:ea typeface="微软雅黑" panose="020B0503020204020204" pitchFamily="34" charset="-122"/>
              </a:rPr>
              <a:t>Netflix</a:t>
            </a:r>
            <a:r>
              <a:rPr lang="zh-CN" altLang="en-US" dirty="0">
                <a:solidFill>
                  <a:srgbClr val="121212"/>
                </a:solidFill>
                <a:latin typeface="微软雅黑" panose="020B0503020204020204" pitchFamily="34" charset="-122"/>
                <a:ea typeface="微软雅黑" panose="020B0503020204020204" pitchFamily="34" charset="-122"/>
              </a:rPr>
              <a:t>组织的第一场数据科学竞赛，队伍</a:t>
            </a:r>
            <a:r>
              <a:rPr lang="en-US" altLang="zh-CN" dirty="0" err="1">
                <a:solidFill>
                  <a:srgbClr val="121212"/>
                </a:solidFill>
                <a:latin typeface="微软雅黑" panose="020B0503020204020204" pitchFamily="34" charset="-122"/>
                <a:ea typeface="微软雅黑" panose="020B0503020204020204" pitchFamily="34" charset="-122"/>
              </a:rPr>
              <a:t>Korbell</a:t>
            </a:r>
            <a:r>
              <a:rPr lang="zh-CN" altLang="en-US" dirty="0">
                <a:solidFill>
                  <a:srgbClr val="121212"/>
                </a:solidFill>
                <a:latin typeface="微软雅黑" panose="020B0503020204020204" pitchFamily="34" charset="-122"/>
                <a:ea typeface="微软雅黑" panose="020B0503020204020204" pitchFamily="34" charset="-122"/>
              </a:rPr>
              <a:t>以</a:t>
            </a:r>
            <a:r>
              <a:rPr lang="en-US" altLang="zh-CN" dirty="0">
                <a:solidFill>
                  <a:srgbClr val="121212"/>
                </a:solidFill>
                <a:latin typeface="微软雅黑" panose="020B0503020204020204" pitchFamily="34" charset="-122"/>
                <a:ea typeface="微软雅黑" panose="020B0503020204020204" pitchFamily="34" charset="-122"/>
              </a:rPr>
              <a:t>8.43%</a:t>
            </a:r>
            <a:r>
              <a:rPr lang="zh-CN" altLang="en-US" dirty="0">
                <a:solidFill>
                  <a:srgbClr val="121212"/>
                </a:solidFill>
                <a:latin typeface="微软雅黑" panose="020B0503020204020204" pitchFamily="34" charset="-122"/>
                <a:ea typeface="微软雅黑" panose="020B0503020204020204" pitchFamily="34" charset="-122"/>
              </a:rPr>
              <a:t>的提升获得了第一进步奖，为此，他们融合了</a:t>
            </a:r>
            <a:r>
              <a:rPr lang="en-US" altLang="zh-CN" dirty="0">
                <a:solidFill>
                  <a:srgbClr val="121212"/>
                </a:solidFill>
                <a:latin typeface="微软雅黑" panose="020B0503020204020204" pitchFamily="34" charset="-122"/>
                <a:ea typeface="微软雅黑" panose="020B0503020204020204" pitchFamily="34" charset="-122"/>
              </a:rPr>
              <a:t>107</a:t>
            </a:r>
            <a:r>
              <a:rPr lang="zh-CN" altLang="en-US" dirty="0">
                <a:solidFill>
                  <a:srgbClr val="121212"/>
                </a:solidFill>
                <a:latin typeface="微软雅黑" panose="020B0503020204020204" pitchFamily="34" charset="-122"/>
                <a:ea typeface="微软雅黑" panose="020B0503020204020204" pitchFamily="34" charset="-122"/>
              </a:rPr>
              <a:t>个算法且耗时</a:t>
            </a:r>
            <a:r>
              <a:rPr lang="en-US" altLang="zh-CN" dirty="0">
                <a:solidFill>
                  <a:srgbClr val="121212"/>
                </a:solidFill>
                <a:latin typeface="微软雅黑" panose="020B0503020204020204" pitchFamily="34" charset="-122"/>
                <a:ea typeface="微软雅黑" panose="020B0503020204020204" pitchFamily="34" charset="-122"/>
              </a:rPr>
              <a:t>2000</a:t>
            </a:r>
            <a:r>
              <a:rPr lang="zh-CN" altLang="en-US" dirty="0">
                <a:solidFill>
                  <a:srgbClr val="121212"/>
                </a:solidFill>
                <a:latin typeface="微软雅黑" panose="020B0503020204020204" pitchFamily="34" charset="-122"/>
                <a:ea typeface="微软雅黑" panose="020B0503020204020204" pitchFamily="34" charset="-122"/>
              </a:rPr>
              <a:t>小时。由于融合带来的复杂度，最后</a:t>
            </a:r>
            <a:r>
              <a:rPr lang="en-US" altLang="zh-CN" dirty="0">
                <a:solidFill>
                  <a:srgbClr val="121212"/>
                </a:solidFill>
                <a:latin typeface="微软雅黑" panose="020B0503020204020204" pitchFamily="34" charset="-122"/>
                <a:ea typeface="微软雅黑" panose="020B0503020204020204" pitchFamily="34" charset="-122"/>
              </a:rPr>
              <a:t>Netflix</a:t>
            </a:r>
            <a:r>
              <a:rPr lang="zh-CN" altLang="en-US" dirty="0">
                <a:solidFill>
                  <a:srgbClr val="121212"/>
                </a:solidFill>
                <a:latin typeface="微软雅黑" panose="020B0503020204020204" pitchFamily="34" charset="-122"/>
                <a:ea typeface="微软雅黑" panose="020B0503020204020204" pitchFamily="34" charset="-122"/>
              </a:rPr>
              <a:t>并没有将他们方案完全应用在产品中 </a:t>
            </a:r>
            <a:r>
              <a:rPr lang="en-US" altLang="zh-CN" dirty="0">
                <a:solidFill>
                  <a:srgbClr val="121212"/>
                </a:solidFill>
                <a:latin typeface="微软雅黑" panose="020B0503020204020204" pitchFamily="34" charset="-122"/>
                <a:ea typeface="微软雅黑" panose="020B0503020204020204" pitchFamily="34" charset="-122"/>
              </a:rPr>
              <a:t>[7]</a:t>
            </a:r>
            <a:r>
              <a:rPr lang="zh-CN" altLang="en-US" dirty="0">
                <a:solidFill>
                  <a:srgbClr val="121212"/>
                </a:solidFill>
                <a:latin typeface="微软雅黑" panose="020B0503020204020204" pitchFamily="34" charset="-122"/>
                <a:ea typeface="微软雅黑" panose="020B0503020204020204" pitchFamily="34" charset="-122"/>
              </a:rPr>
              <a:t>。现在很多比赛平台也声明禁止选手过多堆砌模型，特别是很多比赛已经开始将预测时间加入分数评估中。</a:t>
            </a:r>
            <a:endParaRPr lang="en-US" altLang="zh-CN" dirty="0">
              <a:solidFill>
                <a:srgbClr val="121212"/>
              </a:solidFill>
              <a:latin typeface="微软雅黑" panose="020B0503020204020204" pitchFamily="34" charset="-122"/>
              <a:ea typeface="微软雅黑" panose="020B0503020204020204" pitchFamily="34" charset="-122"/>
            </a:endParaRPr>
          </a:p>
          <a:p>
            <a:endParaRPr lang="en-US" altLang="zh-CN" dirty="0">
              <a:solidFill>
                <a:srgbClr val="121212"/>
              </a:solidFill>
              <a:latin typeface="微软雅黑" panose="020B0503020204020204" pitchFamily="34" charset="-122"/>
              <a:ea typeface="微软雅黑" panose="020B0503020204020204" pitchFamily="34" charset="-122"/>
            </a:endParaRPr>
          </a:p>
          <a:p>
            <a:r>
              <a:rPr lang="zh-CN" altLang="en-US" dirty="0">
                <a:solidFill>
                  <a:srgbClr val="121212"/>
                </a:solidFill>
                <a:latin typeface="微软雅黑" panose="020B0503020204020204" pitchFamily="34" charset="-122"/>
                <a:ea typeface="微软雅黑" panose="020B0503020204020204" pitchFamily="34" charset="-122"/>
              </a:rPr>
              <a:t>模型融合是提升技巧，建议平衡好模型的准确率和效率。</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975192"/>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9A297ED-2741-4B58-BB05-8102F1630327}"/>
              </a:ext>
            </a:extLst>
          </p:cNvPr>
          <p:cNvSpPr txBox="1"/>
          <p:nvPr/>
        </p:nvSpPr>
        <p:spPr>
          <a:xfrm>
            <a:off x="271021" y="709676"/>
            <a:ext cx="8601958" cy="5632311"/>
          </a:xfrm>
          <a:prstGeom prst="rect">
            <a:avLst/>
          </a:prstGeom>
          <a:noFill/>
        </p:spPr>
        <p:txBody>
          <a:bodyPr wrap="square">
            <a:spAutoFit/>
          </a:bodyPr>
          <a:lstStyle/>
          <a:p>
            <a:pPr algn="just"/>
            <a:br>
              <a:rPr lang="zh-CN" altLang="en-US" b="0" i="0" dirty="0">
                <a:solidFill>
                  <a:srgbClr val="333333"/>
                </a:solidFill>
                <a:effectLst/>
                <a:latin typeface="-apple-system"/>
              </a:rPr>
            </a:br>
            <a:endParaRPr lang="zh-CN" altLang="en-US" b="0" i="0" dirty="0">
              <a:solidFill>
                <a:srgbClr val="333333"/>
              </a:solidFill>
              <a:effectLst/>
              <a:latin typeface="-apple-system"/>
            </a:endParaRPr>
          </a:p>
          <a:p>
            <a:pPr algn="just"/>
            <a:r>
              <a:rPr lang="zh-CN" altLang="en-US" b="1" i="0" dirty="0">
                <a:solidFill>
                  <a:srgbClr val="3F3F3F"/>
                </a:solidFill>
                <a:effectLst/>
                <a:latin typeface="-apple-system"/>
              </a:rPr>
              <a:t>        </a:t>
            </a:r>
            <a:r>
              <a:rPr lang="zh-CN" altLang="en-US" b="1" i="0" dirty="0">
                <a:solidFill>
                  <a:srgbClr val="FF0000"/>
                </a:solidFill>
                <a:effectLst/>
                <a:latin typeface="微软雅黑" panose="020B0503020204020204" pitchFamily="34" charset="-122"/>
                <a:ea typeface="微软雅黑" panose="020B0503020204020204" pitchFamily="34" charset="-122"/>
              </a:rPr>
              <a:t>从学习率观察</a:t>
            </a:r>
            <a:endParaRPr lang="zh-CN" altLang="en-US" b="0" i="0" dirty="0">
              <a:solidFill>
                <a:srgbClr val="FF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太高的学习率，</a:t>
            </a:r>
            <a:r>
              <a:rPr lang="en-US" altLang="zh-CN" b="0" i="0" dirty="0">
                <a:solidFill>
                  <a:srgbClr val="333333"/>
                </a:solidFill>
                <a:effectLst/>
                <a:latin typeface="微软雅黑" panose="020B0503020204020204" pitchFamily="34" charset="-122"/>
                <a:ea typeface="微软雅黑" panose="020B0503020204020204" pitchFamily="34" charset="-122"/>
              </a:rPr>
              <a:t>loss</a:t>
            </a:r>
            <a:r>
              <a:rPr lang="zh-CN" altLang="en-US" b="0" i="0" dirty="0">
                <a:solidFill>
                  <a:srgbClr val="333333"/>
                </a:solidFill>
                <a:effectLst/>
                <a:latin typeface="微软雅黑" panose="020B0503020204020204" pitchFamily="34" charset="-122"/>
                <a:ea typeface="微软雅黑" panose="020B0503020204020204" pitchFamily="34" charset="-122"/>
              </a:rPr>
              <a:t>曲线会很奇怪，很容易会出现参数爆炸现象；低学习率，</a:t>
            </a:r>
            <a:r>
              <a:rPr lang="en-US" altLang="zh-CN" b="0" i="0" dirty="0">
                <a:solidFill>
                  <a:srgbClr val="333333"/>
                </a:solidFill>
                <a:effectLst/>
                <a:latin typeface="微软雅黑" panose="020B0503020204020204" pitchFamily="34" charset="-122"/>
                <a:ea typeface="微软雅黑" panose="020B0503020204020204" pitchFamily="34" charset="-122"/>
              </a:rPr>
              <a:t>loss</a:t>
            </a:r>
            <a:r>
              <a:rPr lang="zh-CN" altLang="en-US" b="0" i="0" dirty="0">
                <a:solidFill>
                  <a:srgbClr val="333333"/>
                </a:solidFill>
                <a:effectLst/>
                <a:latin typeface="微软雅黑" panose="020B0503020204020204" pitchFamily="34" charset="-122"/>
                <a:ea typeface="微软雅黑" panose="020B0503020204020204" pitchFamily="34" charset="-122"/>
              </a:rPr>
              <a:t>下降很慢；高学习率，一开始</a:t>
            </a:r>
            <a:r>
              <a:rPr lang="en-US" altLang="zh-CN" b="0" i="0" dirty="0">
                <a:solidFill>
                  <a:srgbClr val="333333"/>
                </a:solidFill>
                <a:effectLst/>
                <a:latin typeface="微软雅黑" panose="020B0503020204020204" pitchFamily="34" charset="-122"/>
                <a:ea typeface="微软雅黑" panose="020B0503020204020204" pitchFamily="34" charset="-122"/>
              </a:rPr>
              <a:t>loss</a:t>
            </a:r>
            <a:r>
              <a:rPr lang="zh-CN" altLang="en-US" b="0" i="0" dirty="0">
                <a:solidFill>
                  <a:srgbClr val="333333"/>
                </a:solidFill>
                <a:effectLst/>
                <a:latin typeface="微软雅黑" panose="020B0503020204020204" pitchFamily="34" charset="-122"/>
                <a:ea typeface="微软雅黑" panose="020B0503020204020204" pitchFamily="34" charset="-122"/>
              </a:rPr>
              <a:t>会下降很快，但很容易跌入局部最小值；好的学习率应该平滑下降。</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b="1" i="0" dirty="0">
                <a:solidFill>
                  <a:srgbClr val="3F3F3F"/>
                </a:solidFill>
                <a:effectLst/>
                <a:latin typeface="微软雅黑" panose="020B0503020204020204" pitchFamily="34" charset="-122"/>
                <a:ea typeface="微软雅黑" panose="020B0503020204020204" pitchFamily="34" charset="-122"/>
              </a:rPr>
              <a:t>        </a:t>
            </a:r>
            <a:r>
              <a:rPr lang="zh-CN" altLang="en-US" b="1" i="0" dirty="0">
                <a:solidFill>
                  <a:srgbClr val="FF0000"/>
                </a:solidFill>
                <a:effectLst/>
                <a:latin typeface="微软雅黑" panose="020B0503020204020204" pitchFamily="34" charset="-122"/>
                <a:ea typeface="微软雅黑" panose="020B0503020204020204" pitchFamily="34" charset="-122"/>
              </a:rPr>
              <a:t>放大</a:t>
            </a:r>
            <a:r>
              <a:rPr lang="en-US" altLang="zh-CN" b="1" i="0" dirty="0">
                <a:solidFill>
                  <a:srgbClr val="FF0000"/>
                </a:solidFill>
                <a:effectLst/>
                <a:latin typeface="微软雅黑" panose="020B0503020204020204" pitchFamily="34" charset="-122"/>
                <a:ea typeface="微软雅黑" panose="020B0503020204020204" pitchFamily="34" charset="-122"/>
              </a:rPr>
              <a:t>loss</a:t>
            </a:r>
            <a:r>
              <a:rPr lang="zh-CN" altLang="en-US" b="1" i="0" dirty="0">
                <a:solidFill>
                  <a:srgbClr val="FF0000"/>
                </a:solidFill>
                <a:effectLst/>
                <a:latin typeface="微软雅黑" panose="020B0503020204020204" pitchFamily="34" charset="-122"/>
                <a:ea typeface="微软雅黑" panose="020B0503020204020204" pitchFamily="34" charset="-122"/>
              </a:rPr>
              <a:t>曲线观察</a:t>
            </a: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图中横坐标是</a:t>
            </a:r>
            <a:r>
              <a:rPr lang="en-US" altLang="zh-CN" b="0" i="0" dirty="0">
                <a:solidFill>
                  <a:srgbClr val="333333"/>
                </a:solidFill>
                <a:effectLst/>
                <a:latin typeface="微软雅黑" panose="020B0503020204020204" pitchFamily="34" charset="-122"/>
                <a:ea typeface="微软雅黑" panose="020B0503020204020204" pitchFamily="34" charset="-122"/>
              </a:rPr>
              <a:t>epoch</a:t>
            </a:r>
            <a:r>
              <a:rPr lang="zh-CN" altLang="en-US" b="0" i="0" dirty="0">
                <a:solidFill>
                  <a:srgbClr val="333333"/>
                </a:solidFill>
                <a:effectLst/>
                <a:latin typeface="微软雅黑" panose="020B0503020204020204" pitchFamily="34" charset="-122"/>
                <a:ea typeface="微软雅黑" panose="020B0503020204020204" pitchFamily="34" charset="-122"/>
              </a:rPr>
              <a:t>（网络在整个训练集上完整的跑一遍的时间，所以每个</a:t>
            </a:r>
            <a:r>
              <a:rPr lang="en-US" altLang="zh-CN" b="0" i="0" dirty="0">
                <a:solidFill>
                  <a:srgbClr val="333333"/>
                </a:solidFill>
                <a:effectLst/>
                <a:latin typeface="微软雅黑" panose="020B0503020204020204" pitchFamily="34" charset="-122"/>
                <a:ea typeface="微软雅黑" panose="020B0503020204020204" pitchFamily="34" charset="-122"/>
              </a:rPr>
              <a:t>epoch</a:t>
            </a:r>
            <a:r>
              <a:rPr lang="zh-CN" altLang="en-US" b="0" i="0" dirty="0">
                <a:solidFill>
                  <a:srgbClr val="333333"/>
                </a:solidFill>
                <a:effectLst/>
                <a:latin typeface="微软雅黑" panose="020B0503020204020204" pitchFamily="34" charset="-122"/>
                <a:ea typeface="微软雅黑" panose="020B0503020204020204" pitchFamily="34" charset="-122"/>
              </a:rPr>
              <a:t>中会有多个</a:t>
            </a:r>
            <a:r>
              <a:rPr lang="en-US" altLang="zh-CN" b="0" i="0" dirty="0">
                <a:solidFill>
                  <a:srgbClr val="333333"/>
                </a:solidFill>
                <a:effectLst/>
                <a:latin typeface="微软雅黑" panose="020B0503020204020204" pitchFamily="34" charset="-122"/>
                <a:ea typeface="微软雅黑" panose="020B0503020204020204" pitchFamily="34" charset="-122"/>
              </a:rPr>
              <a:t>mini batches</a:t>
            </a:r>
            <a:r>
              <a:rPr lang="zh-CN" altLang="en-US" b="0" i="0" dirty="0">
                <a:solidFill>
                  <a:srgbClr val="333333"/>
                </a:solidFill>
                <a:effectLst/>
                <a:latin typeface="微软雅黑" panose="020B0503020204020204" pitchFamily="34" charset="-122"/>
                <a:ea typeface="微软雅黑" panose="020B0503020204020204" pitchFamily="34" charset="-122"/>
              </a:rPr>
              <a:t>），纵坐标是每个训练</a:t>
            </a:r>
            <a:r>
              <a:rPr lang="en-US" altLang="zh-CN" b="0" i="0" dirty="0">
                <a:solidFill>
                  <a:srgbClr val="333333"/>
                </a:solidFill>
                <a:effectLst/>
                <a:latin typeface="微软雅黑" panose="020B0503020204020204" pitchFamily="34" charset="-122"/>
                <a:ea typeface="微软雅黑" panose="020B0503020204020204" pitchFamily="34" charset="-122"/>
              </a:rPr>
              <a:t>batch</a:t>
            </a:r>
            <a:r>
              <a:rPr lang="zh-CN" altLang="en-US" b="0" i="0" dirty="0">
                <a:solidFill>
                  <a:srgbClr val="333333"/>
                </a:solidFill>
                <a:effectLst/>
                <a:latin typeface="微软雅黑" panose="020B0503020204020204" pitchFamily="34" charset="-122"/>
                <a:ea typeface="微软雅黑" panose="020B0503020204020204" pitchFamily="34" charset="-122"/>
              </a:rPr>
              <a:t>的分类</a:t>
            </a:r>
            <a:r>
              <a:rPr lang="en-US" altLang="zh-CN" b="0" i="0" dirty="0">
                <a:solidFill>
                  <a:srgbClr val="333333"/>
                </a:solidFill>
                <a:effectLst/>
                <a:latin typeface="微软雅黑" panose="020B0503020204020204" pitchFamily="34" charset="-122"/>
                <a:ea typeface="微软雅黑" panose="020B0503020204020204" pitchFamily="34" charset="-122"/>
              </a:rPr>
              <a:t>loss</a:t>
            </a:r>
            <a:r>
              <a:rPr lang="zh-CN" altLang="en-US" b="0" i="0" dirty="0">
                <a:solidFill>
                  <a:srgbClr val="333333"/>
                </a:solidFill>
                <a:effectLst/>
                <a:latin typeface="微软雅黑" panose="020B0503020204020204" pitchFamily="34" charset="-122"/>
                <a:ea typeface="微软雅黑" panose="020B0503020204020204" pitchFamily="34" charset="-122"/>
              </a:rPr>
              <a:t>。如果</a:t>
            </a:r>
            <a:r>
              <a:rPr lang="en-US" altLang="zh-CN" b="0" i="0" dirty="0">
                <a:solidFill>
                  <a:srgbClr val="333333"/>
                </a:solidFill>
                <a:effectLst/>
                <a:latin typeface="微软雅黑" panose="020B0503020204020204" pitchFamily="34" charset="-122"/>
                <a:ea typeface="微软雅黑" panose="020B0503020204020204" pitchFamily="34" charset="-122"/>
              </a:rPr>
              <a:t>loss</a:t>
            </a:r>
            <a:r>
              <a:rPr lang="zh-CN" altLang="en-US" b="0" i="0" dirty="0">
                <a:solidFill>
                  <a:srgbClr val="333333"/>
                </a:solidFill>
                <a:effectLst/>
                <a:latin typeface="微软雅黑" panose="020B0503020204020204" pitchFamily="34" charset="-122"/>
                <a:ea typeface="微软雅黑" panose="020B0503020204020204" pitchFamily="34" charset="-122"/>
              </a:rPr>
              <a:t>曲线表现出线性（下降缓慢）表明学习率太低；如果</a:t>
            </a:r>
            <a:r>
              <a:rPr lang="en-US" altLang="zh-CN" b="0" i="0" dirty="0">
                <a:solidFill>
                  <a:srgbClr val="333333"/>
                </a:solidFill>
                <a:effectLst/>
                <a:latin typeface="微软雅黑" panose="020B0503020204020204" pitchFamily="34" charset="-122"/>
                <a:ea typeface="微软雅黑" panose="020B0503020204020204" pitchFamily="34" charset="-122"/>
              </a:rPr>
              <a:t>loss</a:t>
            </a:r>
            <a:r>
              <a:rPr lang="zh-CN" altLang="en-US" b="0" i="0" dirty="0">
                <a:solidFill>
                  <a:srgbClr val="333333"/>
                </a:solidFill>
                <a:effectLst/>
                <a:latin typeface="微软雅黑" panose="020B0503020204020204" pitchFamily="34" charset="-122"/>
                <a:ea typeface="微软雅黑" panose="020B0503020204020204" pitchFamily="34" charset="-122"/>
              </a:rPr>
              <a:t>不再下降，表明学习率太高陷入局部最小值；曲线的宽度和</a:t>
            </a:r>
            <a:r>
              <a:rPr lang="en-US" altLang="zh-CN" b="0" i="0" dirty="0">
                <a:solidFill>
                  <a:srgbClr val="333333"/>
                </a:solidFill>
                <a:effectLst/>
                <a:latin typeface="微软雅黑" panose="020B0503020204020204" pitchFamily="34" charset="-122"/>
                <a:ea typeface="微软雅黑" panose="020B0503020204020204" pitchFamily="34" charset="-122"/>
              </a:rPr>
              <a:t>batch size</a:t>
            </a:r>
            <a:r>
              <a:rPr lang="zh-CN" altLang="en-US" b="0" i="0" dirty="0">
                <a:solidFill>
                  <a:srgbClr val="333333"/>
                </a:solidFill>
                <a:effectLst/>
                <a:latin typeface="微软雅黑" panose="020B0503020204020204" pitchFamily="34" charset="-122"/>
                <a:ea typeface="微软雅黑" panose="020B0503020204020204" pitchFamily="34" charset="-122"/>
              </a:rPr>
              <a:t>有关，如果宽度太宽，说明相邻</a:t>
            </a:r>
            <a:r>
              <a:rPr lang="en-US" altLang="zh-CN" b="0" i="0" dirty="0">
                <a:solidFill>
                  <a:srgbClr val="333333"/>
                </a:solidFill>
                <a:effectLst/>
                <a:latin typeface="微软雅黑" panose="020B0503020204020204" pitchFamily="34" charset="-122"/>
                <a:ea typeface="微软雅黑" panose="020B0503020204020204" pitchFamily="34" charset="-122"/>
              </a:rPr>
              <a:t>batch</a:t>
            </a:r>
            <a:r>
              <a:rPr lang="zh-CN" altLang="en-US" b="0" i="0" dirty="0">
                <a:solidFill>
                  <a:srgbClr val="333333"/>
                </a:solidFill>
                <a:effectLst/>
                <a:latin typeface="微软雅黑" panose="020B0503020204020204" pitchFamily="34" charset="-122"/>
                <a:ea typeface="微软雅黑" panose="020B0503020204020204" pitchFamily="34" charset="-122"/>
              </a:rPr>
              <a:t>间的变化太大，应该减小</a:t>
            </a:r>
            <a:r>
              <a:rPr lang="en-US" altLang="zh-CN" b="0" i="0" dirty="0">
                <a:solidFill>
                  <a:srgbClr val="333333"/>
                </a:solidFill>
                <a:effectLst/>
                <a:latin typeface="微软雅黑" panose="020B0503020204020204" pitchFamily="34" charset="-122"/>
                <a:ea typeface="微软雅黑" panose="020B0503020204020204" pitchFamily="34" charset="-122"/>
              </a:rPr>
              <a:t>batch size</a:t>
            </a:r>
            <a:r>
              <a:rPr lang="zh-CN" altLang="en-US" b="0" i="0" dirty="0">
                <a:solidFill>
                  <a:srgbClr val="333333"/>
                </a:solidFill>
                <a:effectLst/>
                <a:latin typeface="微软雅黑" panose="020B0503020204020204" pitchFamily="34" charset="-122"/>
                <a:ea typeface="微软雅黑" panose="020B0503020204020204" pitchFamily="34" charset="-122"/>
              </a:rPr>
              <a:t>。</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b="1" i="0" dirty="0">
                <a:solidFill>
                  <a:srgbClr val="3F3F3F"/>
                </a:solidFill>
                <a:effectLst/>
                <a:latin typeface="微软雅黑" panose="020B0503020204020204" pitchFamily="34" charset="-122"/>
                <a:ea typeface="微软雅黑" panose="020B0503020204020204" pitchFamily="34" charset="-122"/>
              </a:rPr>
              <a:t>        </a:t>
            </a:r>
            <a:r>
              <a:rPr lang="zh-CN" altLang="en-US" b="1" i="0" dirty="0">
                <a:solidFill>
                  <a:srgbClr val="FF0000"/>
                </a:solidFill>
                <a:effectLst/>
                <a:latin typeface="微软雅黑" panose="020B0503020204020204" pitchFamily="34" charset="-122"/>
                <a:ea typeface="微软雅黑" panose="020B0503020204020204" pitchFamily="34" charset="-122"/>
              </a:rPr>
              <a:t>从精确率曲线观察</a:t>
            </a: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图中红色线是训练集上的精确率，绿色验证集上的精确率。当验证集上精确度收敛时，红线和绿线间隔过大很明显训练集上出现了过拟合。当两线间隔很小且准确率都很低时，说明模型学习能力太低，需要增加模型的</a:t>
            </a:r>
            <a:r>
              <a:rPr lang="en-US" altLang="zh-CN" b="0" i="0" dirty="0">
                <a:solidFill>
                  <a:srgbClr val="333333"/>
                </a:solidFill>
                <a:effectLst/>
                <a:latin typeface="微软雅黑" panose="020B0503020204020204" pitchFamily="34" charset="-122"/>
                <a:ea typeface="微软雅黑" panose="020B0503020204020204" pitchFamily="34" charset="-122"/>
              </a:rPr>
              <a:t>capacity</a:t>
            </a:r>
            <a:r>
              <a:rPr lang="zh-CN" altLang="en-US" b="0" i="0" dirty="0">
                <a:solidFill>
                  <a:srgbClr val="333333"/>
                </a:solidFill>
                <a:effectLst/>
                <a:latin typeface="微软雅黑" panose="020B0503020204020204" pitchFamily="34" charset="-122"/>
                <a:ea typeface="微软雅黑" panose="020B0503020204020204" pitchFamily="34" charset="-122"/>
              </a:rPr>
              <a:t>。</a:t>
            </a:r>
          </a:p>
          <a:p>
            <a:br>
              <a:rPr lang="zh-CN" altLang="en-US" dirty="0"/>
            </a:br>
            <a:endParaRPr lang="zh-CN" altLang="en-US" dirty="0"/>
          </a:p>
        </p:txBody>
      </p:sp>
      <p:sp>
        <p:nvSpPr>
          <p:cNvPr id="4" name="打底色块">
            <a:extLst>
              <a:ext uri="{FF2B5EF4-FFF2-40B4-BE49-F238E27FC236}">
                <a16:creationId xmlns:a16="http://schemas.microsoft.com/office/drawing/2014/main" id="{329F2289-9189-4A6F-B83E-B2830705916D}"/>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rPr>
              <a:t>  </a:t>
            </a:r>
            <a:r>
              <a:rPr kumimoji="1" lang="zh-CN" altLang="en-US" sz="3600" b="1" kern="0" dirty="0">
                <a:solidFill>
                  <a:prstClr val="white"/>
                </a:solidFill>
                <a:latin typeface="Arial" panose="020B0604020202020204" pitchFamily="34" charset="0"/>
                <a:ea typeface="微软雅黑" panose="020B0503020204020204" pitchFamily="34" charset="-122"/>
              </a:rPr>
              <a:t>从数字中观察</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336791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22</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131485" y="972690"/>
            <a:ext cx="8759050" cy="3370153"/>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其它数据增强方法</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Brightness</a:t>
            </a:r>
            <a:r>
              <a:rPr lang="zh-CN" altLang="en-US" b="1" dirty="0">
                <a:solidFill>
                  <a:srgbClr val="292929"/>
                </a:solidFill>
                <a:latin typeface="微软雅黑" panose="020B0503020204020204" pitchFamily="34" charset="-122"/>
                <a:ea typeface="微软雅黑" panose="020B0503020204020204" pitchFamily="34" charset="-122"/>
              </a:rPr>
              <a:t>：</a:t>
            </a:r>
            <a:r>
              <a:rPr lang="zh-CN" altLang="en-US" dirty="0">
                <a:solidFill>
                  <a:srgbClr val="292929"/>
                </a:solidFill>
                <a:latin typeface="微软雅黑" panose="020B0503020204020204" pitchFamily="34" charset="-122"/>
                <a:ea typeface="微软雅黑" panose="020B0503020204020204" pitchFamily="34" charset="-122"/>
              </a:rPr>
              <a:t>随机选择一个亮度偏移值，我们可以指定一个介于 </a:t>
            </a:r>
            <a:r>
              <a:rPr lang="en-US" altLang="zh-CN" dirty="0">
                <a:solidFill>
                  <a:srgbClr val="292929"/>
                </a:solidFill>
                <a:latin typeface="微软雅黑" panose="020B0503020204020204" pitchFamily="34" charset="-122"/>
                <a:ea typeface="微软雅黑" panose="020B0503020204020204" pitchFamily="34" charset="-122"/>
              </a:rPr>
              <a:t>0.0 </a:t>
            </a:r>
            <a:r>
              <a:rPr lang="zh-CN" altLang="en-US" dirty="0">
                <a:solidFill>
                  <a:srgbClr val="292929"/>
                </a:solidFill>
                <a:latin typeface="微软雅黑" panose="020B0503020204020204" pitchFamily="34" charset="-122"/>
                <a:ea typeface="微软雅黑" panose="020B0503020204020204" pitchFamily="34" charset="-122"/>
              </a:rPr>
              <a:t>到 </a:t>
            </a:r>
            <a:r>
              <a:rPr lang="en-US" altLang="zh-CN" dirty="0">
                <a:solidFill>
                  <a:srgbClr val="292929"/>
                </a:solidFill>
                <a:latin typeface="微软雅黑" panose="020B0503020204020204" pitchFamily="34" charset="-122"/>
                <a:ea typeface="微软雅黑" panose="020B0503020204020204" pitchFamily="34" charset="-122"/>
              </a:rPr>
              <a:t>1.0 </a:t>
            </a:r>
            <a:r>
              <a:rPr lang="zh-CN" altLang="en-US" dirty="0">
                <a:solidFill>
                  <a:srgbClr val="292929"/>
                </a:solidFill>
                <a:latin typeface="微软雅黑" panose="020B0503020204020204" pitchFamily="34" charset="-122"/>
                <a:ea typeface="微软雅黑" panose="020B0503020204020204" pitchFamily="34" charset="-122"/>
              </a:rPr>
              <a:t>之间的浮点数，这告诉我们 </a:t>
            </a:r>
            <a:r>
              <a:rPr lang="en-US" altLang="zh-CN" dirty="0">
                <a:solidFill>
                  <a:srgbClr val="292929"/>
                </a:solidFill>
                <a:latin typeface="微软雅黑" panose="020B0503020204020204" pitchFamily="34" charset="-122"/>
                <a:ea typeface="微软雅黑" panose="020B0503020204020204" pitchFamily="34" charset="-122"/>
              </a:rPr>
              <a:t>0.0 </a:t>
            </a:r>
            <a:r>
              <a:rPr lang="zh-CN" altLang="en-US" dirty="0">
                <a:solidFill>
                  <a:srgbClr val="292929"/>
                </a:solidFill>
                <a:latin typeface="微软雅黑" panose="020B0503020204020204" pitchFamily="34" charset="-122"/>
                <a:ea typeface="微软雅黑" panose="020B0503020204020204" pitchFamily="34" charset="-122"/>
              </a:rPr>
              <a:t>表示没有亮度，</a:t>
            </a:r>
            <a:r>
              <a:rPr lang="en-US" altLang="zh-CN" dirty="0">
                <a:solidFill>
                  <a:srgbClr val="292929"/>
                </a:solidFill>
                <a:latin typeface="微软雅黑" panose="020B0503020204020204" pitchFamily="34" charset="-122"/>
                <a:ea typeface="微软雅黑" panose="020B0503020204020204" pitchFamily="34" charset="-122"/>
              </a:rPr>
              <a:t>1.0 </a:t>
            </a:r>
            <a:r>
              <a:rPr lang="zh-CN" altLang="en-US" dirty="0">
                <a:solidFill>
                  <a:srgbClr val="292929"/>
                </a:solidFill>
                <a:latin typeface="微软雅黑" panose="020B0503020204020204" pitchFamily="34" charset="-122"/>
                <a:ea typeface="微软雅黑" panose="020B0503020204020204" pitchFamily="34" charset="-122"/>
              </a:rPr>
              <a:t>对应于最大亮度。</a:t>
            </a: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err="1">
                <a:solidFill>
                  <a:srgbClr val="292929"/>
                </a:solidFill>
                <a:latin typeface="微软雅黑" panose="020B0503020204020204" pitchFamily="34" charset="-122"/>
                <a:ea typeface="微软雅黑" panose="020B0503020204020204" pitchFamily="34" charset="-122"/>
              </a:rPr>
              <a:t>tensorflow</a:t>
            </a:r>
            <a:r>
              <a:rPr lang="zh-CN" altLang="en-US" dirty="0">
                <a:solidFill>
                  <a:srgbClr val="292929"/>
                </a:solidFill>
                <a:latin typeface="微软雅黑" panose="020B0503020204020204" pitchFamily="34" charset="-122"/>
                <a:ea typeface="微软雅黑" panose="020B0503020204020204" pitchFamily="34" charset="-122"/>
              </a:rPr>
              <a:t>代码实现</a:t>
            </a:r>
            <a:endParaRPr lang="en-US" altLang="zh-CN" dirty="0">
              <a:solidFill>
                <a:srgbClr val="292929"/>
              </a:solidFill>
              <a:latin typeface="微软雅黑" panose="020B0503020204020204" pitchFamily="34" charset="-122"/>
              <a:ea typeface="微软雅黑" panose="020B0503020204020204" pitchFamily="34" charset="-122"/>
              <a:sym typeface="Wingdings" panose="05000000000000000000" pitchFamily="2" charset="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image_generator =tf.keras.preprocessing.image. ImageDataGenerator(rescale=1./255,brightness_range=(0.1,0.9))</a:t>
            </a: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BEE5EFD-19E9-4FE6-B0E9-C7F9DF586F44}"/>
              </a:ext>
            </a:extLst>
          </p:cNvPr>
          <p:cNvPicPr>
            <a:picLocks noChangeAspect="1"/>
          </p:cNvPicPr>
          <p:nvPr/>
        </p:nvPicPr>
        <p:blipFill>
          <a:blip r:embed="rId3"/>
          <a:stretch>
            <a:fillRect/>
          </a:stretch>
        </p:blipFill>
        <p:spPr>
          <a:xfrm>
            <a:off x="179839" y="4022890"/>
            <a:ext cx="8662341" cy="1756459"/>
          </a:xfrm>
          <a:prstGeom prst="rect">
            <a:avLst/>
          </a:prstGeom>
        </p:spPr>
      </p:pic>
    </p:spTree>
    <p:extLst>
      <p:ext uri="{BB962C8B-B14F-4D97-AF65-F5344CB8AC3E}">
        <p14:creationId xmlns:p14="http://schemas.microsoft.com/office/powerpoint/2010/main" val="184615626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23</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131485" y="972690"/>
            <a:ext cx="8759050" cy="3370153"/>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其它数据增强方法</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Channel Shift</a:t>
            </a:r>
            <a:r>
              <a:rPr lang="zh-CN" altLang="en-US" b="1" dirty="0">
                <a:solidFill>
                  <a:srgbClr val="292929"/>
                </a:solidFill>
                <a:latin typeface="微软雅黑" panose="020B0503020204020204" pitchFamily="34" charset="-122"/>
                <a:ea typeface="微软雅黑" panose="020B0503020204020204" pitchFamily="34" charset="-122"/>
              </a:rPr>
              <a:t>：</a:t>
            </a:r>
            <a:r>
              <a:rPr lang="zh-CN" altLang="en-US" dirty="0">
                <a:solidFill>
                  <a:srgbClr val="292929"/>
                </a:solidFill>
                <a:latin typeface="微软雅黑" panose="020B0503020204020204" pitchFamily="34" charset="-122"/>
                <a:ea typeface="微软雅黑" panose="020B0503020204020204" pitchFamily="34" charset="-122"/>
              </a:rPr>
              <a:t>通过从某一范围中选择的随机值随机移动通道值。使用 </a:t>
            </a:r>
            <a:r>
              <a:rPr lang="en-US" altLang="zh-CN" dirty="0" err="1">
                <a:solidFill>
                  <a:srgbClr val="292929"/>
                </a:solidFill>
                <a:latin typeface="微软雅黑" panose="020B0503020204020204" pitchFamily="34" charset="-122"/>
                <a:ea typeface="微软雅黑" panose="020B0503020204020204" pitchFamily="34" charset="-122"/>
              </a:rPr>
              <a:t>channel_shift_range</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参数来指定范围。</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err="1">
                <a:solidFill>
                  <a:srgbClr val="292929"/>
                </a:solidFill>
                <a:latin typeface="微软雅黑" panose="020B0503020204020204" pitchFamily="34" charset="-122"/>
                <a:ea typeface="微软雅黑" panose="020B0503020204020204" pitchFamily="34" charset="-122"/>
              </a:rPr>
              <a:t>tensorflow</a:t>
            </a:r>
            <a:r>
              <a:rPr lang="zh-CN" altLang="en-US" dirty="0">
                <a:solidFill>
                  <a:srgbClr val="292929"/>
                </a:solidFill>
                <a:latin typeface="微软雅黑" panose="020B0503020204020204" pitchFamily="34" charset="-122"/>
                <a:ea typeface="微软雅黑" panose="020B0503020204020204" pitchFamily="34" charset="-122"/>
              </a:rPr>
              <a:t>代码实现</a:t>
            </a:r>
            <a:endParaRPr lang="en-US" altLang="zh-CN" dirty="0">
              <a:solidFill>
                <a:srgbClr val="292929"/>
              </a:solidFill>
              <a:latin typeface="微软雅黑" panose="020B0503020204020204" pitchFamily="34" charset="-122"/>
              <a:ea typeface="微软雅黑" panose="020B0503020204020204" pitchFamily="34" charset="-122"/>
              <a:sym typeface="Wingdings" panose="05000000000000000000" pitchFamily="2" charset="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image_generator =tf.keras.preprocessing.image. ImageDataGenerator(rescale=1./255, </a:t>
            </a:r>
            <a:r>
              <a:rPr lang="en-US" altLang="zh-CN" dirty="0" err="1">
                <a:solidFill>
                  <a:srgbClr val="292929"/>
                </a:solidFill>
                <a:latin typeface="微软雅黑" panose="020B0503020204020204" pitchFamily="34" charset="-122"/>
                <a:ea typeface="微软雅黑" panose="020B0503020204020204" pitchFamily="34" charset="-122"/>
              </a:rPr>
              <a:t>channel_shift_range</a:t>
            </a:r>
            <a:r>
              <a:rPr lang="en-US" altLang="zh-CN" dirty="0">
                <a:solidFill>
                  <a:srgbClr val="292929"/>
                </a:solidFill>
                <a:latin typeface="微软雅黑" panose="020B0503020204020204" pitchFamily="34" charset="-122"/>
                <a:ea typeface="微软雅黑" panose="020B0503020204020204" pitchFamily="34" charset="-122"/>
              </a:rPr>
              <a:t>=150)</a:t>
            </a: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D468A90-EBF1-41AB-8729-BFB72AB8DDD4}"/>
              </a:ext>
            </a:extLst>
          </p:cNvPr>
          <p:cNvPicPr>
            <a:picLocks noChangeAspect="1"/>
          </p:cNvPicPr>
          <p:nvPr/>
        </p:nvPicPr>
        <p:blipFill>
          <a:blip r:embed="rId3"/>
          <a:stretch>
            <a:fillRect/>
          </a:stretch>
        </p:blipFill>
        <p:spPr>
          <a:xfrm>
            <a:off x="188046" y="4176437"/>
            <a:ext cx="8759050" cy="1708873"/>
          </a:xfrm>
          <a:prstGeom prst="rect">
            <a:avLst/>
          </a:prstGeom>
        </p:spPr>
      </p:pic>
    </p:spTree>
    <p:extLst>
      <p:ext uri="{BB962C8B-B14F-4D97-AF65-F5344CB8AC3E}">
        <p14:creationId xmlns:p14="http://schemas.microsoft.com/office/powerpoint/2010/main" val="2617628013"/>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24</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131485" y="972690"/>
            <a:ext cx="8759050" cy="723275"/>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13EEAD25-0CA3-4346-BB27-BF0A0A3D2AE3}"/>
              </a:ext>
            </a:extLst>
          </p:cNvPr>
          <p:cNvSpPr txBox="1"/>
          <p:nvPr/>
        </p:nvSpPr>
        <p:spPr>
          <a:xfrm>
            <a:off x="403280" y="1443841"/>
            <a:ext cx="8215460" cy="3046988"/>
          </a:xfrm>
          <a:prstGeom prst="rect">
            <a:avLst/>
          </a:prstGeom>
          <a:noFill/>
        </p:spPr>
        <p:txBody>
          <a:bodyPr wrap="square">
            <a:spAutoFit/>
          </a:bodyPr>
          <a:lstStyle/>
          <a:p>
            <a:pPr algn="just"/>
            <a:r>
              <a:rPr lang="zh-CN" altLang="en-US" sz="2400" dirty="0">
                <a:solidFill>
                  <a:srgbClr val="333333"/>
                </a:solidFill>
                <a:effectLst/>
                <a:latin typeface="微软雅黑" panose="020B0503020204020204" pitchFamily="34" charset="-122"/>
                <a:ea typeface="微软雅黑" panose="020B0503020204020204" pitchFamily="34" charset="-122"/>
              </a:rPr>
              <a:t>此外还可以尝试多种操作的组合， 例如同时做旋转和随机尺度变换，此外还可以把每个</a:t>
            </a:r>
            <a:r>
              <a:rPr lang="en-US" altLang="zh-CN" sz="2400" dirty="0">
                <a:solidFill>
                  <a:srgbClr val="333333"/>
                </a:solidFill>
                <a:effectLst/>
                <a:latin typeface="微软雅黑" panose="020B0503020204020204" pitchFamily="34" charset="-122"/>
                <a:ea typeface="微软雅黑" panose="020B0503020204020204" pitchFamily="34" charset="-122"/>
              </a:rPr>
              <a:t>patch</a:t>
            </a:r>
            <a:r>
              <a:rPr lang="zh-CN" altLang="en-US" sz="2400" dirty="0">
                <a:solidFill>
                  <a:srgbClr val="333333"/>
                </a:solidFill>
                <a:effectLst/>
                <a:latin typeface="微软雅黑" panose="020B0503020204020204" pitchFamily="34" charset="-122"/>
                <a:ea typeface="微软雅黑" panose="020B0503020204020204" pitchFamily="34" charset="-122"/>
              </a:rPr>
              <a:t>中所有像素在</a:t>
            </a:r>
            <a:r>
              <a:rPr lang="en-US" altLang="zh-CN" sz="2400" dirty="0">
                <a:solidFill>
                  <a:srgbClr val="333333"/>
                </a:solidFill>
                <a:effectLst/>
                <a:latin typeface="微软雅黑" panose="020B0503020204020204" pitchFamily="34" charset="-122"/>
                <a:ea typeface="微软雅黑" panose="020B0503020204020204" pitchFamily="34" charset="-122"/>
              </a:rPr>
              <a:t>HSV</a:t>
            </a:r>
            <a:r>
              <a:rPr lang="zh-CN" altLang="en-US" sz="2400" dirty="0">
                <a:solidFill>
                  <a:srgbClr val="333333"/>
                </a:solidFill>
                <a:effectLst/>
                <a:latin typeface="微软雅黑" panose="020B0503020204020204" pitchFamily="34" charset="-122"/>
                <a:ea typeface="微软雅黑" panose="020B0503020204020204" pitchFamily="34" charset="-122"/>
              </a:rPr>
              <a:t>颜色空间中的饱和度和明度提升</a:t>
            </a:r>
            <a:r>
              <a:rPr lang="en-US" altLang="zh-CN" sz="2400" dirty="0">
                <a:solidFill>
                  <a:srgbClr val="333333"/>
                </a:solidFill>
                <a:effectLst/>
                <a:latin typeface="微软雅黑" panose="020B0503020204020204" pitchFamily="34" charset="-122"/>
                <a:ea typeface="微软雅黑" panose="020B0503020204020204" pitchFamily="34" charset="-122"/>
              </a:rPr>
              <a:t>0.25-4</a:t>
            </a:r>
            <a:r>
              <a:rPr lang="zh-CN" altLang="en-US" sz="2400" dirty="0">
                <a:solidFill>
                  <a:srgbClr val="333333"/>
                </a:solidFill>
                <a:effectLst/>
                <a:latin typeface="微软雅黑" panose="020B0503020204020204" pitchFamily="34" charset="-122"/>
                <a:ea typeface="微软雅黑" panose="020B0503020204020204" pitchFamily="34" charset="-122"/>
              </a:rPr>
              <a:t>次幂方，乘以</a:t>
            </a:r>
            <a:r>
              <a:rPr lang="en-US" altLang="zh-CN" sz="2400" dirty="0">
                <a:solidFill>
                  <a:srgbClr val="333333"/>
                </a:solidFill>
                <a:effectLst/>
                <a:latin typeface="微软雅黑" panose="020B0503020204020204" pitchFamily="34" charset="-122"/>
                <a:ea typeface="微软雅黑" panose="020B0503020204020204" pitchFamily="34" charset="-122"/>
              </a:rPr>
              <a:t>0.7-1.4</a:t>
            </a:r>
            <a:r>
              <a:rPr lang="zh-CN" altLang="en-US" sz="2400" dirty="0">
                <a:solidFill>
                  <a:srgbClr val="333333"/>
                </a:solidFill>
                <a:effectLst/>
                <a:latin typeface="微软雅黑" panose="020B0503020204020204" pitchFamily="34" charset="-122"/>
                <a:ea typeface="微软雅黑" panose="020B0503020204020204" pitchFamily="34" charset="-122"/>
              </a:rPr>
              <a:t>之间的一个因子，再加一个</a:t>
            </a:r>
            <a:r>
              <a:rPr lang="en-US" altLang="zh-CN" sz="2400" dirty="0">
                <a:solidFill>
                  <a:srgbClr val="333333"/>
                </a:solidFill>
                <a:effectLst/>
                <a:latin typeface="微软雅黑" panose="020B0503020204020204" pitchFamily="34" charset="-122"/>
                <a:ea typeface="微软雅黑" panose="020B0503020204020204" pitchFamily="34" charset="-122"/>
              </a:rPr>
              <a:t>-0.1-0.1</a:t>
            </a:r>
            <a:r>
              <a:rPr lang="zh-CN" altLang="en-US" sz="2400" dirty="0">
                <a:solidFill>
                  <a:srgbClr val="333333"/>
                </a:solidFill>
                <a:effectLst/>
                <a:latin typeface="微软雅黑" panose="020B0503020204020204" pitchFamily="34" charset="-122"/>
                <a:ea typeface="微软雅黑" panose="020B0503020204020204" pitchFamily="34" charset="-122"/>
              </a:rPr>
              <a:t>之间的值。同样你可以在色调通道（</a:t>
            </a:r>
            <a:r>
              <a:rPr lang="en-US" altLang="zh-CN" sz="2400" dirty="0">
                <a:solidFill>
                  <a:srgbClr val="333333"/>
                </a:solidFill>
                <a:effectLst/>
                <a:latin typeface="微软雅黑" panose="020B0503020204020204" pitchFamily="34" charset="-122"/>
                <a:ea typeface="微软雅黑" panose="020B0503020204020204" pitchFamily="34" charset="-122"/>
              </a:rPr>
              <a:t>H</a:t>
            </a:r>
            <a:r>
              <a:rPr lang="zh-CN" altLang="en-US" sz="2400" dirty="0">
                <a:solidFill>
                  <a:srgbClr val="333333"/>
                </a:solidFill>
                <a:effectLst/>
                <a:latin typeface="微软雅黑" panose="020B0503020204020204" pitchFamily="34" charset="-122"/>
                <a:ea typeface="微软雅黑" panose="020B0503020204020204" pitchFamily="34" charset="-122"/>
              </a:rPr>
              <a:t>）对每张图片或</a:t>
            </a:r>
            <a:r>
              <a:rPr lang="en-US" altLang="zh-CN" sz="2400" dirty="0">
                <a:solidFill>
                  <a:srgbClr val="333333"/>
                </a:solidFill>
                <a:effectLst/>
                <a:latin typeface="微软雅黑" panose="020B0503020204020204" pitchFamily="34" charset="-122"/>
                <a:ea typeface="微软雅黑" panose="020B0503020204020204" pitchFamily="34" charset="-122"/>
              </a:rPr>
              <a:t>patch</a:t>
            </a:r>
            <a:r>
              <a:rPr lang="zh-CN" altLang="en-US" sz="2400" dirty="0">
                <a:solidFill>
                  <a:srgbClr val="333333"/>
                </a:solidFill>
                <a:effectLst/>
                <a:latin typeface="微软雅黑" panose="020B0503020204020204" pitchFamily="34" charset="-122"/>
                <a:ea typeface="微软雅黑" panose="020B0503020204020204" pitchFamily="34" charset="-122"/>
              </a:rPr>
              <a:t>的所有像素增加一个</a:t>
            </a:r>
            <a:r>
              <a:rPr lang="en-US" altLang="zh-CN" sz="2400" dirty="0">
                <a:solidFill>
                  <a:srgbClr val="333333"/>
                </a:solidFill>
                <a:effectLst/>
                <a:latin typeface="微软雅黑" panose="020B0503020204020204" pitchFamily="34" charset="-122"/>
                <a:ea typeface="微软雅黑" panose="020B0503020204020204" pitchFamily="34" charset="-122"/>
              </a:rPr>
              <a:t>-0.1~0.1</a:t>
            </a:r>
            <a:r>
              <a:rPr lang="zh-CN" altLang="en-US" sz="2400" dirty="0">
                <a:solidFill>
                  <a:srgbClr val="333333"/>
                </a:solidFill>
                <a:effectLst/>
                <a:latin typeface="微软雅黑" panose="020B0503020204020204" pitchFamily="34" charset="-122"/>
                <a:ea typeface="微软雅黑" panose="020B0503020204020204" pitchFamily="34" charset="-122"/>
              </a:rPr>
              <a:t>之间的值。</a:t>
            </a:r>
            <a:endParaRPr lang="zh-CN" altLang="en-US" sz="2400" dirty="0">
              <a:effectLst/>
              <a:latin typeface="微软雅黑" panose="020B0503020204020204" pitchFamily="34" charset="-122"/>
              <a:ea typeface="微软雅黑" panose="020B0503020204020204" pitchFamily="34" charset="-122"/>
            </a:endParaRPr>
          </a:p>
          <a:p>
            <a:br>
              <a:rPr lang="zh-CN" altLang="en-US" sz="2400" dirty="0">
                <a:effectLst/>
              </a:rPr>
            </a:br>
            <a:endParaRPr lang="zh-CN" altLang="en-US" sz="2400" dirty="0"/>
          </a:p>
        </p:txBody>
      </p:sp>
    </p:spTree>
    <p:extLst>
      <p:ext uri="{BB962C8B-B14F-4D97-AF65-F5344CB8AC3E}">
        <p14:creationId xmlns:p14="http://schemas.microsoft.com/office/powerpoint/2010/main" val="209420845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A74D2E2-7F75-492A-9080-EFBEC85BE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719" y="997032"/>
            <a:ext cx="7676561" cy="5721437"/>
          </a:xfrm>
          <a:prstGeom prst="rect">
            <a:avLst/>
          </a:prstGeom>
          <a:noFill/>
          <a:extLst>
            <a:ext uri="{909E8E84-426E-40DD-AFC4-6F175D3DCCD1}">
              <a14:hiddenFill xmlns:a14="http://schemas.microsoft.com/office/drawing/2010/main">
                <a:solidFill>
                  <a:srgbClr val="FFFFFF"/>
                </a:solidFill>
              </a14:hiddenFill>
            </a:ext>
          </a:extLst>
        </p:spPr>
      </p:pic>
      <p:sp>
        <p:nvSpPr>
          <p:cNvPr id="3" name="打底色块">
            <a:extLst>
              <a:ext uri="{FF2B5EF4-FFF2-40B4-BE49-F238E27FC236}">
                <a16:creationId xmlns:a16="http://schemas.microsoft.com/office/drawing/2014/main" id="{61EFC90D-F80A-4B09-9223-6AA71342C7A8}"/>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Tree>
    <p:extLst>
      <p:ext uri="{BB962C8B-B14F-4D97-AF65-F5344CB8AC3E}">
        <p14:creationId xmlns:p14="http://schemas.microsoft.com/office/powerpoint/2010/main" val="2953171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DC7D97F-CE40-45F3-8A1D-30E5AD6BD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270" y="2492453"/>
            <a:ext cx="7071457" cy="397908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B57E955-FFC5-4CCF-B6B8-DD843DEACE37}"/>
              </a:ext>
            </a:extLst>
          </p:cNvPr>
          <p:cNvSpPr txBox="1"/>
          <p:nvPr/>
        </p:nvSpPr>
        <p:spPr>
          <a:xfrm>
            <a:off x="141401" y="1015125"/>
            <a:ext cx="8861196" cy="1477328"/>
          </a:xfrm>
          <a:prstGeom prst="rect">
            <a:avLst/>
          </a:prstGeom>
          <a:noFill/>
        </p:spPr>
        <p:txBody>
          <a:bodyPr wrap="square">
            <a:spAutoFit/>
          </a:bodyPr>
          <a:lstStyle/>
          <a:p>
            <a:r>
              <a:rPr lang="zh-CN" altLang="en-US" b="0" i="0" dirty="0">
                <a:solidFill>
                  <a:srgbClr val="262626"/>
                </a:solidFill>
                <a:effectLst/>
                <a:latin typeface="微软雅黑" panose="020B0503020204020204" pitchFamily="34" charset="-122"/>
                <a:ea typeface="微软雅黑" panose="020B0503020204020204" pitchFamily="34" charset="-122"/>
              </a:rPr>
              <a:t>从一个网络开始，这个网络以前训练过数百万张图像，比如</a:t>
            </a:r>
            <a:r>
              <a:rPr lang="en-US" altLang="zh-CN" b="0" i="0" dirty="0" err="1">
                <a:solidFill>
                  <a:srgbClr val="262626"/>
                </a:solidFill>
                <a:effectLst/>
                <a:latin typeface="微软雅黑" panose="020B0503020204020204" pitchFamily="34" charset="-122"/>
                <a:ea typeface="微软雅黑" panose="020B0503020204020204" pitchFamily="34" charset="-122"/>
              </a:rPr>
              <a:t>ResNet</a:t>
            </a:r>
            <a:r>
              <a:rPr lang="zh-CN" altLang="en-US" b="0" i="0" dirty="0">
                <a:solidFill>
                  <a:srgbClr val="262626"/>
                </a:solidFill>
                <a:effectLst/>
                <a:latin typeface="微软雅黑" panose="020B0503020204020204" pitchFamily="34" charset="-122"/>
                <a:ea typeface="微软雅黑" panose="020B0503020204020204" pitchFamily="34" charset="-122"/>
              </a:rPr>
              <a:t>在</a:t>
            </a:r>
            <a:r>
              <a:rPr lang="en-US" altLang="zh-CN" b="0" i="0" dirty="0">
                <a:solidFill>
                  <a:srgbClr val="262626"/>
                </a:solidFill>
                <a:effectLst/>
                <a:latin typeface="微软雅黑" panose="020B0503020204020204" pitchFamily="34" charset="-122"/>
                <a:ea typeface="微软雅黑" panose="020B0503020204020204" pitchFamily="34" charset="-122"/>
              </a:rPr>
              <a:t>ImageNet</a:t>
            </a:r>
            <a:r>
              <a:rPr lang="zh-CN" altLang="en-US" b="0" i="0" dirty="0">
                <a:solidFill>
                  <a:srgbClr val="262626"/>
                </a:solidFill>
                <a:effectLst/>
                <a:latin typeface="微软雅黑" panose="020B0503020204020204" pitchFamily="34" charset="-122"/>
                <a:ea typeface="微软雅黑" panose="020B0503020204020204" pitchFamily="34" charset="-122"/>
              </a:rPr>
              <a:t>上预先训练过。然后我们将对</a:t>
            </a:r>
            <a:r>
              <a:rPr lang="en-US" altLang="zh-CN" b="0" i="0" dirty="0" err="1">
                <a:solidFill>
                  <a:srgbClr val="262626"/>
                </a:solidFill>
                <a:effectLst/>
                <a:latin typeface="微软雅黑" panose="020B0503020204020204" pitchFamily="34" charset="-122"/>
                <a:ea typeface="微软雅黑" panose="020B0503020204020204" pitchFamily="34" charset="-122"/>
              </a:rPr>
              <a:t>ResNet</a:t>
            </a:r>
            <a:r>
              <a:rPr lang="zh-CN" altLang="en-US" b="0" i="0" dirty="0">
                <a:solidFill>
                  <a:srgbClr val="262626"/>
                </a:solidFill>
                <a:effectLst/>
                <a:latin typeface="微软雅黑" panose="020B0503020204020204" pitchFamily="34" charset="-122"/>
                <a:ea typeface="微软雅黑" panose="020B0503020204020204" pitchFamily="34" charset="-122"/>
              </a:rPr>
              <a:t>模型进行微调，</a:t>
            </a:r>
            <a:r>
              <a:rPr lang="zh-CN" altLang="en-US" b="1" i="0" dirty="0">
                <a:solidFill>
                  <a:srgbClr val="262626"/>
                </a:solidFill>
                <a:effectLst/>
                <a:latin typeface="微软雅黑" panose="020B0503020204020204" pitchFamily="34" charset="-122"/>
                <a:ea typeface="微软雅黑" panose="020B0503020204020204" pitchFamily="34" charset="-122"/>
              </a:rPr>
              <a:t>只对最后几层进行再训练，而不对其他层进行训练</a:t>
            </a:r>
            <a:r>
              <a:rPr lang="zh-CN" altLang="en-US" b="0" i="0" dirty="0">
                <a:solidFill>
                  <a:srgbClr val="262626"/>
                </a:solidFill>
                <a:effectLst/>
                <a:latin typeface="微软雅黑" panose="020B0503020204020204" pitchFamily="34" charset="-122"/>
                <a:ea typeface="微软雅黑" panose="020B0503020204020204" pitchFamily="34" charset="-122"/>
              </a:rPr>
              <a:t>。通过这种方式，我们将</a:t>
            </a:r>
            <a:r>
              <a:rPr lang="en-US" altLang="zh-CN" b="0" i="0" dirty="0" err="1">
                <a:solidFill>
                  <a:srgbClr val="262626"/>
                </a:solidFill>
                <a:effectLst/>
                <a:latin typeface="微软雅黑" panose="020B0503020204020204" pitchFamily="34" charset="-122"/>
                <a:ea typeface="微软雅黑" panose="020B0503020204020204" pitchFamily="34" charset="-122"/>
              </a:rPr>
              <a:t>ResNet</a:t>
            </a:r>
            <a:r>
              <a:rPr lang="zh-CN" altLang="en-US" b="0" i="0" dirty="0">
                <a:solidFill>
                  <a:srgbClr val="262626"/>
                </a:solidFill>
                <a:effectLst/>
                <a:latin typeface="微软雅黑" panose="020B0503020204020204" pitchFamily="34" charset="-122"/>
                <a:ea typeface="微软雅黑" panose="020B0503020204020204" pitchFamily="34" charset="-122"/>
              </a:rPr>
              <a:t>从数百万张图像中学到的信息</a:t>
            </a:r>
            <a:r>
              <a:rPr lang="en-US" altLang="zh-CN" b="0" i="0" dirty="0">
                <a:solidFill>
                  <a:srgbClr val="262626"/>
                </a:solidFill>
                <a:effectLst/>
                <a:latin typeface="微软雅黑" panose="020B0503020204020204" pitchFamily="34" charset="-122"/>
                <a:ea typeface="微软雅黑" panose="020B0503020204020204" pitchFamily="34" charset="-122"/>
              </a:rPr>
              <a:t>(</a:t>
            </a:r>
            <a:r>
              <a:rPr lang="zh-CN" altLang="en-US" b="0" i="0" dirty="0">
                <a:solidFill>
                  <a:srgbClr val="262626"/>
                </a:solidFill>
                <a:effectLst/>
                <a:latin typeface="微软雅黑" panose="020B0503020204020204" pitchFamily="34" charset="-122"/>
                <a:ea typeface="微软雅黑" panose="020B0503020204020204" pitchFamily="34" charset="-122"/>
              </a:rPr>
              <a:t>图像特征</a:t>
            </a:r>
            <a:r>
              <a:rPr lang="en-US" altLang="zh-CN" b="0" i="0" dirty="0">
                <a:solidFill>
                  <a:srgbClr val="262626"/>
                </a:solidFill>
                <a:effectLst/>
                <a:latin typeface="微软雅黑" panose="020B0503020204020204" pitchFamily="34" charset="-122"/>
                <a:ea typeface="微软雅黑" panose="020B0503020204020204" pitchFamily="34" charset="-122"/>
              </a:rPr>
              <a:t>)</a:t>
            </a:r>
            <a:r>
              <a:rPr lang="zh-CN" altLang="en-US" b="0" i="0" dirty="0">
                <a:solidFill>
                  <a:srgbClr val="262626"/>
                </a:solidFill>
                <a:effectLst/>
                <a:latin typeface="微软雅黑" panose="020B0503020204020204" pitchFamily="34" charset="-122"/>
                <a:ea typeface="微软雅黑" panose="020B0503020204020204" pitchFamily="34" charset="-122"/>
              </a:rPr>
              <a:t>进行微调，以便将其应用于不同的任务。这是可能的，因为跨域图像的特征信息通常非常相似，但是对这些特征的分析可能因应用的不同而不同。</a:t>
            </a:r>
            <a:endParaRPr lang="zh-CN" altLang="en-US" dirty="0">
              <a:latin typeface="微软雅黑" panose="020B0503020204020204" pitchFamily="34" charset="-122"/>
              <a:ea typeface="微软雅黑" panose="020B0503020204020204" pitchFamily="34" charset="-122"/>
            </a:endParaRPr>
          </a:p>
        </p:txBody>
      </p:sp>
      <p:sp>
        <p:nvSpPr>
          <p:cNvPr id="5" name="打底色块">
            <a:extLst>
              <a:ext uri="{FF2B5EF4-FFF2-40B4-BE49-F238E27FC236}">
                <a16:creationId xmlns:a16="http://schemas.microsoft.com/office/drawing/2014/main" id="{C33C54AB-8603-4FF1-8785-FDDD2904EAA3}"/>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迁移学习</a:t>
            </a:r>
          </a:p>
        </p:txBody>
      </p:sp>
    </p:spTree>
    <p:extLst>
      <p:ext uri="{BB962C8B-B14F-4D97-AF65-F5344CB8AC3E}">
        <p14:creationId xmlns:p14="http://schemas.microsoft.com/office/powerpoint/2010/main" val="186152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大纲</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27</a:t>
            </a:fld>
            <a:endParaRPr lang="en-US" dirty="0">
              <a:solidFill>
                <a:prstClr val="black">
                  <a:tint val="75000"/>
                </a:prstClr>
              </a:solidFill>
              <a:latin typeface="Calibri"/>
            </a:endParaRPr>
          </a:p>
        </p:txBody>
      </p:sp>
      <p:sp>
        <p:nvSpPr>
          <p:cNvPr id="6" name="object 3">
            <a:extLst>
              <a:ext uri="{FF2B5EF4-FFF2-40B4-BE49-F238E27FC236}">
                <a16:creationId xmlns:a16="http://schemas.microsoft.com/office/drawing/2014/main" id="{C43AB549-DF72-4C5B-A7F1-2C2CB6EFB71E}"/>
              </a:ext>
            </a:extLst>
          </p:cNvPr>
          <p:cNvSpPr txBox="1"/>
          <p:nvPr/>
        </p:nvSpPr>
        <p:spPr>
          <a:xfrm>
            <a:off x="245097" y="1320270"/>
            <a:ext cx="5374640" cy="3831818"/>
          </a:xfrm>
          <a:prstGeom prst="rect">
            <a:avLst/>
          </a:prstGeom>
        </p:spPr>
        <p:txBody>
          <a:bodyPr vert="horz" wrap="square" lIns="0" tIns="0" rIns="0" bIns="0" rtlCol="0">
            <a:spAutoFit/>
          </a:bodyPr>
          <a:lstStyle/>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数据增广</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b="1" spc="-5" dirty="0">
                <a:solidFill>
                  <a:srgbClr val="0000FF"/>
                </a:solidFill>
                <a:latin typeface="Arial"/>
                <a:cs typeface="Arial"/>
              </a:rPr>
              <a:t>预处理</a:t>
            </a:r>
            <a:endParaRPr lang="en-US" altLang="zh-CN" sz="2800" b="1" spc="-5" dirty="0">
              <a:solidFill>
                <a:srgbClr val="0000FF"/>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初始化</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激活函数</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正则化</a:t>
            </a:r>
            <a:endParaRPr sz="2800" dirty="0">
              <a:solidFill>
                <a:prstClr val="black"/>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梯度下降优化算法</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梯度检验</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模型融合</a:t>
            </a:r>
            <a:endParaRPr sz="2400" dirty="0">
              <a:solidFill>
                <a:prstClr val="black"/>
              </a:solidFill>
              <a:latin typeface="Arial"/>
              <a:cs typeface="Arial"/>
            </a:endParaRPr>
          </a:p>
        </p:txBody>
      </p:sp>
    </p:spTree>
    <p:extLst>
      <p:ext uri="{BB962C8B-B14F-4D97-AF65-F5344CB8AC3E}">
        <p14:creationId xmlns:p14="http://schemas.microsoft.com/office/powerpoint/2010/main" val="363398573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28</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413111" y="767822"/>
            <a:ext cx="8632271" cy="3293209"/>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sz="2400" b="1" dirty="0">
                <a:solidFill>
                  <a:srgbClr val="292929"/>
                </a:solidFill>
                <a:latin typeface="微软雅黑" panose="020B0503020204020204" pitchFamily="34" charset="-122"/>
                <a:ea typeface="微软雅黑" panose="020B0503020204020204" pitchFamily="34" charset="-122"/>
              </a:rPr>
              <a:t>零均值化</a:t>
            </a:r>
            <a:endParaRPr lang="en-US" altLang="zh-CN" sz="2400"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sz="2400" b="1" i="0" dirty="0">
              <a:solidFill>
                <a:srgbClr val="292929"/>
              </a:solidFill>
              <a:effectLst/>
              <a:latin typeface="微软雅黑" panose="020B0503020204020204" pitchFamily="34" charset="-122"/>
              <a:ea typeface="微软雅黑" panose="020B0503020204020204" pitchFamily="34" charset="-122"/>
            </a:endParaRPr>
          </a:p>
          <a:p>
            <a:pPr defTabSz="457200">
              <a:spcAft>
                <a:spcPts val="600"/>
              </a:spcAft>
              <a:defRPr/>
            </a:pPr>
            <a:r>
              <a:rPr lang="zh-CN" altLang="en-US" sz="2400" b="0" i="0" dirty="0">
                <a:solidFill>
                  <a:srgbClr val="333333"/>
                </a:solidFill>
                <a:effectLst/>
                <a:latin typeface="微软雅黑" panose="020B0503020204020204" pitchFamily="34" charset="-122"/>
                <a:ea typeface="微软雅黑" panose="020B0503020204020204" pitchFamily="34" charset="-122"/>
              </a:rPr>
              <a:t>数据有过大的均值可能导致参数的梯度过大，如果有后续的处理，可能要求数据零均值，比如</a:t>
            </a:r>
            <a:r>
              <a:rPr lang="en-US" altLang="zh-CN" sz="2400" b="0" i="0" dirty="0">
                <a:solidFill>
                  <a:srgbClr val="333333"/>
                </a:solidFill>
                <a:effectLst/>
                <a:latin typeface="微软雅黑" panose="020B0503020204020204" pitchFamily="34" charset="-122"/>
                <a:ea typeface="微软雅黑" panose="020B0503020204020204" pitchFamily="34" charset="-122"/>
              </a:rPr>
              <a:t>PCA</a:t>
            </a:r>
            <a:r>
              <a:rPr lang="zh-CN" altLang="en-US" sz="2400" b="0" i="0" dirty="0">
                <a:solidFill>
                  <a:srgbClr val="333333"/>
                </a:solidFill>
                <a:effectLst/>
                <a:latin typeface="微软雅黑" panose="020B0503020204020204" pitchFamily="34" charset="-122"/>
                <a:ea typeface="微软雅黑" panose="020B0503020204020204" pitchFamily="34" charset="-122"/>
              </a:rPr>
              <a:t>。零均值化并没有消除像素之间的相对差异，人们对图像信息的摄取通常来自于</a:t>
            </a:r>
            <a:r>
              <a:rPr lang="zh-CN" altLang="en-US" sz="2400" b="0" i="0" dirty="0">
                <a:solidFill>
                  <a:srgbClr val="0000FF"/>
                </a:solidFill>
                <a:effectLst/>
                <a:latin typeface="微软雅黑" panose="020B0503020204020204" pitchFamily="34" charset="-122"/>
                <a:ea typeface="微软雅黑" panose="020B0503020204020204" pitchFamily="34" charset="-122"/>
              </a:rPr>
              <a:t>像素之间的相对色差</a:t>
            </a:r>
            <a:r>
              <a:rPr lang="zh-CN" altLang="en-US" sz="2400" b="0" i="0" dirty="0">
                <a:solidFill>
                  <a:srgbClr val="333333"/>
                </a:solidFill>
                <a:effectLst/>
                <a:latin typeface="微软雅黑" panose="020B0503020204020204" pitchFamily="34" charset="-122"/>
                <a:ea typeface="微软雅黑" panose="020B0503020204020204" pitchFamily="34" charset="-122"/>
              </a:rPr>
              <a:t>，而不是像素值的高低。</a:t>
            </a:r>
            <a:endParaRPr lang="en-US" altLang="zh-CN" sz="2400"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400" b="1" dirty="0">
                <a:solidFill>
                  <a:srgbClr val="292929"/>
                </a:solidFill>
                <a:latin typeface="微软雅黑" panose="020B0503020204020204" pitchFamily="34" charset="-122"/>
                <a:ea typeface="微软雅黑" panose="020B0503020204020204" pitchFamily="34" charset="-122"/>
              </a:rPr>
              <a:t>	</a:t>
            </a:r>
            <a:endParaRPr lang="en-US" altLang="zh-CN" sz="2400"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8949811"/>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29</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403684" y="767822"/>
                <a:ext cx="8632271" cy="2661178"/>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Normalization</a:t>
                </a: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均值归一化：</a:t>
                </a:r>
                <a14:m>
                  <m:oMath xmlns:m="http://schemas.openxmlformats.org/officeDocument/2006/math">
                    <m:sSup>
                      <m:sSupPr>
                        <m:ctrlPr>
                          <a:rPr lang="zh-CN" altLang="zh-CN" i="1">
                            <a:solidFill>
                              <a:srgbClr val="0000FF"/>
                            </a:solidFill>
                            <a:latin typeface="Cambria Math" panose="02040503050406030204" pitchFamily="18" charset="0"/>
                            <a:ea typeface="Cambria Math" panose="02040503050406030204" pitchFamily="18" charset="0"/>
                          </a:rPr>
                        </m:ctrlPr>
                      </m:sSupPr>
                      <m:e>
                        <m:r>
                          <a:rPr lang="en-US" altLang="zh-CN" i="1">
                            <a:solidFill>
                              <a:srgbClr val="0000FF"/>
                            </a:solidFill>
                            <a:latin typeface="Cambria Math" panose="02040503050406030204" pitchFamily="18" charset="0"/>
                            <a:ea typeface="宋体" panose="02010600030101010101" pitchFamily="2" charset="-122"/>
                            <a:cs typeface="宋体" panose="02010600030101010101" pitchFamily="2" charset="-122"/>
                          </a:rPr>
                          <m:t>𝑥</m:t>
                        </m:r>
                      </m:e>
                      <m:sup>
                        <m:r>
                          <a:rPr lang="en-US" altLang="zh-CN" i="1">
                            <a:solidFill>
                              <a:srgbClr val="0000FF"/>
                            </a:solidFill>
                            <a:latin typeface="Cambria Math" panose="02040503050406030204" pitchFamily="18" charset="0"/>
                            <a:ea typeface="宋体" panose="02010600030101010101" pitchFamily="2" charset="-122"/>
                            <a:cs typeface="宋体" panose="02010600030101010101" pitchFamily="2" charset="-122"/>
                          </a:rPr>
                          <m:t>′</m:t>
                        </m:r>
                      </m:sup>
                    </m:sSup>
                    <m:r>
                      <a:rPr lang="en-US" altLang="zh-CN" i="1">
                        <a:solidFill>
                          <a:srgbClr val="0000FF"/>
                        </a:solidFill>
                        <a:latin typeface="Cambria Math" panose="02040503050406030204" pitchFamily="18" charset="0"/>
                        <a:ea typeface="宋体" panose="02010600030101010101" pitchFamily="2" charset="-122"/>
                        <a:cs typeface="宋体" panose="02010600030101010101" pitchFamily="2" charset="-122"/>
                      </a:rPr>
                      <m:t>=</m:t>
                    </m:r>
                    <m:d>
                      <m:dPr>
                        <m:ctrlPr>
                          <a:rPr lang="zh-CN" altLang="zh-CN" i="1">
                            <a:solidFill>
                              <a:srgbClr val="0000FF"/>
                            </a:solidFill>
                            <a:latin typeface="Cambria Math" panose="02040503050406030204" pitchFamily="18" charset="0"/>
                            <a:ea typeface="Cambria Math" panose="02040503050406030204" pitchFamily="18" charset="0"/>
                          </a:rPr>
                        </m:ctrlPr>
                      </m:dPr>
                      <m:e>
                        <m:r>
                          <a:rPr lang="en-US" altLang="zh-CN" i="1">
                            <a:solidFill>
                              <a:srgbClr val="0000FF"/>
                            </a:solidFill>
                            <a:latin typeface="Cambria Math" panose="02040503050406030204" pitchFamily="18" charset="0"/>
                            <a:ea typeface="宋体" panose="02010600030101010101" pitchFamily="2" charset="-122"/>
                            <a:cs typeface="宋体" panose="02010600030101010101" pitchFamily="2" charset="-122"/>
                          </a:rPr>
                          <m:t>𝑥</m:t>
                        </m:r>
                        <m:r>
                          <a:rPr lang="en-US" altLang="zh-CN" i="1">
                            <a:solidFill>
                              <a:srgbClr val="0000FF"/>
                            </a:solidFill>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i="1">
                                <a:solidFill>
                                  <a:srgbClr val="0000FF"/>
                                </a:solidFill>
                                <a:latin typeface="Cambria Math" panose="02040503050406030204" pitchFamily="18" charset="0"/>
                                <a:ea typeface="Cambria Math" panose="02040503050406030204" pitchFamily="18" charset="0"/>
                              </a:rPr>
                            </m:ctrlPr>
                          </m:accPr>
                          <m:e>
                            <m:r>
                              <m:rPr>
                                <m:sty m:val="p"/>
                              </m:rPr>
                              <a:rPr lang="en-US" altLang="zh-CN">
                                <a:solidFill>
                                  <a:srgbClr val="0000FF"/>
                                </a:solidFill>
                                <a:latin typeface="Cambria Math" panose="02040503050406030204" pitchFamily="18" charset="0"/>
                                <a:ea typeface="宋体" panose="02010600030101010101" pitchFamily="2" charset="-122"/>
                                <a:cs typeface="宋体" panose="02010600030101010101" pitchFamily="2" charset="-122"/>
                              </a:rPr>
                              <m:t>μ</m:t>
                            </m:r>
                          </m:e>
                        </m:acc>
                      </m:e>
                    </m:d>
                    <m:r>
                      <a:rPr lang="zh-CN" altLang="zh-CN">
                        <a:solidFill>
                          <a:srgbClr val="0000FF"/>
                        </a:solidFill>
                        <a:latin typeface="Cambria Math" panose="02040503050406030204" pitchFamily="18" charset="0"/>
                        <a:ea typeface="宋体" panose="02010600030101010101" pitchFamily="2" charset="-122"/>
                        <a:cs typeface="宋体" panose="02010600030101010101" pitchFamily="2" charset="-122"/>
                      </a:rPr>
                      <m:t>⊙</m:t>
                    </m:r>
                    <m:f>
                      <m:fPr>
                        <m:ctrlPr>
                          <a:rPr lang="zh-CN" altLang="zh-CN" i="1">
                            <a:solidFill>
                              <a:srgbClr val="0000FF"/>
                            </a:solidFill>
                            <a:latin typeface="Cambria Math" panose="02040503050406030204" pitchFamily="18" charset="0"/>
                            <a:ea typeface="Cambria Math" panose="02040503050406030204" pitchFamily="18" charset="0"/>
                          </a:rPr>
                        </m:ctrlPr>
                      </m:fPr>
                      <m:num>
                        <m:r>
                          <a:rPr lang="en-US" altLang="zh-CN" i="1">
                            <a:solidFill>
                              <a:srgbClr val="0000FF"/>
                            </a:solidFill>
                            <a:latin typeface="Cambria Math" panose="02040503050406030204" pitchFamily="18" charset="0"/>
                            <a:ea typeface="宋体" panose="02010600030101010101" pitchFamily="2" charset="-122"/>
                            <a:cs typeface="宋体" panose="02010600030101010101" pitchFamily="2" charset="-122"/>
                          </a:rPr>
                          <m:t>1</m:t>
                        </m:r>
                      </m:num>
                      <m:den>
                        <m:acc>
                          <m:accPr>
                            <m:chr m:val="̂"/>
                            <m:ctrlPr>
                              <a:rPr lang="zh-CN" altLang="zh-CN" i="1">
                                <a:solidFill>
                                  <a:srgbClr val="0000FF"/>
                                </a:solidFill>
                                <a:latin typeface="Cambria Math" panose="02040503050406030204" pitchFamily="18" charset="0"/>
                                <a:ea typeface="Cambria Math" panose="02040503050406030204" pitchFamily="18" charset="0"/>
                              </a:rPr>
                            </m:ctrlPr>
                          </m:accPr>
                          <m:e>
                            <m:r>
                              <m:rPr>
                                <m:sty m:val="p"/>
                              </m:rPr>
                              <a:rPr lang="en-US" altLang="zh-CN">
                                <a:solidFill>
                                  <a:srgbClr val="0000FF"/>
                                </a:solidFill>
                                <a:latin typeface="Cambria Math" panose="02040503050406030204" pitchFamily="18" charset="0"/>
                                <a:ea typeface="宋体" panose="02010600030101010101" pitchFamily="2" charset="-122"/>
                                <a:cs typeface="宋体" panose="02010600030101010101" pitchFamily="2" charset="-122"/>
                              </a:rPr>
                              <m:t>σ</m:t>
                            </m:r>
                          </m:e>
                        </m:acc>
                      </m:den>
                    </m:f>
                  </m:oMath>
                </a14:m>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其中</a:t>
                </a:r>
                <a:r>
                  <a:rPr lang="en-US" altLang="zh-CN" sz="1600"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rPr>
                        </m:ctrlPr>
                      </m:acc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μ</m:t>
                        </m:r>
                      </m:e>
                    </m:acc>
                    <m:r>
                      <a:rPr lang="en-US" altLang="zh-CN" i="1">
                        <a:latin typeface="Cambria Math" panose="02040503050406030204" pitchFamily="18" charset="0"/>
                        <a:ea typeface="宋体" panose="02010600030101010101" pitchFamily="2" charset="-122"/>
                        <a:cs typeface="宋体" panose="02010600030101010101" pitchFamily="2" charset="-122"/>
                      </a:rPr>
                      <m:t>=</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1</m:t>
                        </m:r>
                      </m:num>
                      <m:den>
                        <m:r>
                          <a:rPr lang="en-US" altLang="zh-CN" i="1">
                            <a:latin typeface="Cambria Math" panose="02040503050406030204" pitchFamily="18" charset="0"/>
                            <a:ea typeface="宋体" panose="02010600030101010101" pitchFamily="2" charset="-122"/>
                            <a:cs typeface="宋体" panose="02010600030101010101" pitchFamily="2" charset="-122"/>
                          </a:rPr>
                          <m:t>𝑁</m:t>
                        </m:r>
                      </m:den>
                    </m:f>
                    <m:nary>
                      <m:naryPr>
                        <m:chr m:val="∑"/>
                        <m:supHide m:val="on"/>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宋体" panose="02010600030101010101" pitchFamily="2" charset="-122"/>
                          </a:rPr>
                          <m:t>𝑥</m:t>
                        </m:r>
                        <m:r>
                          <a:rPr lang="zh-CN" altLang="zh-CN">
                            <a:latin typeface="Cambria Math" panose="02040503050406030204" pitchFamily="18" charset="0"/>
                            <a:ea typeface="宋体" panose="02010600030101010101" pitchFamily="2" charset="-122"/>
                            <a:cs typeface="宋体" panose="02010600030101010101" pitchFamily="2" charset="-122"/>
                          </a:rPr>
                          <m:t>∈</m:t>
                        </m:r>
                        <m:r>
                          <a:rPr lang="en-US" altLang="zh-CN" i="1">
                            <a:latin typeface="Cambria Math" panose="02040503050406030204" pitchFamily="18" charset="0"/>
                            <a:ea typeface="宋体" panose="02010600030101010101" pitchFamily="2" charset="-122"/>
                            <a:cs typeface="宋体" panose="02010600030101010101" pitchFamily="2" charset="-122"/>
                          </a:rPr>
                          <m:t>𝑑</m:t>
                        </m:r>
                      </m:sub>
                      <m:sup/>
                      <m:e>
                        <m:r>
                          <a:rPr lang="en-US" altLang="zh-CN" i="1">
                            <a:latin typeface="Cambria Math" panose="02040503050406030204" pitchFamily="18" charset="0"/>
                            <a:ea typeface="宋体" panose="02010600030101010101" pitchFamily="2" charset="-122"/>
                            <a:cs typeface="宋体" panose="02010600030101010101" pitchFamily="2" charset="-122"/>
                          </a:rPr>
                          <m:t>𝑥</m:t>
                        </m:r>
                      </m:e>
                    </m:nary>
                    <m:r>
                      <a:rPr lang="en-US" altLang="zh-CN">
                        <a:latin typeface="Cambria Math" panose="02040503050406030204" pitchFamily="18" charset="0"/>
                        <a:ea typeface="宋体" panose="02010600030101010101" pitchFamily="2" charset="-122"/>
                        <a:cs typeface="宋体" panose="02010600030101010101" pitchFamily="2" charset="-122"/>
                      </a:rPr>
                      <m:t> </m:t>
                    </m:r>
                    <m:acc>
                      <m:accPr>
                        <m:chr m:val="̂"/>
                        <m:ctrlPr>
                          <a:rPr lang="zh-CN" altLang="zh-CN" i="1">
                            <a:latin typeface="Cambria Math" panose="02040503050406030204" pitchFamily="18" charset="0"/>
                            <a:ea typeface="Cambria Math" panose="02040503050406030204" pitchFamily="18" charset="0"/>
                          </a:rPr>
                        </m:ctrlPr>
                      </m:accPr>
                      <m:e>
                        <m:sSup>
                          <m:sSupPr>
                            <m:ctrlPr>
                              <a:rPr lang="zh-CN" altLang="zh-CN" i="1">
                                <a:latin typeface="Cambria Math" panose="02040503050406030204" pitchFamily="18" charset="0"/>
                                <a:ea typeface="Cambria Math" panose="02040503050406030204" pitchFamily="18" charset="0"/>
                              </a:rPr>
                            </m:ctrlPr>
                          </m:sSup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σ</m:t>
                            </m:r>
                          </m:e>
                          <m:sup>
                            <m:r>
                              <a:rPr lang="en-US" altLang="zh-CN" i="1">
                                <a:latin typeface="Cambria Math" panose="02040503050406030204" pitchFamily="18" charset="0"/>
                                <a:ea typeface="宋体" panose="02010600030101010101" pitchFamily="2" charset="-122"/>
                                <a:cs typeface="宋体" panose="02010600030101010101" pitchFamily="2" charset="-122"/>
                              </a:rPr>
                              <m:t>2</m:t>
                            </m:r>
                          </m:sup>
                        </m:sSup>
                      </m:e>
                    </m:acc>
                    <m:r>
                      <a:rPr lang="en-US" altLang="zh-CN" i="1">
                        <a:latin typeface="Cambria Math" panose="02040503050406030204" pitchFamily="18" charset="0"/>
                        <a:ea typeface="宋体" panose="02010600030101010101" pitchFamily="2" charset="-122"/>
                        <a:cs typeface="宋体" panose="02010600030101010101" pitchFamily="2" charset="-122"/>
                      </a:rPr>
                      <m:t>=</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1</m:t>
                        </m:r>
                      </m:num>
                      <m:den>
                        <m:r>
                          <a:rPr lang="en-US" altLang="zh-CN" i="1">
                            <a:latin typeface="Cambria Math" panose="02040503050406030204" pitchFamily="18" charset="0"/>
                            <a:ea typeface="宋体" panose="02010600030101010101" pitchFamily="2" charset="-122"/>
                            <a:cs typeface="宋体" panose="02010600030101010101" pitchFamily="2" charset="-122"/>
                          </a:rPr>
                          <m:t>𝑁</m:t>
                        </m:r>
                      </m:den>
                    </m:f>
                    <m:nary>
                      <m:naryPr>
                        <m:chr m:val="∑"/>
                        <m:supHide m:val="on"/>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宋体" panose="02010600030101010101" pitchFamily="2" charset="-122"/>
                          </a:rPr>
                          <m:t>𝑥</m:t>
                        </m:r>
                        <m:r>
                          <a:rPr lang="zh-CN" altLang="zh-CN">
                            <a:latin typeface="Cambria Math" panose="02040503050406030204" pitchFamily="18" charset="0"/>
                            <a:ea typeface="宋体" panose="02010600030101010101" pitchFamily="2" charset="-122"/>
                            <a:cs typeface="宋体" panose="02010600030101010101" pitchFamily="2" charset="-122"/>
                          </a:rPr>
                          <m:t>∈</m:t>
                        </m:r>
                        <m:r>
                          <a:rPr lang="en-US" altLang="zh-CN" i="1">
                            <a:latin typeface="Cambria Math" panose="02040503050406030204" pitchFamily="18" charset="0"/>
                            <a:ea typeface="宋体" panose="02010600030101010101" pitchFamily="2" charset="-122"/>
                            <a:cs typeface="宋体" panose="02010600030101010101" pitchFamily="2" charset="-122"/>
                          </a:rPr>
                          <m:t>𝑑</m:t>
                        </m:r>
                      </m:sub>
                      <m:sup/>
                      <m:e>
                        <m:sSup>
                          <m:sSupPr>
                            <m:ctrlPr>
                              <a:rPr lang="zh-CN" altLang="zh-CN" i="1">
                                <a:latin typeface="Cambria Math" panose="02040503050406030204" pitchFamily="18" charset="0"/>
                                <a:ea typeface="Cambria Math" panose="02040503050406030204" pitchFamily="18" charset="0"/>
                              </a:rPr>
                            </m:ctrlPr>
                          </m:sSupPr>
                          <m:e>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宋体" panose="02010600030101010101" pitchFamily="2" charset="-122"/>
                                    <a:cs typeface="宋体" panose="02010600030101010101" pitchFamily="2" charset="-122"/>
                                  </a:rPr>
                                  <m:t>𝑥</m:t>
                                </m:r>
                                <m:r>
                                  <a:rPr lang="en-US" altLang="zh-CN" i="1">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i="1">
                                        <a:latin typeface="Cambria Math" panose="02040503050406030204" pitchFamily="18" charset="0"/>
                                        <a:ea typeface="Cambria Math" panose="02040503050406030204" pitchFamily="18" charset="0"/>
                                      </a:rPr>
                                    </m:ctrlPr>
                                  </m:acc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μ</m:t>
                                    </m:r>
                                  </m:e>
                                </m:acc>
                              </m:e>
                            </m:d>
                          </m:e>
                          <m:sup>
                            <m:r>
                              <a:rPr lang="en-US" altLang="zh-CN" i="1">
                                <a:latin typeface="Cambria Math" panose="02040503050406030204" pitchFamily="18" charset="0"/>
                                <a:ea typeface="宋体" panose="02010600030101010101" pitchFamily="2" charset="-122"/>
                                <a:cs typeface="宋体" panose="02010600030101010101" pitchFamily="2" charset="-122"/>
                              </a:rPr>
                              <m:t>2</m:t>
                            </m:r>
                          </m:sup>
                        </m:sSup>
                      </m:e>
                    </m:nary>
                  </m:oMath>
                </a14:m>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403684" y="767822"/>
                <a:ext cx="8632271" cy="2661178"/>
              </a:xfrm>
              <a:prstGeom prst="rect">
                <a:avLst/>
              </a:prstGeom>
              <a:blipFill>
                <a:blip r:embed="rId3"/>
                <a:stretch>
                  <a:fillRect l="-42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B87A7EF-65BC-4199-99D2-6EC383ED29F2}"/>
              </a:ext>
            </a:extLst>
          </p:cNvPr>
          <p:cNvPicPr>
            <a:picLocks noChangeAspect="1"/>
          </p:cNvPicPr>
          <p:nvPr/>
        </p:nvPicPr>
        <p:blipFill>
          <a:blip r:embed="rId4"/>
          <a:stretch>
            <a:fillRect/>
          </a:stretch>
        </p:blipFill>
        <p:spPr>
          <a:xfrm>
            <a:off x="596502" y="2469533"/>
            <a:ext cx="7772799" cy="3454578"/>
          </a:xfrm>
          <a:prstGeom prst="rect">
            <a:avLst/>
          </a:prstGeom>
        </p:spPr>
      </p:pic>
      <p:sp>
        <p:nvSpPr>
          <p:cNvPr id="6" name="文本框 5">
            <a:extLst>
              <a:ext uri="{FF2B5EF4-FFF2-40B4-BE49-F238E27FC236}">
                <a16:creationId xmlns:a16="http://schemas.microsoft.com/office/drawing/2014/main" id="{BACEE924-B4BA-4C23-B31D-A11025BD9796}"/>
              </a:ext>
            </a:extLst>
          </p:cNvPr>
          <p:cNvSpPr txBox="1"/>
          <p:nvPr/>
        </p:nvSpPr>
        <p:spPr>
          <a:xfrm>
            <a:off x="1354666" y="6023827"/>
            <a:ext cx="1569660" cy="369332"/>
          </a:xfrm>
          <a:prstGeom prst="rect">
            <a:avLst/>
          </a:prstGeom>
          <a:noFill/>
        </p:spPr>
        <p:txBody>
          <a:bodyPr wrap="none" rtlCol="0">
            <a:spAutoFit/>
          </a:bodyPr>
          <a:lstStyle/>
          <a:p>
            <a:r>
              <a:rPr lang="zh-CN" altLang="en-US" dirty="0"/>
              <a:t>均值归一化前</a:t>
            </a:r>
          </a:p>
        </p:txBody>
      </p:sp>
      <p:sp>
        <p:nvSpPr>
          <p:cNvPr id="10" name="文本框 9">
            <a:extLst>
              <a:ext uri="{FF2B5EF4-FFF2-40B4-BE49-F238E27FC236}">
                <a16:creationId xmlns:a16="http://schemas.microsoft.com/office/drawing/2014/main" id="{351C4CF6-847F-409F-AAB6-AF6817F1F645}"/>
              </a:ext>
            </a:extLst>
          </p:cNvPr>
          <p:cNvSpPr txBox="1"/>
          <p:nvPr/>
        </p:nvSpPr>
        <p:spPr>
          <a:xfrm>
            <a:off x="5130800" y="6023827"/>
            <a:ext cx="6096000" cy="369332"/>
          </a:xfrm>
          <a:prstGeom prst="rect">
            <a:avLst/>
          </a:prstGeom>
          <a:noFill/>
        </p:spPr>
        <p:txBody>
          <a:bodyPr wrap="square">
            <a:spAutoFit/>
          </a:bodyPr>
          <a:lstStyle/>
          <a:p>
            <a:r>
              <a:rPr lang="zh-CN" altLang="en-US" dirty="0"/>
              <a:t>均值归一化后</a:t>
            </a:r>
          </a:p>
        </p:txBody>
      </p:sp>
    </p:spTree>
    <p:extLst>
      <p:ext uri="{BB962C8B-B14F-4D97-AF65-F5344CB8AC3E}">
        <p14:creationId xmlns:p14="http://schemas.microsoft.com/office/powerpoint/2010/main" val="286677125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76552F-1B16-C569-75B7-434CAD2B8EAB}"/>
              </a:ext>
            </a:extLst>
          </p:cNvPr>
          <p:cNvSpPr>
            <a:spLocks noGrp="1"/>
          </p:cNvSpPr>
          <p:nvPr>
            <p:ph idx="1"/>
          </p:nvPr>
        </p:nvSpPr>
        <p:spPr>
          <a:xfrm>
            <a:off x="364699" y="1253331"/>
            <a:ext cx="7886700" cy="4351338"/>
          </a:xfrm>
        </p:spPr>
        <p:txBody>
          <a:bodyPr>
            <a:normAutofit fontScale="70000" lnSpcReduction="20000"/>
          </a:bodyPr>
          <a:lstStyle/>
          <a:p>
            <a:r>
              <a:rPr lang="zh-CN" altLang="en-US" dirty="0"/>
              <a:t>人工智能绪论</a:t>
            </a:r>
            <a:r>
              <a:rPr lang="en-US" altLang="zh-CN" dirty="0"/>
              <a:t>(3</a:t>
            </a:r>
            <a:r>
              <a:rPr lang="zh-CN" altLang="en-US" dirty="0"/>
              <a:t>学时</a:t>
            </a:r>
            <a:r>
              <a:rPr lang="en-US" altLang="zh-CN" dirty="0"/>
              <a:t>)</a:t>
            </a:r>
          </a:p>
          <a:p>
            <a:pPr>
              <a:lnSpc>
                <a:spcPct val="120000"/>
              </a:lnSpc>
            </a:pPr>
            <a:r>
              <a:rPr lang="zh-CN" altLang="en-US" dirty="0"/>
              <a:t>模式识别基础</a:t>
            </a:r>
            <a:r>
              <a:rPr lang="en-US" altLang="zh-CN" dirty="0"/>
              <a:t>:</a:t>
            </a:r>
            <a:r>
              <a:rPr lang="zh-CN" altLang="en-US" dirty="0"/>
              <a:t>分类，聚类，回归，监督学习，无监督学习，度量学习，正则化等 </a:t>
            </a:r>
            <a:r>
              <a:rPr lang="en-US" altLang="zh-CN" dirty="0"/>
              <a:t>(3</a:t>
            </a:r>
            <a:r>
              <a:rPr lang="zh-CN" altLang="en-US" dirty="0"/>
              <a:t>学时</a:t>
            </a:r>
            <a:r>
              <a:rPr lang="en-US" altLang="zh-CN" dirty="0"/>
              <a:t>)</a:t>
            </a:r>
          </a:p>
          <a:p>
            <a:r>
              <a:rPr lang="zh-CN" altLang="en-US" dirty="0"/>
              <a:t>神经网络的训练技巧 </a:t>
            </a:r>
            <a:r>
              <a:rPr lang="en-US" altLang="zh-CN" dirty="0"/>
              <a:t>(3</a:t>
            </a:r>
            <a:r>
              <a:rPr lang="zh-CN" altLang="en-US" dirty="0"/>
              <a:t>学时</a:t>
            </a:r>
            <a:r>
              <a:rPr lang="en-US" altLang="zh-CN" dirty="0"/>
              <a:t>)</a:t>
            </a:r>
          </a:p>
          <a:p>
            <a:r>
              <a:rPr lang="zh-CN" altLang="en-US" dirty="0"/>
              <a:t>三维视觉、三维重建与理解 </a:t>
            </a:r>
            <a:r>
              <a:rPr lang="en-US" altLang="zh-CN" dirty="0"/>
              <a:t>(3</a:t>
            </a:r>
            <a:r>
              <a:rPr lang="zh-CN" altLang="en-US" dirty="0"/>
              <a:t>学时</a:t>
            </a:r>
            <a:r>
              <a:rPr lang="en-US" altLang="zh-CN" dirty="0"/>
              <a:t>)</a:t>
            </a:r>
          </a:p>
          <a:p>
            <a:r>
              <a:rPr lang="zh-CN" altLang="en-US" dirty="0"/>
              <a:t>目标检测、跟踪和分割 </a:t>
            </a:r>
            <a:r>
              <a:rPr lang="en-US" altLang="zh-CN" dirty="0"/>
              <a:t>(3</a:t>
            </a:r>
            <a:r>
              <a:rPr lang="zh-CN" altLang="en-US" dirty="0"/>
              <a:t>学时</a:t>
            </a:r>
            <a:r>
              <a:rPr lang="en-US" altLang="zh-CN" dirty="0"/>
              <a:t>)</a:t>
            </a:r>
          </a:p>
          <a:p>
            <a:r>
              <a:rPr lang="zh-CN" altLang="en-US" dirty="0"/>
              <a:t>视频分析与理解、人体行为识别、异常检测 </a:t>
            </a:r>
            <a:r>
              <a:rPr lang="en-US" altLang="zh-CN" dirty="0"/>
              <a:t>(3</a:t>
            </a:r>
            <a:r>
              <a:rPr lang="zh-CN" altLang="en-US" dirty="0"/>
              <a:t>学时</a:t>
            </a:r>
            <a:r>
              <a:rPr lang="en-US" altLang="zh-CN" dirty="0"/>
              <a:t>)</a:t>
            </a:r>
          </a:p>
          <a:p>
            <a:r>
              <a:rPr lang="zh-CN" altLang="en-US" dirty="0"/>
              <a:t>可解释的人工智能 </a:t>
            </a:r>
            <a:r>
              <a:rPr lang="en-US" altLang="zh-CN" dirty="0"/>
              <a:t>(3</a:t>
            </a:r>
            <a:r>
              <a:rPr lang="zh-CN" altLang="en-US" dirty="0"/>
              <a:t>学时</a:t>
            </a:r>
            <a:r>
              <a:rPr lang="en-US" altLang="zh-CN" dirty="0"/>
              <a:t>)</a:t>
            </a:r>
          </a:p>
          <a:p>
            <a:r>
              <a:rPr lang="zh-CN" altLang="en-US" dirty="0"/>
              <a:t>类脑计算 </a:t>
            </a:r>
            <a:r>
              <a:rPr lang="en-US" altLang="zh-CN" dirty="0"/>
              <a:t>(3</a:t>
            </a:r>
            <a:r>
              <a:rPr lang="zh-CN" altLang="en-US" dirty="0"/>
              <a:t>学时</a:t>
            </a:r>
            <a:r>
              <a:rPr lang="en-US" altLang="zh-CN" dirty="0"/>
              <a:t>)</a:t>
            </a:r>
          </a:p>
          <a:p>
            <a:r>
              <a:rPr lang="zh-CN" altLang="en-US" dirty="0"/>
              <a:t>跨摄像头跟踪、行人重识别 </a:t>
            </a:r>
            <a:r>
              <a:rPr lang="en-US" altLang="zh-CN" dirty="0"/>
              <a:t>(3</a:t>
            </a:r>
            <a:r>
              <a:rPr lang="zh-CN" altLang="en-US" dirty="0"/>
              <a:t>学时</a:t>
            </a:r>
            <a:r>
              <a:rPr lang="en-US" altLang="zh-CN" dirty="0"/>
              <a:t>)</a:t>
            </a:r>
          </a:p>
          <a:p>
            <a:r>
              <a:rPr lang="zh-CN" altLang="en-US" dirty="0"/>
              <a:t>专家在线报告 </a:t>
            </a:r>
            <a:r>
              <a:rPr lang="en-US" altLang="zh-CN" dirty="0"/>
              <a:t>(3</a:t>
            </a:r>
            <a:r>
              <a:rPr lang="zh-CN" altLang="en-US" dirty="0"/>
              <a:t>学时</a:t>
            </a:r>
            <a:r>
              <a:rPr lang="en-US" altLang="zh-CN" dirty="0"/>
              <a:t>)</a:t>
            </a:r>
          </a:p>
          <a:p>
            <a:r>
              <a:rPr lang="zh-CN" altLang="en-US" dirty="0"/>
              <a:t>学生研讨（</a:t>
            </a:r>
            <a:r>
              <a:rPr lang="en-US" altLang="zh-CN" dirty="0"/>
              <a:t>2</a:t>
            </a:r>
            <a:r>
              <a:rPr lang="zh-CN" altLang="en-US" dirty="0"/>
              <a:t>学时）</a:t>
            </a:r>
          </a:p>
        </p:txBody>
      </p:sp>
      <p:sp>
        <p:nvSpPr>
          <p:cNvPr id="6" name="打底色块">
            <a:extLst>
              <a:ext uri="{FF2B5EF4-FFF2-40B4-BE49-F238E27FC236}">
                <a16:creationId xmlns:a16="http://schemas.microsoft.com/office/drawing/2014/main" id="{5721E168-6AA4-D126-FCA6-450952673C7F}"/>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课程提纲</a:t>
            </a:r>
          </a:p>
        </p:txBody>
      </p:sp>
    </p:spTree>
    <p:extLst>
      <p:ext uri="{BB962C8B-B14F-4D97-AF65-F5344CB8AC3E}">
        <p14:creationId xmlns:p14="http://schemas.microsoft.com/office/powerpoint/2010/main" val="3142870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30</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93617" y="1030441"/>
            <a:ext cx="8632271" cy="4570482"/>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Normalization</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为什么需要</a:t>
            </a:r>
            <a:r>
              <a:rPr lang="en-US" altLang="zh-CN" dirty="0">
                <a:solidFill>
                  <a:srgbClr val="292929"/>
                </a:solidFill>
                <a:latin typeface="微软雅黑" panose="020B0503020204020204" pitchFamily="34" charset="-122"/>
                <a:ea typeface="微软雅黑" panose="020B0503020204020204" pitchFamily="34" charset="-122"/>
              </a:rPr>
              <a:t>Normalization</a:t>
            </a:r>
            <a:r>
              <a:rPr lang="zh-CN" altLang="en-US" dirty="0">
                <a:solidFill>
                  <a:srgbClr val="292929"/>
                </a:solidFill>
                <a:latin typeface="微软雅黑" panose="020B0503020204020204" pitchFamily="34" charset="-122"/>
                <a:ea typeface="微软雅黑" panose="020B0503020204020204" pitchFamily="34" charset="-122"/>
              </a:rPr>
              <a:t>：</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它将每个特征归一化，使不同维度的数据具有相同的分布，因为某些特征具有比其他特征更高的数值。这样我们的网络就可以是无偏的；</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292929"/>
                </a:solidFill>
                <a:latin typeface="微软雅黑" panose="020B0503020204020204" pitchFamily="34" charset="-122"/>
                <a:ea typeface="微软雅黑" panose="020B0503020204020204" pitchFamily="34" charset="-122"/>
              </a:rPr>
              <a:t>它减少了</a:t>
            </a:r>
            <a:r>
              <a:rPr lang="zh-CN" altLang="en-US" dirty="0">
                <a:solidFill>
                  <a:srgbClr val="0000FF"/>
                </a:solidFill>
                <a:latin typeface="微软雅黑" panose="020B0503020204020204" pitchFamily="34" charset="-122"/>
                <a:ea typeface="微软雅黑" panose="020B0503020204020204" pitchFamily="34" charset="-122"/>
              </a:rPr>
              <a:t>内部协变量偏移（</a:t>
            </a:r>
            <a:r>
              <a:rPr lang="en-GB" altLang="zh-CN" dirty="0">
                <a:solidFill>
                  <a:srgbClr val="0000FF"/>
                </a:solidFill>
                <a:latin typeface="微软雅黑" panose="020B0503020204020204" pitchFamily="34" charset="-122"/>
                <a:ea typeface="微软雅黑" panose="020B0503020204020204" pitchFamily="34" charset="-122"/>
              </a:rPr>
              <a:t>Internal Covariate Shift</a:t>
            </a:r>
            <a:r>
              <a:rPr lang="zh-CN" altLang="en-US" dirty="0">
                <a:solidFill>
                  <a:srgbClr val="0000FF"/>
                </a:solidFill>
                <a:latin typeface="微软雅黑" panose="020B0503020204020204" pitchFamily="34" charset="-122"/>
                <a:ea typeface="微软雅黑" panose="020B0503020204020204" pitchFamily="34" charset="-122"/>
              </a:rPr>
              <a:t>）</a:t>
            </a:r>
            <a:r>
              <a:rPr lang="zh-CN" altLang="en-US" dirty="0">
                <a:solidFill>
                  <a:srgbClr val="292929"/>
                </a:solidFill>
                <a:latin typeface="微软雅黑" panose="020B0503020204020204" pitchFamily="34" charset="-122"/>
                <a:ea typeface="微软雅黑" panose="020B0503020204020204" pitchFamily="34" charset="-122"/>
              </a:rPr>
              <a:t>。当我们网络的输入分布发生变化时，就会发生内部协变量偏移。 当输入分布发生变化时，隐藏层会尝试学习适应新的分布。 这会减慢训练过程。 如果过程变慢，则需要很长时间才能收敛到全局最小值。</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2204132"/>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52F152-9027-4FDF-8A2C-1E02100A4282}"/>
              </a:ext>
            </a:extLst>
          </p:cNvPr>
          <p:cNvSpPr txBox="1"/>
          <p:nvPr/>
        </p:nvSpPr>
        <p:spPr>
          <a:xfrm>
            <a:off x="313441" y="1315660"/>
            <a:ext cx="8705653" cy="3293209"/>
          </a:xfrm>
          <a:prstGeom prst="rect">
            <a:avLst/>
          </a:prstGeom>
          <a:noFill/>
        </p:spPr>
        <p:txBody>
          <a:bodyPr wrap="square">
            <a:spAutoFit/>
          </a:bodyPr>
          <a:lstStyle/>
          <a:p>
            <a:r>
              <a:rPr lang="zh-CN" altLang="en-US" sz="2000" b="0" i="0" dirty="0">
                <a:solidFill>
                  <a:srgbClr val="333333"/>
                </a:solidFill>
                <a:effectLst/>
                <a:latin typeface="微软雅黑" panose="020B0503020204020204" pitchFamily="34" charset="-122"/>
                <a:ea typeface="微软雅黑" panose="020B0503020204020204" pitchFamily="34" charset="-122"/>
              </a:rPr>
              <a:t>归一化是为了让不同维度的数据具有相同的分布。</a:t>
            </a:r>
            <a:endParaRPr lang="en-US" altLang="zh-CN" sz="2000" b="0" i="0" dirty="0">
              <a:solidFill>
                <a:srgbClr val="333333"/>
              </a:solidFill>
              <a:effectLst/>
              <a:latin typeface="微软雅黑" panose="020B0503020204020204" pitchFamily="34" charset="-122"/>
              <a:ea typeface="微软雅黑" panose="020B0503020204020204" pitchFamily="34" charset="-122"/>
            </a:endParaRPr>
          </a:p>
          <a:p>
            <a:r>
              <a:rPr lang="zh-CN" altLang="en-US" sz="2000" b="0" i="0" dirty="0">
                <a:solidFill>
                  <a:srgbClr val="333333"/>
                </a:solidFill>
                <a:effectLst/>
                <a:latin typeface="微软雅黑" panose="020B0503020204020204" pitchFamily="34" charset="-122"/>
                <a:ea typeface="微软雅黑" panose="020B0503020204020204" pitchFamily="34" charset="-122"/>
              </a:rPr>
              <a:t>假如二维数据（</a:t>
            </a:r>
            <a:r>
              <a:rPr lang="en-US" altLang="zh-CN" sz="2000" b="0" i="0" dirty="0">
                <a:solidFill>
                  <a:srgbClr val="333333"/>
                </a:solidFill>
                <a:effectLst/>
                <a:latin typeface="微软雅黑" panose="020B0503020204020204" pitchFamily="34" charset="-122"/>
                <a:ea typeface="微软雅黑" panose="020B0503020204020204" pitchFamily="34" charset="-122"/>
              </a:rPr>
              <a:t>X1,X2</a:t>
            </a:r>
            <a:r>
              <a:rPr lang="zh-CN" altLang="en-US" sz="2000" b="0" i="0" dirty="0">
                <a:solidFill>
                  <a:srgbClr val="333333"/>
                </a:solidFill>
                <a:effectLst/>
                <a:latin typeface="微软雅黑" panose="020B0503020204020204" pitchFamily="34" charset="-122"/>
                <a:ea typeface="微软雅黑" panose="020B0503020204020204" pitchFamily="34" charset="-122"/>
              </a:rPr>
              <a:t>）两个维度都服从均值为零的正态分布，但是</a:t>
            </a:r>
            <a:r>
              <a:rPr lang="en-US" altLang="zh-CN" sz="2000" b="0" i="0" dirty="0">
                <a:solidFill>
                  <a:srgbClr val="333333"/>
                </a:solidFill>
                <a:effectLst/>
                <a:latin typeface="微软雅黑" panose="020B0503020204020204" pitchFamily="34" charset="-122"/>
                <a:ea typeface="微软雅黑" panose="020B0503020204020204" pitchFamily="34" charset="-122"/>
              </a:rPr>
              <a:t>X1</a:t>
            </a:r>
            <a:r>
              <a:rPr lang="zh-CN" altLang="en-US" sz="2000" b="0" i="0" dirty="0">
                <a:solidFill>
                  <a:srgbClr val="333333"/>
                </a:solidFill>
                <a:effectLst/>
                <a:latin typeface="微软雅黑" panose="020B0503020204020204" pitchFamily="34" charset="-122"/>
                <a:ea typeface="微软雅黑" panose="020B0503020204020204" pitchFamily="34" charset="-122"/>
              </a:rPr>
              <a:t>方差为</a:t>
            </a:r>
            <a:r>
              <a:rPr lang="en-US" altLang="zh-CN" sz="2000" b="0" i="0" dirty="0">
                <a:solidFill>
                  <a:srgbClr val="333333"/>
                </a:solidFill>
                <a:effectLst/>
                <a:latin typeface="微软雅黑" panose="020B0503020204020204" pitchFamily="34" charset="-122"/>
                <a:ea typeface="微软雅黑" panose="020B0503020204020204" pitchFamily="34" charset="-122"/>
              </a:rPr>
              <a:t>100</a:t>
            </a:r>
            <a:r>
              <a:rPr lang="zh-CN" altLang="en-US" sz="2000" b="0" i="0" dirty="0">
                <a:solidFill>
                  <a:srgbClr val="333333"/>
                </a:solidFill>
                <a:effectLst/>
                <a:latin typeface="微软雅黑" panose="020B0503020204020204" pitchFamily="34" charset="-122"/>
                <a:ea typeface="微软雅黑" panose="020B0503020204020204" pitchFamily="34" charset="-122"/>
              </a:rPr>
              <a:t>，</a:t>
            </a:r>
            <a:r>
              <a:rPr lang="en-US" altLang="zh-CN" sz="2000" b="0" i="0" dirty="0">
                <a:solidFill>
                  <a:srgbClr val="333333"/>
                </a:solidFill>
                <a:effectLst/>
                <a:latin typeface="微软雅黑" panose="020B0503020204020204" pitchFamily="34" charset="-122"/>
                <a:ea typeface="微软雅黑" panose="020B0503020204020204" pitchFamily="34" charset="-122"/>
              </a:rPr>
              <a:t>X2</a:t>
            </a:r>
            <a:r>
              <a:rPr lang="zh-CN" altLang="en-US" sz="2000" b="0" i="0" dirty="0">
                <a:solidFill>
                  <a:srgbClr val="333333"/>
                </a:solidFill>
                <a:effectLst/>
                <a:latin typeface="微软雅黑" panose="020B0503020204020204" pitchFamily="34" charset="-122"/>
                <a:ea typeface="微软雅黑" panose="020B0503020204020204" pitchFamily="34" charset="-122"/>
              </a:rPr>
              <a:t>方差为</a:t>
            </a:r>
            <a:r>
              <a:rPr lang="en-US" altLang="zh-CN" sz="2000" b="0" i="0" dirty="0">
                <a:solidFill>
                  <a:srgbClr val="333333"/>
                </a:solidFill>
                <a:effectLst/>
                <a:latin typeface="微软雅黑" panose="020B0503020204020204" pitchFamily="34" charset="-122"/>
                <a:ea typeface="微软雅黑" panose="020B0503020204020204" pitchFamily="34" charset="-122"/>
              </a:rPr>
              <a:t>1</a:t>
            </a:r>
            <a:r>
              <a:rPr lang="zh-CN" altLang="en-US" sz="2000" b="0" i="0" dirty="0">
                <a:solidFill>
                  <a:srgbClr val="333333"/>
                </a:solidFill>
                <a:effectLst/>
                <a:latin typeface="微软雅黑" panose="020B0503020204020204" pitchFamily="34" charset="-122"/>
                <a:ea typeface="微软雅黑" panose="020B0503020204020204" pitchFamily="34" charset="-122"/>
              </a:rPr>
              <a:t>。那么对（</a:t>
            </a:r>
            <a:r>
              <a:rPr lang="en-US" altLang="zh-CN" sz="2000" b="0" i="0" dirty="0">
                <a:solidFill>
                  <a:srgbClr val="333333"/>
                </a:solidFill>
                <a:effectLst/>
                <a:latin typeface="微软雅黑" panose="020B0503020204020204" pitchFamily="34" charset="-122"/>
                <a:ea typeface="微软雅黑" panose="020B0503020204020204" pitchFamily="34" charset="-122"/>
              </a:rPr>
              <a:t>X1,X2</a:t>
            </a:r>
            <a:r>
              <a:rPr lang="zh-CN" altLang="en-US" sz="2000" b="0" i="0" dirty="0">
                <a:solidFill>
                  <a:srgbClr val="333333"/>
                </a:solidFill>
                <a:effectLst/>
                <a:latin typeface="微软雅黑" panose="020B0503020204020204" pitchFamily="34" charset="-122"/>
                <a:ea typeface="微软雅黑" panose="020B0503020204020204" pitchFamily="34" charset="-122"/>
              </a:rPr>
              <a:t>）进行随机采样在二维坐标系中绘制的图像，应该是狭长的椭圆形。 </a:t>
            </a:r>
            <a:br>
              <a:rPr lang="zh-CN" altLang="en-US" sz="2000" dirty="0">
                <a:latin typeface="微软雅黑" panose="020B0503020204020204" pitchFamily="34" charset="-122"/>
                <a:ea typeface="微软雅黑" panose="020B0503020204020204" pitchFamily="34" charset="-122"/>
              </a:rPr>
            </a:br>
            <a:endParaRPr lang="en-US" altLang="zh-CN" sz="2000" dirty="0">
              <a:latin typeface="微软雅黑" panose="020B0503020204020204" pitchFamily="34" charset="-122"/>
              <a:ea typeface="微软雅黑" panose="020B0503020204020204" pitchFamily="34" charset="-122"/>
            </a:endParaRPr>
          </a:p>
          <a:p>
            <a:r>
              <a:rPr lang="zh-CN" altLang="en-US" sz="2000" b="0" i="0" dirty="0">
                <a:solidFill>
                  <a:srgbClr val="333333"/>
                </a:solidFill>
                <a:effectLst/>
                <a:latin typeface="微软雅黑" panose="020B0503020204020204" pitchFamily="34" charset="-122"/>
                <a:ea typeface="微软雅黑" panose="020B0503020204020204" pitchFamily="34" charset="-122"/>
              </a:rPr>
              <a:t>对这些数据做特征提取会用到以下形式的表达式：</a:t>
            </a:r>
            <a:r>
              <a:rPr lang="en-US" altLang="zh-CN" sz="2000" b="0" i="0" dirty="0">
                <a:solidFill>
                  <a:srgbClr val="3F3F3F"/>
                </a:solidFill>
                <a:effectLst/>
                <a:latin typeface="微软雅黑" panose="020B0503020204020204" pitchFamily="34" charset="-122"/>
                <a:ea typeface="微软雅黑" panose="020B0503020204020204" pitchFamily="34" charset="-122"/>
              </a:rPr>
              <a:t>S=w1∗x1+w2∗x2+b</a:t>
            </a:r>
          </a:p>
          <a:p>
            <a:endParaRPr lang="en-US" altLang="zh-CN" sz="2000" dirty="0">
              <a:solidFill>
                <a:srgbClr val="3F3F3F"/>
              </a:solidFill>
              <a:latin typeface="微软雅黑" panose="020B0503020204020204" pitchFamily="34" charset="-122"/>
              <a:ea typeface="微软雅黑" panose="020B0503020204020204" pitchFamily="34" charset="-122"/>
            </a:endParaRPr>
          </a:p>
          <a:p>
            <a:pPr algn="just"/>
            <a:r>
              <a:rPr lang="zh-CN" altLang="en-US" sz="2000" b="0" i="0" dirty="0">
                <a:solidFill>
                  <a:srgbClr val="333333"/>
                </a:solidFill>
                <a:effectLst/>
                <a:latin typeface="微软雅黑" panose="020B0503020204020204" pitchFamily="34" charset="-122"/>
                <a:ea typeface="微软雅黑" panose="020B0503020204020204" pitchFamily="34" charset="-122"/>
              </a:rPr>
              <a:t>那么参数</a:t>
            </a:r>
            <a:r>
              <a:rPr lang="en-US" altLang="zh-CN" sz="2000" b="0" i="0" dirty="0">
                <a:solidFill>
                  <a:srgbClr val="333333"/>
                </a:solidFill>
                <a:effectLst/>
                <a:latin typeface="微软雅黑" panose="020B0503020204020204" pitchFamily="34" charset="-122"/>
                <a:ea typeface="微软雅黑" panose="020B0503020204020204" pitchFamily="34" charset="-122"/>
              </a:rPr>
              <a:t>W1</a:t>
            </a:r>
            <a:r>
              <a:rPr lang="zh-CN" altLang="en-US" sz="2000" b="0" i="0" dirty="0">
                <a:solidFill>
                  <a:srgbClr val="333333"/>
                </a:solidFill>
                <a:effectLst/>
                <a:latin typeface="微软雅黑" panose="020B0503020204020204" pitchFamily="34" charset="-122"/>
                <a:ea typeface="微软雅黑" panose="020B0503020204020204" pitchFamily="34" charset="-122"/>
              </a:rPr>
              <a:t>，</a:t>
            </a:r>
            <a:r>
              <a:rPr lang="en-US" altLang="zh-CN" sz="2000" b="0" i="0" dirty="0">
                <a:solidFill>
                  <a:srgbClr val="333333"/>
                </a:solidFill>
                <a:effectLst/>
                <a:latin typeface="微软雅黑" panose="020B0503020204020204" pitchFamily="34" charset="-122"/>
                <a:ea typeface="微软雅黑" panose="020B0503020204020204" pitchFamily="34" charset="-122"/>
              </a:rPr>
              <a:t>W2</a:t>
            </a:r>
            <a:r>
              <a:rPr lang="zh-CN" altLang="en-US" sz="2000" b="0" i="0" dirty="0">
                <a:solidFill>
                  <a:srgbClr val="333333"/>
                </a:solidFill>
                <a:effectLst/>
                <a:latin typeface="微软雅黑" panose="020B0503020204020204" pitchFamily="34" charset="-122"/>
                <a:ea typeface="微软雅黑" panose="020B0503020204020204" pitchFamily="34" charset="-122"/>
              </a:rPr>
              <a:t>的梯度为：</a:t>
            </a:r>
          </a:p>
          <a:p>
            <a:pPr algn="just"/>
            <a:r>
              <a:rPr lang="en-US" altLang="zh-CN" sz="2000" b="0" i="0" dirty="0" err="1">
                <a:solidFill>
                  <a:srgbClr val="0000FF"/>
                </a:solidFill>
                <a:effectLst/>
                <a:latin typeface="-apple-system"/>
              </a:rPr>
              <a:t>dS</a:t>
            </a:r>
            <a:r>
              <a:rPr lang="en-US" altLang="zh-CN" sz="2000" b="0" i="0" dirty="0">
                <a:solidFill>
                  <a:srgbClr val="0000FF"/>
                </a:solidFill>
                <a:effectLst/>
                <a:latin typeface="-apple-system"/>
              </a:rPr>
              <a:t>/dw1=x1;dS/dw2=x2</a:t>
            </a:r>
            <a:endParaRPr lang="zh-CN" altLang="en-US" sz="2000" b="0" i="0" dirty="0">
              <a:solidFill>
                <a:srgbClr val="0000FF"/>
              </a:solidFill>
              <a:effectLst/>
              <a:latin typeface="-apple-system"/>
            </a:endParaRPr>
          </a:p>
          <a:p>
            <a:endParaRPr lang="zh-CN" altLang="en-US" sz="2800" dirty="0"/>
          </a:p>
        </p:txBody>
      </p:sp>
      <p:sp>
        <p:nvSpPr>
          <p:cNvPr id="6" name="打底色块">
            <a:extLst>
              <a:ext uri="{FF2B5EF4-FFF2-40B4-BE49-F238E27FC236}">
                <a16:creationId xmlns:a16="http://schemas.microsoft.com/office/drawing/2014/main" id="{2ABF0372-FFFB-4727-9D97-10EF8FF95967}"/>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Tree>
    <p:extLst>
      <p:ext uri="{BB962C8B-B14F-4D97-AF65-F5344CB8AC3E}">
        <p14:creationId xmlns:p14="http://schemas.microsoft.com/office/powerpoint/2010/main" val="3680206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173BCD7-7C33-48E0-938C-845B876DA7ED}"/>
              </a:ext>
            </a:extLst>
          </p:cNvPr>
          <p:cNvSpPr txBox="1"/>
          <p:nvPr/>
        </p:nvSpPr>
        <p:spPr>
          <a:xfrm>
            <a:off x="134331" y="1164134"/>
            <a:ext cx="8573679" cy="3477875"/>
          </a:xfrm>
          <a:prstGeom prst="rect">
            <a:avLst/>
          </a:prstGeom>
          <a:noFill/>
        </p:spPr>
        <p:txBody>
          <a:bodyPr wrap="square">
            <a:spAutoFit/>
          </a:bodyPr>
          <a:lstStyle/>
          <a:p>
            <a:pPr algn="just"/>
            <a:r>
              <a:rPr lang="zh-CN" altLang="en-US" sz="2000" b="0" i="0" dirty="0">
                <a:solidFill>
                  <a:srgbClr val="333333"/>
                </a:solidFill>
                <a:effectLst/>
                <a:latin typeface="微软雅黑" panose="020B0503020204020204" pitchFamily="34" charset="-122"/>
                <a:ea typeface="微软雅黑" panose="020B0503020204020204" pitchFamily="34" charset="-122"/>
              </a:rPr>
              <a:t>那么参数</a:t>
            </a:r>
            <a:r>
              <a:rPr lang="en-US" altLang="zh-CN" sz="2000" b="0" i="0" dirty="0">
                <a:solidFill>
                  <a:srgbClr val="333333"/>
                </a:solidFill>
                <a:effectLst/>
                <a:latin typeface="微软雅黑" panose="020B0503020204020204" pitchFamily="34" charset="-122"/>
                <a:ea typeface="微软雅黑" panose="020B0503020204020204" pitchFamily="34" charset="-122"/>
              </a:rPr>
              <a:t>W1</a:t>
            </a:r>
            <a:r>
              <a:rPr lang="zh-CN" altLang="en-US" sz="2000" b="0" i="0" dirty="0">
                <a:solidFill>
                  <a:srgbClr val="333333"/>
                </a:solidFill>
                <a:effectLst/>
                <a:latin typeface="微软雅黑" panose="020B0503020204020204" pitchFamily="34" charset="-122"/>
                <a:ea typeface="微软雅黑" panose="020B0503020204020204" pitchFamily="34" charset="-122"/>
              </a:rPr>
              <a:t>，</a:t>
            </a:r>
            <a:r>
              <a:rPr lang="en-US" altLang="zh-CN" sz="2000" b="0" i="0" dirty="0">
                <a:solidFill>
                  <a:srgbClr val="333333"/>
                </a:solidFill>
                <a:effectLst/>
                <a:latin typeface="微软雅黑" panose="020B0503020204020204" pitchFamily="34" charset="-122"/>
                <a:ea typeface="微软雅黑" panose="020B0503020204020204" pitchFamily="34" charset="-122"/>
              </a:rPr>
              <a:t>W2</a:t>
            </a:r>
            <a:r>
              <a:rPr lang="zh-CN" altLang="en-US" sz="2000" b="0" i="0" dirty="0">
                <a:solidFill>
                  <a:srgbClr val="333333"/>
                </a:solidFill>
                <a:effectLst/>
                <a:latin typeface="微软雅黑" panose="020B0503020204020204" pitchFamily="34" charset="-122"/>
                <a:ea typeface="微软雅黑" panose="020B0503020204020204" pitchFamily="34" charset="-122"/>
              </a:rPr>
              <a:t>的梯度为：</a:t>
            </a:r>
          </a:p>
          <a:p>
            <a:pPr algn="just"/>
            <a:r>
              <a:rPr lang="en-US" altLang="zh-CN" sz="2000" b="0" i="0" dirty="0" err="1">
                <a:solidFill>
                  <a:srgbClr val="0000FF"/>
                </a:solidFill>
                <a:effectLst/>
                <a:latin typeface="-apple-system"/>
              </a:rPr>
              <a:t>dS</a:t>
            </a:r>
            <a:r>
              <a:rPr lang="en-US" altLang="zh-CN" sz="2000" b="0" i="0" dirty="0">
                <a:solidFill>
                  <a:srgbClr val="0000FF"/>
                </a:solidFill>
                <a:effectLst/>
                <a:latin typeface="-apple-system"/>
              </a:rPr>
              <a:t>/dw1=x1;dS/dw2=x2</a:t>
            </a:r>
            <a:endParaRPr lang="zh-CN" altLang="en-US" sz="2000" b="0" i="0" dirty="0">
              <a:solidFill>
                <a:srgbClr val="0000FF"/>
              </a:solidFill>
              <a:effectLst/>
              <a:latin typeface="-apple-system"/>
            </a:endParaRPr>
          </a:p>
          <a:p>
            <a:pPr algn="just"/>
            <a:endParaRPr lang="en-US" altLang="zh-CN" sz="2000" b="0" i="0" dirty="0">
              <a:solidFill>
                <a:srgbClr val="333333"/>
              </a:solidFill>
              <a:effectLst/>
              <a:latin typeface="-apple-system"/>
            </a:endParaRPr>
          </a:p>
          <a:p>
            <a:pPr algn="just"/>
            <a:r>
              <a:rPr lang="zh-CN" altLang="en-US" sz="2000" b="0" i="0" dirty="0">
                <a:solidFill>
                  <a:srgbClr val="333333"/>
                </a:solidFill>
                <a:effectLst/>
                <a:latin typeface="微软雅黑" panose="020B0503020204020204" pitchFamily="34" charset="-122"/>
                <a:ea typeface="微软雅黑" panose="020B0503020204020204" pitchFamily="34" charset="-122"/>
              </a:rPr>
              <a:t>由于</a:t>
            </a:r>
            <a:r>
              <a:rPr lang="en-US" altLang="zh-CN" sz="2000" b="0" i="0" dirty="0">
                <a:solidFill>
                  <a:srgbClr val="333333"/>
                </a:solidFill>
                <a:effectLst/>
                <a:latin typeface="微软雅黑" panose="020B0503020204020204" pitchFamily="34" charset="-122"/>
                <a:ea typeface="微软雅黑" panose="020B0503020204020204" pitchFamily="34" charset="-122"/>
              </a:rPr>
              <a:t>x1</a:t>
            </a:r>
            <a:r>
              <a:rPr lang="zh-CN" altLang="en-US" sz="2000" b="0" i="0" dirty="0">
                <a:solidFill>
                  <a:srgbClr val="333333"/>
                </a:solidFill>
                <a:effectLst/>
                <a:latin typeface="微软雅黑" panose="020B0503020204020204" pitchFamily="34" charset="-122"/>
                <a:ea typeface="微软雅黑" panose="020B0503020204020204" pitchFamily="34" charset="-122"/>
              </a:rPr>
              <a:t>与</a:t>
            </a:r>
            <a:r>
              <a:rPr lang="en-US" altLang="zh-CN" sz="2000" b="0" i="0" dirty="0">
                <a:solidFill>
                  <a:srgbClr val="333333"/>
                </a:solidFill>
                <a:effectLst/>
                <a:latin typeface="微软雅黑" panose="020B0503020204020204" pitchFamily="34" charset="-122"/>
                <a:ea typeface="微软雅黑" panose="020B0503020204020204" pitchFamily="34" charset="-122"/>
              </a:rPr>
              <a:t>x2</a:t>
            </a:r>
            <a:r>
              <a:rPr lang="zh-CN" altLang="en-US" sz="2000" b="0" i="0" dirty="0">
                <a:solidFill>
                  <a:srgbClr val="333333"/>
                </a:solidFill>
                <a:effectLst/>
                <a:latin typeface="微软雅黑" panose="020B0503020204020204" pitchFamily="34" charset="-122"/>
                <a:ea typeface="微软雅黑" panose="020B0503020204020204" pitchFamily="34" charset="-122"/>
              </a:rPr>
              <a:t>在分布规模上的巨大差异，</a:t>
            </a:r>
            <a:r>
              <a:rPr lang="en-US" altLang="zh-CN" sz="2000" b="0" i="0" dirty="0">
                <a:solidFill>
                  <a:srgbClr val="333333"/>
                </a:solidFill>
                <a:effectLst/>
                <a:latin typeface="微软雅黑" panose="020B0503020204020204" pitchFamily="34" charset="-122"/>
                <a:ea typeface="微软雅黑" panose="020B0503020204020204" pitchFamily="34" charset="-122"/>
              </a:rPr>
              <a:t>w1</a:t>
            </a:r>
            <a:r>
              <a:rPr lang="zh-CN" altLang="en-US" sz="2000" b="0" i="0" dirty="0">
                <a:solidFill>
                  <a:srgbClr val="333333"/>
                </a:solidFill>
                <a:effectLst/>
                <a:latin typeface="微软雅黑" panose="020B0503020204020204" pitchFamily="34" charset="-122"/>
                <a:ea typeface="微软雅黑" panose="020B0503020204020204" pitchFamily="34" charset="-122"/>
              </a:rPr>
              <a:t>与</a:t>
            </a:r>
            <a:r>
              <a:rPr lang="en-US" altLang="zh-CN" sz="2000" b="0" i="0" dirty="0">
                <a:solidFill>
                  <a:srgbClr val="333333"/>
                </a:solidFill>
                <a:effectLst/>
                <a:latin typeface="微软雅黑" panose="020B0503020204020204" pitchFamily="34" charset="-122"/>
                <a:ea typeface="微软雅黑" panose="020B0503020204020204" pitchFamily="34" charset="-122"/>
              </a:rPr>
              <a:t>w2</a:t>
            </a:r>
            <a:r>
              <a:rPr lang="zh-CN" altLang="en-US" sz="2000" b="0" i="0" dirty="0">
                <a:solidFill>
                  <a:srgbClr val="333333"/>
                </a:solidFill>
                <a:effectLst/>
                <a:latin typeface="微软雅黑" panose="020B0503020204020204" pitchFamily="34" charset="-122"/>
                <a:ea typeface="微软雅黑" panose="020B0503020204020204" pitchFamily="34" charset="-122"/>
              </a:rPr>
              <a:t>的导数也会差异巨大。此时绘制目标函数（不是</a:t>
            </a:r>
            <a:r>
              <a:rPr lang="en-US" altLang="zh-CN" sz="2000" b="0" i="0" dirty="0">
                <a:solidFill>
                  <a:srgbClr val="333333"/>
                </a:solidFill>
                <a:effectLst/>
                <a:latin typeface="微软雅黑" panose="020B0503020204020204" pitchFamily="34" charset="-122"/>
                <a:ea typeface="微软雅黑" panose="020B0503020204020204" pitchFamily="34" charset="-122"/>
              </a:rPr>
              <a:t>S</a:t>
            </a:r>
            <a:r>
              <a:rPr lang="zh-CN" altLang="en-US" sz="2000" b="0" i="0" dirty="0">
                <a:solidFill>
                  <a:srgbClr val="333333"/>
                </a:solidFill>
                <a:effectLst/>
                <a:latin typeface="微软雅黑" panose="020B0503020204020204" pitchFamily="34" charset="-122"/>
                <a:ea typeface="微软雅黑" panose="020B0503020204020204" pitchFamily="34" charset="-122"/>
              </a:rPr>
              <a:t>）的曲面图，就像一个深邃的峡谷，沿着峡谷方向变化的是</a:t>
            </a:r>
            <a:r>
              <a:rPr lang="en-US" altLang="zh-CN" sz="2000" b="0" i="0" dirty="0">
                <a:solidFill>
                  <a:srgbClr val="333333"/>
                </a:solidFill>
                <a:effectLst/>
                <a:latin typeface="微软雅黑" panose="020B0503020204020204" pitchFamily="34" charset="-122"/>
                <a:ea typeface="微软雅黑" panose="020B0503020204020204" pitchFamily="34" charset="-122"/>
              </a:rPr>
              <a:t>w2</a:t>
            </a:r>
            <a:r>
              <a:rPr lang="zh-CN" altLang="en-US" sz="2000" b="0" i="0" dirty="0">
                <a:solidFill>
                  <a:srgbClr val="333333"/>
                </a:solidFill>
                <a:effectLst/>
                <a:latin typeface="微软雅黑" panose="020B0503020204020204" pitchFamily="34" charset="-122"/>
                <a:ea typeface="微软雅黑" panose="020B0503020204020204" pitchFamily="34" charset="-122"/>
              </a:rPr>
              <a:t>，坡度很小；在峡谷垂直方向变化的是</a:t>
            </a:r>
            <a:r>
              <a:rPr lang="en-US" altLang="zh-CN" sz="2000" b="0" i="0" dirty="0">
                <a:solidFill>
                  <a:srgbClr val="333333"/>
                </a:solidFill>
                <a:effectLst/>
                <a:latin typeface="微软雅黑" panose="020B0503020204020204" pitchFamily="34" charset="-122"/>
                <a:ea typeface="微软雅黑" panose="020B0503020204020204" pitchFamily="34" charset="-122"/>
              </a:rPr>
              <a:t>w1</a:t>
            </a:r>
            <a:r>
              <a:rPr lang="zh-CN" altLang="en-US" sz="2000" b="0" i="0" dirty="0">
                <a:solidFill>
                  <a:srgbClr val="333333"/>
                </a:solidFill>
                <a:effectLst/>
                <a:latin typeface="微软雅黑" panose="020B0503020204020204" pitchFamily="34" charset="-122"/>
                <a:ea typeface="微软雅黑" panose="020B0503020204020204" pitchFamily="34" charset="-122"/>
              </a:rPr>
              <a:t>，坡度非常陡峭。</a:t>
            </a:r>
          </a:p>
          <a:p>
            <a:pPr algn="just"/>
            <a:endParaRPr lang="en-US" altLang="zh-CN" sz="2000"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sz="2000" b="0" i="0" dirty="0">
                <a:solidFill>
                  <a:srgbClr val="333333"/>
                </a:solidFill>
                <a:effectLst/>
                <a:latin typeface="微软雅黑" panose="020B0503020204020204" pitchFamily="34" charset="-122"/>
                <a:ea typeface="微软雅黑" panose="020B0503020204020204" pitchFamily="34" charset="-122"/>
              </a:rPr>
              <a:t>目标函数是非常难以优化的，因为</a:t>
            </a:r>
            <a:r>
              <a:rPr lang="en-US" altLang="zh-CN" sz="2000" b="0" i="0" dirty="0">
                <a:solidFill>
                  <a:srgbClr val="333333"/>
                </a:solidFill>
                <a:effectLst/>
                <a:latin typeface="微软雅黑" panose="020B0503020204020204" pitchFamily="34" charset="-122"/>
                <a:ea typeface="微软雅黑" panose="020B0503020204020204" pitchFamily="34" charset="-122"/>
              </a:rPr>
              <a:t>w1</a:t>
            </a:r>
            <a:r>
              <a:rPr lang="zh-CN" altLang="en-US" sz="2000" b="0" i="0" dirty="0">
                <a:solidFill>
                  <a:srgbClr val="333333"/>
                </a:solidFill>
                <a:effectLst/>
                <a:latin typeface="微软雅黑" panose="020B0503020204020204" pitchFamily="34" charset="-122"/>
                <a:ea typeface="微软雅黑" panose="020B0503020204020204" pitchFamily="34" charset="-122"/>
              </a:rPr>
              <a:t>和</a:t>
            </a:r>
            <a:r>
              <a:rPr lang="en-US" altLang="zh-CN" sz="2000" b="0" i="0" dirty="0">
                <a:solidFill>
                  <a:srgbClr val="333333"/>
                </a:solidFill>
                <a:effectLst/>
                <a:latin typeface="微软雅黑" panose="020B0503020204020204" pitchFamily="34" charset="-122"/>
                <a:ea typeface="微软雅黑" panose="020B0503020204020204" pitchFamily="34" charset="-122"/>
              </a:rPr>
              <a:t>w2</a:t>
            </a:r>
            <a:r>
              <a:rPr lang="zh-CN" altLang="en-US" sz="2000" b="0" i="0" dirty="0">
                <a:solidFill>
                  <a:srgbClr val="333333"/>
                </a:solidFill>
                <a:effectLst/>
                <a:latin typeface="微软雅黑" panose="020B0503020204020204" pitchFamily="34" charset="-122"/>
                <a:ea typeface="微软雅黑" panose="020B0503020204020204" pitchFamily="34" charset="-122"/>
              </a:rPr>
              <a:t>的梯度差异太大，所以在两个维度上需要不同的迭代方案。但在实际操作中，为了方便，我们通常为所有维度设置相同的步长，随着迭代的进行，步长的缩减在不同维度也是同步的。这就要求</a:t>
            </a:r>
            <a:r>
              <a:rPr lang="en-US" altLang="zh-CN" sz="2000" b="0" i="0" dirty="0">
                <a:solidFill>
                  <a:srgbClr val="333333"/>
                </a:solidFill>
                <a:effectLst/>
                <a:latin typeface="微软雅黑" panose="020B0503020204020204" pitchFamily="34" charset="-122"/>
                <a:ea typeface="微软雅黑" panose="020B0503020204020204" pitchFamily="34" charset="-122"/>
              </a:rPr>
              <a:t>w</a:t>
            </a:r>
            <a:r>
              <a:rPr lang="zh-CN" altLang="en-US" sz="2000" b="0" i="0" dirty="0">
                <a:solidFill>
                  <a:srgbClr val="333333"/>
                </a:solidFill>
                <a:effectLst/>
                <a:latin typeface="微软雅黑" panose="020B0503020204020204" pitchFamily="34" charset="-122"/>
                <a:ea typeface="微软雅黑" panose="020B0503020204020204" pitchFamily="34" charset="-122"/>
              </a:rPr>
              <a:t>不同纬度的分布规模大致相同，而这一切都始于数据的归一化。</a:t>
            </a:r>
          </a:p>
        </p:txBody>
      </p:sp>
      <p:sp>
        <p:nvSpPr>
          <p:cNvPr id="4" name="打底色块">
            <a:extLst>
              <a:ext uri="{FF2B5EF4-FFF2-40B4-BE49-F238E27FC236}">
                <a16:creationId xmlns:a16="http://schemas.microsoft.com/office/drawing/2014/main" id="{7A9F7F0F-D45E-4D5E-B895-7A553B5A23F4}"/>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Tree>
    <p:extLst>
      <p:ext uri="{BB962C8B-B14F-4D97-AF65-F5344CB8AC3E}">
        <p14:creationId xmlns:p14="http://schemas.microsoft.com/office/powerpoint/2010/main" val="4255724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8CDCD5F-A966-407B-A56C-D43EEA796623}"/>
              </a:ext>
            </a:extLst>
          </p:cNvPr>
          <p:cNvSpPr txBox="1"/>
          <p:nvPr/>
        </p:nvSpPr>
        <p:spPr>
          <a:xfrm>
            <a:off x="141402" y="1467235"/>
            <a:ext cx="8691513" cy="3693319"/>
          </a:xfrm>
          <a:prstGeom prst="rect">
            <a:avLst/>
          </a:prstGeom>
          <a:noFill/>
        </p:spPr>
        <p:txBody>
          <a:bodyPr wrap="square">
            <a:spAutoFit/>
          </a:bodyPr>
          <a:lstStyle/>
          <a:p>
            <a:pPr algn="just"/>
            <a:r>
              <a:rPr lang="zh-CN" altLang="en-US" b="1" i="0" dirty="0">
                <a:solidFill>
                  <a:srgbClr val="3F3F3F"/>
                </a:solidFill>
                <a:effectLst/>
                <a:latin typeface="-apple-system"/>
              </a:rPr>
              <a:t>实现代码</a:t>
            </a:r>
            <a:endParaRPr lang="zh-CN" altLang="en-US" b="1" i="0" dirty="0">
              <a:solidFill>
                <a:srgbClr val="333333"/>
              </a:solidFill>
              <a:effectLst/>
              <a:latin typeface="-apple-system"/>
            </a:endParaRPr>
          </a:p>
          <a:p>
            <a:pPr algn="just"/>
            <a:r>
              <a:rPr lang="en-US" altLang="zh-CN" b="0" i="0" dirty="0">
                <a:solidFill>
                  <a:srgbClr val="333333"/>
                </a:solidFill>
                <a:effectLst/>
                <a:latin typeface="-apple-system"/>
              </a:rPr>
              <a:t>X-=</a:t>
            </a:r>
            <a:r>
              <a:rPr lang="en-US" altLang="zh-CN" b="0" i="0" dirty="0" err="1">
                <a:solidFill>
                  <a:srgbClr val="333333"/>
                </a:solidFill>
                <a:effectLst/>
                <a:latin typeface="-apple-system"/>
              </a:rPr>
              <a:t>numpy.mean</a:t>
            </a:r>
            <a:r>
              <a:rPr lang="en-US" altLang="zh-CN" b="0" i="0" dirty="0">
                <a:solidFill>
                  <a:srgbClr val="333333"/>
                </a:solidFill>
                <a:effectLst/>
                <a:latin typeface="-apple-system"/>
              </a:rPr>
              <a:t>(</a:t>
            </a:r>
            <a:r>
              <a:rPr lang="en-US" altLang="zh-CN" b="0" i="0" dirty="0" err="1">
                <a:solidFill>
                  <a:srgbClr val="333333"/>
                </a:solidFill>
                <a:effectLst/>
                <a:latin typeface="-apple-system"/>
              </a:rPr>
              <a:t>X,axis</a:t>
            </a:r>
            <a:r>
              <a:rPr lang="en-US" altLang="zh-CN" b="0" i="0" dirty="0">
                <a:solidFill>
                  <a:srgbClr val="333333"/>
                </a:solidFill>
                <a:effectLst/>
                <a:latin typeface="-apple-system"/>
              </a:rPr>
              <a:t>=</a:t>
            </a:r>
            <a:r>
              <a:rPr lang="en-US" altLang="zh-CN" b="0" i="0" dirty="0">
                <a:solidFill>
                  <a:srgbClr val="006666"/>
                </a:solidFill>
                <a:effectLst/>
                <a:latin typeface="-apple-system"/>
              </a:rPr>
              <a:t>0</a:t>
            </a:r>
            <a:r>
              <a:rPr lang="en-US" altLang="zh-CN" b="0" i="0" dirty="0">
                <a:solidFill>
                  <a:srgbClr val="333333"/>
                </a:solidFill>
                <a:effectLst/>
                <a:latin typeface="-apple-system"/>
              </a:rPr>
              <a:t>) </a:t>
            </a:r>
            <a:r>
              <a:rPr lang="en-US" altLang="zh-CN" b="0" i="0" dirty="0">
                <a:solidFill>
                  <a:srgbClr val="880000"/>
                </a:solidFill>
                <a:effectLst/>
                <a:latin typeface="-apple-system"/>
              </a:rPr>
              <a:t># </a:t>
            </a:r>
            <a:r>
              <a:rPr lang="zh-CN" altLang="en-US" b="0" i="0" dirty="0">
                <a:solidFill>
                  <a:srgbClr val="880000"/>
                </a:solidFill>
                <a:effectLst/>
                <a:latin typeface="-apple-system"/>
              </a:rPr>
              <a:t>即</a:t>
            </a:r>
            <a:r>
              <a:rPr lang="en-US" altLang="zh-CN" b="0" i="0" dirty="0">
                <a:solidFill>
                  <a:srgbClr val="880000"/>
                </a:solidFill>
                <a:effectLst/>
                <a:latin typeface="-apple-system"/>
              </a:rPr>
              <a:t>X</a:t>
            </a:r>
            <a:r>
              <a:rPr lang="zh-CN" altLang="en-US" b="0" i="0" dirty="0">
                <a:solidFill>
                  <a:srgbClr val="880000"/>
                </a:solidFill>
                <a:effectLst/>
                <a:latin typeface="-apple-system"/>
              </a:rPr>
              <a:t>的每一列都减去该列的均值</a:t>
            </a:r>
            <a:endParaRPr lang="zh-CN" altLang="en-US" b="0" i="0" dirty="0">
              <a:solidFill>
                <a:srgbClr val="333333"/>
              </a:solidFill>
              <a:effectLst/>
              <a:latin typeface="-apple-system"/>
            </a:endParaRPr>
          </a:p>
          <a:p>
            <a:pPr algn="just"/>
            <a:r>
              <a:rPr lang="zh-CN" altLang="en-US" b="0" i="0" dirty="0">
                <a:solidFill>
                  <a:srgbClr val="333333"/>
                </a:solidFill>
                <a:effectLst/>
                <a:latin typeface="-apple-system"/>
              </a:rPr>
              <a:t>注：对于灰度图像，零均值化也可以减去整张图片的均值：</a:t>
            </a:r>
            <a:r>
              <a:rPr lang="en-US" altLang="zh-CN" b="0" i="0" dirty="0">
                <a:solidFill>
                  <a:srgbClr val="333333"/>
                </a:solidFill>
                <a:effectLst/>
                <a:latin typeface="-apple-system"/>
              </a:rPr>
              <a:t>X-=</a:t>
            </a:r>
            <a:r>
              <a:rPr lang="en-US" altLang="zh-CN" b="0" i="0" dirty="0" err="1">
                <a:solidFill>
                  <a:srgbClr val="333333"/>
                </a:solidFill>
                <a:effectLst/>
                <a:latin typeface="-apple-system"/>
              </a:rPr>
              <a:t>numpy.mean</a:t>
            </a:r>
            <a:r>
              <a:rPr lang="en-US" altLang="zh-CN" b="0" i="0" dirty="0">
                <a:solidFill>
                  <a:srgbClr val="333333"/>
                </a:solidFill>
                <a:effectLst/>
                <a:latin typeface="-apple-system"/>
              </a:rPr>
              <a:t>(X)</a:t>
            </a:r>
          </a:p>
          <a:p>
            <a:pPr algn="just"/>
            <a:endParaRPr lang="en-US" altLang="zh-CN" b="0" i="0" dirty="0">
              <a:solidFill>
                <a:srgbClr val="333333"/>
              </a:solidFill>
              <a:effectLst/>
              <a:latin typeface="-apple-system"/>
            </a:endParaRPr>
          </a:p>
          <a:p>
            <a:pPr algn="just"/>
            <a:r>
              <a:rPr lang="en-US" altLang="zh-CN" b="0" i="0" dirty="0">
                <a:solidFill>
                  <a:srgbClr val="333333"/>
                </a:solidFill>
                <a:effectLst/>
                <a:latin typeface="-apple-system"/>
              </a:rPr>
              <a:t>X/=</a:t>
            </a:r>
            <a:r>
              <a:rPr lang="en-US" altLang="zh-CN" b="0" i="0" dirty="0" err="1">
                <a:solidFill>
                  <a:srgbClr val="333333"/>
                </a:solidFill>
                <a:effectLst/>
                <a:latin typeface="-apple-system"/>
              </a:rPr>
              <a:t>numpy.std</a:t>
            </a:r>
            <a:r>
              <a:rPr lang="en-US" altLang="zh-CN" b="0" i="0" dirty="0">
                <a:solidFill>
                  <a:srgbClr val="333333"/>
                </a:solidFill>
                <a:effectLst/>
                <a:latin typeface="-apple-system"/>
              </a:rPr>
              <a:t>(</a:t>
            </a:r>
            <a:r>
              <a:rPr lang="en-US" altLang="zh-CN" b="0" i="0" dirty="0" err="1">
                <a:solidFill>
                  <a:srgbClr val="333333"/>
                </a:solidFill>
                <a:effectLst/>
                <a:latin typeface="-apple-system"/>
              </a:rPr>
              <a:t>X,axis</a:t>
            </a:r>
            <a:r>
              <a:rPr lang="en-US" altLang="zh-CN" b="0" i="0" dirty="0">
                <a:solidFill>
                  <a:srgbClr val="333333"/>
                </a:solidFill>
                <a:effectLst/>
                <a:latin typeface="-apple-system"/>
              </a:rPr>
              <a:t>=</a:t>
            </a:r>
            <a:r>
              <a:rPr lang="en-US" altLang="zh-CN" b="0" i="0" dirty="0">
                <a:solidFill>
                  <a:srgbClr val="006666"/>
                </a:solidFill>
                <a:effectLst/>
                <a:latin typeface="-apple-system"/>
              </a:rPr>
              <a:t>0</a:t>
            </a:r>
            <a:r>
              <a:rPr lang="en-US" altLang="zh-CN" b="0" i="0" dirty="0">
                <a:solidFill>
                  <a:srgbClr val="333333"/>
                </a:solidFill>
                <a:effectLst/>
                <a:latin typeface="-apple-system"/>
              </a:rPr>
              <a:t>) </a:t>
            </a:r>
            <a:r>
              <a:rPr lang="en-US" altLang="zh-CN" b="0" i="0" dirty="0">
                <a:solidFill>
                  <a:srgbClr val="880000"/>
                </a:solidFill>
                <a:effectLst/>
                <a:latin typeface="-apple-system"/>
              </a:rPr>
              <a:t># </a:t>
            </a:r>
            <a:r>
              <a:rPr lang="zh-CN" altLang="en-US" b="0" i="0" dirty="0">
                <a:solidFill>
                  <a:srgbClr val="880000"/>
                </a:solidFill>
                <a:effectLst/>
                <a:latin typeface="-apple-system"/>
              </a:rPr>
              <a:t>数据归一化。</a:t>
            </a:r>
            <a:endParaRPr lang="zh-CN" altLang="en-US" b="0" i="0" dirty="0">
              <a:solidFill>
                <a:srgbClr val="333333"/>
              </a:solidFill>
              <a:effectLst/>
              <a:latin typeface="-apple-system"/>
            </a:endParaRPr>
          </a:p>
          <a:p>
            <a:pPr algn="just"/>
            <a:r>
              <a:rPr lang="en-US" altLang="zh-CN" b="0" i="0" dirty="0">
                <a:solidFill>
                  <a:srgbClr val="333333"/>
                </a:solidFill>
                <a:effectLst/>
                <a:latin typeface="-apple-system"/>
              </a:rPr>
              <a:t>X</a:t>
            </a:r>
            <a:r>
              <a:rPr lang="zh-CN" altLang="en-US" b="0" i="0" dirty="0">
                <a:solidFill>
                  <a:srgbClr val="333333"/>
                </a:solidFill>
                <a:effectLst/>
                <a:latin typeface="-apple-system"/>
              </a:rPr>
              <a:t>是输入数据，（图片数目</a:t>
            </a:r>
            <a:r>
              <a:rPr lang="en-US" altLang="zh-CN" b="0" i="0" dirty="0">
                <a:solidFill>
                  <a:srgbClr val="333333"/>
                </a:solidFill>
                <a:effectLst/>
                <a:latin typeface="-apple-system"/>
              </a:rPr>
              <a:t>X</a:t>
            </a:r>
            <a:r>
              <a:rPr lang="zh-CN" altLang="en-US" b="0" i="0" dirty="0">
                <a:solidFill>
                  <a:srgbClr val="333333"/>
                </a:solidFill>
                <a:effectLst/>
                <a:latin typeface="-apple-system"/>
              </a:rPr>
              <a:t>图片维度）。</a:t>
            </a:r>
            <a:endParaRPr lang="en-US" altLang="zh-CN" b="0" i="0" dirty="0">
              <a:solidFill>
                <a:srgbClr val="333333"/>
              </a:solidFill>
              <a:effectLst/>
              <a:latin typeface="-apple-system"/>
            </a:endParaRPr>
          </a:p>
          <a:p>
            <a:pPr algn="just"/>
            <a:endParaRPr lang="en-US" altLang="zh-CN" dirty="0">
              <a:solidFill>
                <a:srgbClr val="333333"/>
              </a:solidFill>
              <a:latin typeface="-apple-system"/>
            </a:endParaRPr>
          </a:p>
          <a:p>
            <a:pPr algn="just"/>
            <a:r>
              <a:rPr lang="zh-CN" altLang="en-US" b="0" i="0" dirty="0">
                <a:solidFill>
                  <a:srgbClr val="333333"/>
                </a:solidFill>
                <a:effectLst/>
                <a:latin typeface="-apple-system"/>
              </a:rPr>
              <a:t>另一种标准化（</a:t>
            </a:r>
            <a:r>
              <a:rPr lang="en-US" altLang="zh-CN" b="0" i="0" dirty="0">
                <a:solidFill>
                  <a:srgbClr val="333333"/>
                </a:solidFill>
                <a:effectLst/>
                <a:latin typeface="-apple-system"/>
              </a:rPr>
              <a:t>normalize</a:t>
            </a:r>
            <a:r>
              <a:rPr lang="zh-CN" altLang="en-US" b="0" i="0" dirty="0">
                <a:solidFill>
                  <a:srgbClr val="333333"/>
                </a:solidFill>
                <a:effectLst/>
                <a:latin typeface="-apple-system"/>
              </a:rPr>
              <a:t>）方式是标准化每个维度，保证每个维度的最大值和最小值是</a:t>
            </a:r>
            <a:r>
              <a:rPr lang="en-US" altLang="zh-CN" b="0" i="0" dirty="0">
                <a:solidFill>
                  <a:srgbClr val="333333"/>
                </a:solidFill>
                <a:effectLst/>
                <a:latin typeface="-apple-system"/>
              </a:rPr>
              <a:t>-1</a:t>
            </a:r>
            <a:r>
              <a:rPr lang="zh-CN" altLang="en-US" b="0" i="0" dirty="0">
                <a:solidFill>
                  <a:srgbClr val="333333"/>
                </a:solidFill>
                <a:effectLst/>
                <a:latin typeface="-apple-system"/>
              </a:rPr>
              <a:t>和</a:t>
            </a:r>
            <a:r>
              <a:rPr lang="en-US" altLang="zh-CN" b="0" i="0" dirty="0">
                <a:solidFill>
                  <a:srgbClr val="333333"/>
                </a:solidFill>
                <a:effectLst/>
                <a:latin typeface="-apple-system"/>
              </a:rPr>
              <a:t>1</a:t>
            </a:r>
            <a:r>
              <a:rPr lang="zh-CN" altLang="en-US" b="0" i="0" dirty="0">
                <a:solidFill>
                  <a:srgbClr val="333333"/>
                </a:solidFill>
                <a:effectLst/>
                <a:latin typeface="-apple-system"/>
              </a:rPr>
              <a:t>。这种预处理的方式只在输入的各个特征的尺度或者单位不同时才有意义。以图片像素作为输入为例子，所有像素值尺度都在</a:t>
            </a:r>
            <a:r>
              <a:rPr lang="en-US" altLang="zh-CN" b="0" i="0" dirty="0">
                <a:solidFill>
                  <a:srgbClr val="333333"/>
                </a:solidFill>
                <a:effectLst/>
                <a:latin typeface="-apple-system"/>
              </a:rPr>
              <a:t>0-255</a:t>
            </a:r>
            <a:r>
              <a:rPr lang="zh-CN" altLang="en-US" b="0" i="0" dirty="0">
                <a:solidFill>
                  <a:srgbClr val="333333"/>
                </a:solidFill>
                <a:effectLst/>
                <a:latin typeface="-apple-system"/>
              </a:rPr>
              <a:t>这个尺度之间，所以没必要严格的执行这种预处理操作。在自然图像上进行训练时，可以不进行归一化操作，因为理论上图像任一部分的统计性质都应该和其他部分相同，图像的这种特性被称作平稳性（</a:t>
            </a:r>
            <a:r>
              <a:rPr lang="en-US" altLang="zh-CN" b="0" i="0" dirty="0">
                <a:solidFill>
                  <a:srgbClr val="333333"/>
                </a:solidFill>
                <a:effectLst/>
                <a:latin typeface="-apple-system"/>
              </a:rPr>
              <a:t>stationarity</a:t>
            </a:r>
            <a:r>
              <a:rPr lang="zh-CN" altLang="en-US" b="0" i="0" dirty="0">
                <a:solidFill>
                  <a:srgbClr val="333333"/>
                </a:solidFill>
                <a:effectLst/>
                <a:latin typeface="-apple-system"/>
              </a:rPr>
              <a:t>）</a:t>
            </a:r>
          </a:p>
        </p:txBody>
      </p:sp>
      <p:sp>
        <p:nvSpPr>
          <p:cNvPr id="4" name="打底色块">
            <a:extLst>
              <a:ext uri="{FF2B5EF4-FFF2-40B4-BE49-F238E27FC236}">
                <a16:creationId xmlns:a16="http://schemas.microsoft.com/office/drawing/2014/main" id="{C9C0A8AC-0076-4B10-BDD7-136D9A20F892}"/>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Tree>
    <p:extLst>
      <p:ext uri="{BB962C8B-B14F-4D97-AF65-F5344CB8AC3E}">
        <p14:creationId xmlns:p14="http://schemas.microsoft.com/office/powerpoint/2010/main" val="180128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8EA8844-D87E-4A69-8E01-7516F6263A09}"/>
              </a:ext>
            </a:extLst>
          </p:cNvPr>
          <p:cNvSpPr txBox="1"/>
          <p:nvPr/>
        </p:nvSpPr>
        <p:spPr>
          <a:xfrm>
            <a:off x="485480" y="1463586"/>
            <a:ext cx="8328581" cy="1200329"/>
          </a:xfrm>
          <a:prstGeom prst="rect">
            <a:avLst/>
          </a:prstGeom>
          <a:noFill/>
        </p:spPr>
        <p:txBody>
          <a:bodyPr wrap="square">
            <a:spAutoFit/>
          </a:bodyPr>
          <a:lstStyle/>
          <a:p>
            <a:r>
              <a:rPr lang="en-US" altLang="zh-CN" b="0" i="0" dirty="0">
                <a:solidFill>
                  <a:srgbClr val="121212"/>
                </a:solidFill>
                <a:effectLst/>
                <a:latin typeface="-apple-system"/>
              </a:rPr>
              <a:t>BN</a:t>
            </a:r>
            <a:r>
              <a:rPr lang="zh-CN" altLang="en-US" b="0" i="0" dirty="0">
                <a:solidFill>
                  <a:srgbClr val="121212"/>
                </a:solidFill>
                <a:effectLst/>
                <a:latin typeface="-apple-system"/>
              </a:rPr>
              <a:t>是由</a:t>
            </a:r>
            <a:r>
              <a:rPr lang="en-US" altLang="zh-CN" b="0" i="0" dirty="0">
                <a:solidFill>
                  <a:srgbClr val="121212"/>
                </a:solidFill>
                <a:effectLst/>
                <a:latin typeface="-apple-system"/>
              </a:rPr>
              <a:t>Google</a:t>
            </a:r>
            <a:r>
              <a:rPr lang="zh-CN" altLang="en-US" b="0" i="0" dirty="0">
                <a:solidFill>
                  <a:srgbClr val="121212"/>
                </a:solidFill>
                <a:effectLst/>
                <a:latin typeface="-apple-system"/>
              </a:rPr>
              <a:t>于</a:t>
            </a:r>
            <a:r>
              <a:rPr lang="en-US" altLang="zh-CN" b="0" i="0" dirty="0">
                <a:solidFill>
                  <a:srgbClr val="121212"/>
                </a:solidFill>
                <a:effectLst/>
                <a:latin typeface="-apple-system"/>
              </a:rPr>
              <a:t>2015</a:t>
            </a:r>
            <a:r>
              <a:rPr lang="zh-CN" altLang="en-US" b="0" i="0" dirty="0">
                <a:solidFill>
                  <a:srgbClr val="121212"/>
                </a:solidFill>
                <a:effectLst/>
                <a:latin typeface="-apple-system"/>
              </a:rPr>
              <a:t>年提出，这是一个深度神经网络训练的技巧，它不仅可以加快了模型的收敛速度，而且更重要的是在一定程度缓解了深层网络中“梯度弥散”的问题，从而使得训练深层网络模型更加容易和稳定。所以目前</a:t>
            </a:r>
            <a:r>
              <a:rPr lang="en-US" altLang="zh-CN" b="0" i="0" dirty="0">
                <a:solidFill>
                  <a:srgbClr val="121212"/>
                </a:solidFill>
                <a:effectLst/>
                <a:latin typeface="-apple-system"/>
              </a:rPr>
              <a:t>BN</a:t>
            </a:r>
            <a:r>
              <a:rPr lang="zh-CN" altLang="en-US" b="0" i="0" dirty="0">
                <a:solidFill>
                  <a:srgbClr val="121212"/>
                </a:solidFill>
                <a:effectLst/>
                <a:latin typeface="-apple-system"/>
              </a:rPr>
              <a:t>已经成为几乎所有卷积神经网络的标配技巧了。</a:t>
            </a:r>
            <a:endParaRPr lang="zh-CN" altLang="en-US" dirty="0"/>
          </a:p>
        </p:txBody>
      </p:sp>
      <p:sp>
        <p:nvSpPr>
          <p:cNvPr id="4" name="打底色块">
            <a:extLst>
              <a:ext uri="{FF2B5EF4-FFF2-40B4-BE49-F238E27FC236}">
                <a16:creationId xmlns:a16="http://schemas.microsoft.com/office/drawing/2014/main" id="{C7544BBF-5BDE-43C5-98C2-C235D39A6CCE}"/>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
        <p:nvSpPr>
          <p:cNvPr id="6" name="文本框 5">
            <a:extLst>
              <a:ext uri="{FF2B5EF4-FFF2-40B4-BE49-F238E27FC236}">
                <a16:creationId xmlns:a16="http://schemas.microsoft.com/office/drawing/2014/main" id="{9BEAD8BE-1D45-4C8C-8788-5AE036844D4C}"/>
              </a:ext>
            </a:extLst>
          </p:cNvPr>
          <p:cNvSpPr txBox="1"/>
          <p:nvPr/>
        </p:nvSpPr>
        <p:spPr>
          <a:xfrm>
            <a:off x="485480" y="3090553"/>
            <a:ext cx="8215460" cy="1754326"/>
          </a:xfrm>
          <a:prstGeom prst="rect">
            <a:avLst/>
          </a:prstGeom>
          <a:noFill/>
        </p:spPr>
        <p:txBody>
          <a:bodyPr wrap="square">
            <a:spAutoFit/>
          </a:bodyPr>
          <a:lstStyle/>
          <a:p>
            <a:r>
              <a:rPr lang="en-US" altLang="zh-CN" b="0" i="0" dirty="0">
                <a:solidFill>
                  <a:srgbClr val="121212"/>
                </a:solidFill>
                <a:effectLst/>
                <a:latin typeface="-apple-system"/>
              </a:rPr>
              <a:t>Batch Normalization</a:t>
            </a:r>
            <a:r>
              <a:rPr lang="zh-CN" altLang="en-US" b="0" i="0" dirty="0">
                <a:solidFill>
                  <a:srgbClr val="121212"/>
                </a:solidFill>
                <a:effectLst/>
                <a:latin typeface="-apple-system"/>
              </a:rPr>
              <a:t>（简称</a:t>
            </a:r>
            <a:r>
              <a:rPr lang="en-US" altLang="zh-CN" b="0" i="0" dirty="0">
                <a:solidFill>
                  <a:srgbClr val="121212"/>
                </a:solidFill>
                <a:effectLst/>
                <a:latin typeface="-apple-system"/>
              </a:rPr>
              <a:t>BN</a:t>
            </a:r>
            <a:r>
              <a:rPr lang="zh-CN" altLang="en-US" b="0" i="0" dirty="0">
                <a:solidFill>
                  <a:srgbClr val="121212"/>
                </a:solidFill>
                <a:effectLst/>
                <a:latin typeface="-apple-system"/>
              </a:rPr>
              <a:t>）就是对每一批数据进行归一化，对于训练中某一个</a:t>
            </a:r>
            <a:r>
              <a:rPr lang="en-US" altLang="zh-CN" b="0" i="0" dirty="0">
                <a:solidFill>
                  <a:srgbClr val="121212"/>
                </a:solidFill>
                <a:effectLst/>
                <a:latin typeface="-apple-system"/>
              </a:rPr>
              <a:t>batch</a:t>
            </a:r>
            <a:r>
              <a:rPr lang="zh-CN" altLang="en-US" b="0" i="0" dirty="0">
                <a:solidFill>
                  <a:srgbClr val="121212"/>
                </a:solidFill>
                <a:effectLst/>
                <a:latin typeface="-apple-system"/>
              </a:rPr>
              <a:t>的数据</a:t>
            </a:r>
            <a:r>
              <a:rPr lang="en-US" altLang="zh-CN" b="0" i="0" dirty="0">
                <a:solidFill>
                  <a:srgbClr val="121212"/>
                </a:solidFill>
                <a:effectLst/>
                <a:latin typeface="-apple-system"/>
              </a:rPr>
              <a:t>{x1,x2,...,</a:t>
            </a:r>
            <a:r>
              <a:rPr lang="en-US" altLang="zh-CN" b="0" i="0" dirty="0" err="1">
                <a:solidFill>
                  <a:srgbClr val="121212"/>
                </a:solidFill>
                <a:effectLst/>
                <a:latin typeface="-apple-system"/>
              </a:rPr>
              <a:t>xn</a:t>
            </a:r>
            <a:r>
              <a:rPr lang="en-US" altLang="zh-CN" b="0" i="0" dirty="0">
                <a:solidFill>
                  <a:srgbClr val="121212"/>
                </a:solidFill>
                <a:effectLst/>
                <a:latin typeface="-apple-system"/>
              </a:rPr>
              <a:t>}</a:t>
            </a:r>
            <a:r>
              <a:rPr lang="zh-CN" altLang="en-US" b="0" i="0" dirty="0">
                <a:solidFill>
                  <a:srgbClr val="121212"/>
                </a:solidFill>
                <a:effectLst/>
                <a:latin typeface="-apple-system"/>
              </a:rPr>
              <a:t>，注意这个数据是可以输入也可以是网络中间的某一层输出。在</a:t>
            </a:r>
            <a:r>
              <a:rPr lang="en-US" altLang="zh-CN" b="0" i="0" dirty="0">
                <a:solidFill>
                  <a:srgbClr val="121212"/>
                </a:solidFill>
                <a:effectLst/>
                <a:latin typeface="-apple-system"/>
              </a:rPr>
              <a:t>BN</a:t>
            </a:r>
            <a:r>
              <a:rPr lang="zh-CN" altLang="en-US" b="0" i="0" dirty="0">
                <a:solidFill>
                  <a:srgbClr val="121212"/>
                </a:solidFill>
                <a:effectLst/>
                <a:latin typeface="-apple-system"/>
              </a:rPr>
              <a:t>出现之前，我们的归一化操作一般都在数据输入层，对输入的数据进行求均值以及求方差做归一化，但是</a:t>
            </a:r>
            <a:r>
              <a:rPr lang="en-US" altLang="zh-CN" b="0" i="0" dirty="0">
                <a:solidFill>
                  <a:srgbClr val="121212"/>
                </a:solidFill>
                <a:effectLst/>
                <a:latin typeface="-apple-system"/>
              </a:rPr>
              <a:t>BN</a:t>
            </a:r>
            <a:r>
              <a:rPr lang="zh-CN" altLang="en-US" b="0" i="0" dirty="0">
                <a:solidFill>
                  <a:srgbClr val="121212"/>
                </a:solidFill>
                <a:effectLst/>
                <a:latin typeface="-apple-system"/>
              </a:rPr>
              <a:t>的出现打破了这一个规定，我们可以在网络中任意一层进行归一化处理，因为我们现在所用的优化方法大多都是</a:t>
            </a:r>
            <a:r>
              <a:rPr lang="en-US" altLang="zh-CN" b="0" i="0" dirty="0">
                <a:solidFill>
                  <a:srgbClr val="121212"/>
                </a:solidFill>
                <a:effectLst/>
                <a:latin typeface="-apple-system"/>
              </a:rPr>
              <a:t>min-batch SGD</a:t>
            </a:r>
            <a:r>
              <a:rPr lang="zh-CN" altLang="en-US" b="0" i="0" dirty="0">
                <a:solidFill>
                  <a:srgbClr val="121212"/>
                </a:solidFill>
                <a:effectLst/>
                <a:latin typeface="-apple-system"/>
              </a:rPr>
              <a:t>，所以我们的归一化操作就成为</a:t>
            </a:r>
            <a:r>
              <a:rPr lang="en-US" altLang="zh-CN" b="0" i="0" dirty="0">
                <a:solidFill>
                  <a:srgbClr val="121212"/>
                </a:solidFill>
                <a:effectLst/>
                <a:latin typeface="-apple-system"/>
              </a:rPr>
              <a:t>Batch Normalization</a:t>
            </a:r>
            <a:r>
              <a:rPr lang="zh-CN" altLang="en-US" b="0" i="0" dirty="0">
                <a:solidFill>
                  <a:srgbClr val="121212"/>
                </a:solidFill>
                <a:effectLst/>
                <a:latin typeface="-apple-system"/>
              </a:rPr>
              <a:t>。</a:t>
            </a:r>
            <a:endParaRPr lang="zh-CN" altLang="en-US" dirty="0"/>
          </a:p>
        </p:txBody>
      </p:sp>
    </p:spTree>
    <p:extLst>
      <p:ext uri="{BB962C8B-B14F-4D97-AF65-F5344CB8AC3E}">
        <p14:creationId xmlns:p14="http://schemas.microsoft.com/office/powerpoint/2010/main" val="1791434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1956D7C-5DA6-4631-B2CF-3F698CCC3884}"/>
              </a:ext>
            </a:extLst>
          </p:cNvPr>
          <p:cNvSpPr txBox="1"/>
          <p:nvPr/>
        </p:nvSpPr>
        <p:spPr>
          <a:xfrm>
            <a:off x="209746" y="1505659"/>
            <a:ext cx="8498264" cy="2308324"/>
          </a:xfrm>
          <a:prstGeom prst="rect">
            <a:avLst/>
          </a:prstGeom>
          <a:noFill/>
        </p:spPr>
        <p:txBody>
          <a:bodyPr wrap="square">
            <a:spAutoFit/>
          </a:bodyPr>
          <a:lstStyle/>
          <a:p>
            <a:r>
              <a:rPr lang="zh-CN" altLang="en-US" b="0" i="0" dirty="0">
                <a:solidFill>
                  <a:srgbClr val="121212"/>
                </a:solidFill>
                <a:effectLst/>
                <a:latin typeface="-apple-system"/>
              </a:rPr>
              <a:t>网络一旦</a:t>
            </a:r>
            <a:r>
              <a:rPr lang="en-US" altLang="zh-CN" b="0" i="0" dirty="0">
                <a:solidFill>
                  <a:srgbClr val="121212"/>
                </a:solidFill>
                <a:effectLst/>
                <a:latin typeface="-apple-system"/>
              </a:rPr>
              <a:t>train</a:t>
            </a:r>
            <a:r>
              <a:rPr lang="zh-CN" altLang="en-US" b="0" i="0" dirty="0">
                <a:solidFill>
                  <a:srgbClr val="121212"/>
                </a:solidFill>
                <a:effectLst/>
                <a:latin typeface="-apple-system"/>
              </a:rPr>
              <a:t>起来，那么参数就要发生更新，除了输入层的数据外</a:t>
            </a:r>
            <a:r>
              <a:rPr lang="en-US" altLang="zh-CN" b="0" i="0" dirty="0">
                <a:solidFill>
                  <a:srgbClr val="121212"/>
                </a:solidFill>
                <a:effectLst/>
                <a:latin typeface="-apple-system"/>
              </a:rPr>
              <a:t>(</a:t>
            </a:r>
            <a:r>
              <a:rPr lang="zh-CN" altLang="en-US" b="0" i="0" dirty="0">
                <a:solidFill>
                  <a:srgbClr val="121212"/>
                </a:solidFill>
                <a:effectLst/>
                <a:latin typeface="-apple-system"/>
              </a:rPr>
              <a:t>因为输入层数据，我们已经人为的为每个样本归一化</a:t>
            </a:r>
            <a:r>
              <a:rPr lang="en-US" altLang="zh-CN" b="0" i="0" dirty="0">
                <a:solidFill>
                  <a:srgbClr val="121212"/>
                </a:solidFill>
                <a:effectLst/>
                <a:latin typeface="-apple-system"/>
              </a:rPr>
              <a:t>)</a:t>
            </a:r>
            <a:r>
              <a:rPr lang="zh-CN" altLang="en-US" b="0" i="0" dirty="0">
                <a:solidFill>
                  <a:srgbClr val="121212"/>
                </a:solidFill>
                <a:effectLst/>
                <a:latin typeface="-apple-system"/>
              </a:rPr>
              <a:t>，后面网络每一层的输入数据分布是一直在发生变化的，因为在训练的时候，前面层训练参数的更新将导致后面层输入数据分布的变化。以网络第二层为例：网络的第二层输入，是由第一层的参数和</a:t>
            </a:r>
            <a:r>
              <a:rPr lang="en-US" altLang="zh-CN" b="0" i="0" dirty="0">
                <a:solidFill>
                  <a:srgbClr val="121212"/>
                </a:solidFill>
                <a:effectLst/>
                <a:latin typeface="-apple-system"/>
              </a:rPr>
              <a:t>input</a:t>
            </a:r>
            <a:r>
              <a:rPr lang="zh-CN" altLang="en-US" b="0" i="0" dirty="0">
                <a:solidFill>
                  <a:srgbClr val="121212"/>
                </a:solidFill>
                <a:effectLst/>
                <a:latin typeface="-apple-system"/>
              </a:rPr>
              <a:t>计算得到的，而第一层的参数在整个训练过程中一直在变化，因此必然会引起后面每一层输入数据分布的改变。我们把网络中间层在训练过程中，数据分布的改变称之为：“</a:t>
            </a:r>
            <a:r>
              <a:rPr lang="en-US" altLang="zh-CN" b="0" i="0" dirty="0">
                <a:solidFill>
                  <a:srgbClr val="121212"/>
                </a:solidFill>
                <a:effectLst/>
                <a:latin typeface="-apple-system"/>
              </a:rPr>
              <a:t>Internal Covariate Shift”</a:t>
            </a:r>
            <a:r>
              <a:rPr lang="zh-CN" altLang="en-US" b="0" i="0" dirty="0">
                <a:solidFill>
                  <a:srgbClr val="121212"/>
                </a:solidFill>
                <a:effectLst/>
                <a:latin typeface="-apple-system"/>
              </a:rPr>
              <a:t>。</a:t>
            </a:r>
            <a:r>
              <a:rPr lang="en-US" altLang="zh-CN" b="0" i="0" dirty="0">
                <a:solidFill>
                  <a:srgbClr val="121212"/>
                </a:solidFill>
                <a:effectLst/>
                <a:latin typeface="-apple-system"/>
              </a:rPr>
              <a:t>BN</a:t>
            </a:r>
            <a:r>
              <a:rPr lang="zh-CN" altLang="en-US" b="0" i="0" dirty="0">
                <a:solidFill>
                  <a:srgbClr val="121212"/>
                </a:solidFill>
                <a:effectLst/>
                <a:latin typeface="-apple-system"/>
              </a:rPr>
              <a:t>的提出，就是要解决在训练过程中，中间层数据分布发生改变的情况。</a:t>
            </a:r>
            <a:endParaRPr lang="zh-CN" altLang="en-US" dirty="0"/>
          </a:p>
        </p:txBody>
      </p:sp>
      <p:sp>
        <p:nvSpPr>
          <p:cNvPr id="4" name="打底色块">
            <a:extLst>
              <a:ext uri="{FF2B5EF4-FFF2-40B4-BE49-F238E27FC236}">
                <a16:creationId xmlns:a16="http://schemas.microsoft.com/office/drawing/2014/main" id="{A32B651F-CFB3-4E58-8594-EE04D8FC2111}"/>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Tree>
    <p:extLst>
      <p:ext uri="{BB962C8B-B14F-4D97-AF65-F5344CB8AC3E}">
        <p14:creationId xmlns:p14="http://schemas.microsoft.com/office/powerpoint/2010/main" val="4033440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26F1D36-7A0F-4E9F-9EFE-C82225EAF88E}"/>
              </a:ext>
            </a:extLst>
          </p:cNvPr>
          <p:cNvSpPr txBox="1"/>
          <p:nvPr/>
        </p:nvSpPr>
        <p:spPr>
          <a:xfrm>
            <a:off x="271021" y="4076275"/>
            <a:ext cx="8675016" cy="2585323"/>
          </a:xfrm>
          <a:prstGeom prst="rect">
            <a:avLst/>
          </a:prstGeom>
          <a:noFill/>
        </p:spPr>
        <p:txBody>
          <a:bodyPr wrap="square">
            <a:spAutoFit/>
          </a:bodyPr>
          <a:lstStyle/>
          <a:p>
            <a:pPr algn="l"/>
            <a:r>
              <a:rPr lang="zh-CN" altLang="en-US" b="0" i="0" dirty="0">
                <a:solidFill>
                  <a:srgbClr val="121212"/>
                </a:solidFill>
                <a:effectLst/>
                <a:latin typeface="-apple-system"/>
              </a:rPr>
              <a:t>如上图所示，</a:t>
            </a:r>
            <a:r>
              <a:rPr lang="en-US" altLang="zh-CN" b="0" i="0" dirty="0">
                <a:solidFill>
                  <a:srgbClr val="121212"/>
                </a:solidFill>
                <a:effectLst/>
                <a:latin typeface="-apple-system"/>
              </a:rPr>
              <a:t>BN</a:t>
            </a:r>
            <a:r>
              <a:rPr lang="zh-CN" altLang="en-US" b="0" i="0" dirty="0">
                <a:solidFill>
                  <a:srgbClr val="121212"/>
                </a:solidFill>
                <a:effectLst/>
                <a:latin typeface="-apple-system"/>
              </a:rPr>
              <a:t>步骤主要分为</a:t>
            </a:r>
            <a:r>
              <a:rPr lang="en-US" altLang="zh-CN" b="0" i="0" dirty="0">
                <a:solidFill>
                  <a:srgbClr val="121212"/>
                </a:solidFill>
                <a:effectLst/>
                <a:latin typeface="-apple-system"/>
              </a:rPr>
              <a:t>4</a:t>
            </a:r>
            <a:r>
              <a:rPr lang="zh-CN" altLang="en-US" b="0" i="0" dirty="0">
                <a:solidFill>
                  <a:srgbClr val="121212"/>
                </a:solidFill>
                <a:effectLst/>
                <a:latin typeface="-apple-system"/>
              </a:rPr>
              <a:t>步：</a:t>
            </a:r>
          </a:p>
          <a:p>
            <a:pPr algn="l">
              <a:buFont typeface="+mj-lt"/>
              <a:buAutoNum type="arabicPeriod"/>
            </a:pPr>
            <a:r>
              <a:rPr lang="zh-CN" altLang="en-US" b="0" i="0" dirty="0">
                <a:solidFill>
                  <a:srgbClr val="121212"/>
                </a:solidFill>
                <a:effectLst/>
                <a:latin typeface="-apple-system"/>
              </a:rPr>
              <a:t>求每一个训练批次数据的均值</a:t>
            </a:r>
          </a:p>
          <a:p>
            <a:pPr algn="l">
              <a:buFont typeface="+mj-lt"/>
              <a:buAutoNum type="arabicPeriod"/>
            </a:pPr>
            <a:r>
              <a:rPr lang="zh-CN" altLang="en-US" b="0" i="0" dirty="0">
                <a:solidFill>
                  <a:srgbClr val="121212"/>
                </a:solidFill>
                <a:effectLst/>
                <a:latin typeface="-apple-system"/>
              </a:rPr>
              <a:t>求每一个训练批次数据的方差</a:t>
            </a:r>
          </a:p>
          <a:p>
            <a:pPr algn="l">
              <a:buFont typeface="+mj-lt"/>
              <a:buAutoNum type="arabicPeriod"/>
            </a:pPr>
            <a:r>
              <a:rPr lang="zh-CN" altLang="en-US" b="0" i="0" dirty="0">
                <a:solidFill>
                  <a:srgbClr val="121212"/>
                </a:solidFill>
                <a:effectLst/>
                <a:latin typeface="-apple-system"/>
              </a:rPr>
              <a:t>使用求得的均值和方差对该批次的训练数据做归一化，获得</a:t>
            </a:r>
            <a:r>
              <a:rPr lang="en-US" altLang="zh-CN" b="0" i="0" dirty="0">
                <a:solidFill>
                  <a:srgbClr val="121212"/>
                </a:solidFill>
                <a:effectLst/>
                <a:latin typeface="-apple-system"/>
              </a:rPr>
              <a:t>0-1</a:t>
            </a:r>
            <a:r>
              <a:rPr lang="zh-CN" altLang="en-US" b="0" i="0" dirty="0">
                <a:solidFill>
                  <a:srgbClr val="121212"/>
                </a:solidFill>
                <a:effectLst/>
                <a:latin typeface="-apple-system"/>
              </a:rPr>
              <a:t>分布。其中</a:t>
            </a:r>
            <a:r>
              <a:rPr lang="en-US" altLang="zh-CN" b="0" i="0" dirty="0">
                <a:solidFill>
                  <a:srgbClr val="121212"/>
                </a:solidFill>
                <a:effectLst/>
                <a:latin typeface="-apple-system"/>
              </a:rPr>
              <a:t>ε</a:t>
            </a:r>
            <a:r>
              <a:rPr lang="zh-CN" altLang="en-US" b="0" i="0" dirty="0">
                <a:solidFill>
                  <a:srgbClr val="121212"/>
                </a:solidFill>
                <a:effectLst/>
                <a:latin typeface="-apple-system"/>
              </a:rPr>
              <a:t>是为了避免除数为</a:t>
            </a:r>
            <a:r>
              <a:rPr lang="en-US" altLang="zh-CN" b="0" i="0" dirty="0">
                <a:solidFill>
                  <a:srgbClr val="121212"/>
                </a:solidFill>
                <a:effectLst/>
                <a:latin typeface="-apple-system"/>
              </a:rPr>
              <a:t>0</a:t>
            </a:r>
            <a:r>
              <a:rPr lang="zh-CN" altLang="en-US" b="0" i="0" dirty="0">
                <a:solidFill>
                  <a:srgbClr val="121212"/>
                </a:solidFill>
                <a:effectLst/>
                <a:latin typeface="-apple-system"/>
              </a:rPr>
              <a:t>时所使用的微小正数。</a:t>
            </a:r>
          </a:p>
          <a:p>
            <a:pPr algn="l">
              <a:buFont typeface="+mj-lt"/>
              <a:buAutoNum type="arabicPeriod"/>
            </a:pPr>
            <a:r>
              <a:rPr lang="zh-CN" altLang="en-US" b="1" i="0" dirty="0">
                <a:solidFill>
                  <a:srgbClr val="121212"/>
                </a:solidFill>
                <a:effectLst/>
                <a:latin typeface="-apple-system"/>
              </a:rPr>
              <a:t>尺度变换和偏移</a:t>
            </a:r>
            <a:r>
              <a:rPr lang="zh-CN" altLang="en-US" b="0" i="0" dirty="0">
                <a:solidFill>
                  <a:srgbClr val="121212"/>
                </a:solidFill>
                <a:effectLst/>
                <a:latin typeface="-apple-system"/>
              </a:rPr>
              <a:t>：将</a:t>
            </a:r>
            <a:r>
              <a:rPr lang="en-US" altLang="zh-CN" b="0" i="0" dirty="0">
                <a:solidFill>
                  <a:srgbClr val="121212"/>
                </a:solidFill>
                <a:effectLst/>
                <a:latin typeface="-apple-system"/>
              </a:rPr>
              <a:t>xi</a:t>
            </a:r>
            <a:r>
              <a:rPr lang="zh-CN" altLang="en-US" b="0" i="0" dirty="0">
                <a:solidFill>
                  <a:srgbClr val="121212"/>
                </a:solidFill>
                <a:effectLst/>
                <a:latin typeface="-apple-system"/>
              </a:rPr>
              <a:t>乘以</a:t>
            </a:r>
            <a:r>
              <a:rPr lang="en-US" altLang="zh-CN" b="0" i="0" dirty="0">
                <a:solidFill>
                  <a:srgbClr val="121212"/>
                </a:solidFill>
                <a:effectLst/>
                <a:latin typeface="-apple-system"/>
              </a:rPr>
              <a:t>γ</a:t>
            </a:r>
            <a:r>
              <a:rPr lang="zh-CN" altLang="en-US" b="0" i="0" dirty="0">
                <a:solidFill>
                  <a:srgbClr val="121212"/>
                </a:solidFill>
                <a:effectLst/>
                <a:latin typeface="-apple-system"/>
              </a:rPr>
              <a:t>调整数值大小，再加上</a:t>
            </a:r>
            <a:r>
              <a:rPr lang="en-US" altLang="zh-CN" b="0" i="0" dirty="0">
                <a:solidFill>
                  <a:srgbClr val="121212"/>
                </a:solidFill>
                <a:effectLst/>
                <a:latin typeface="-apple-system"/>
              </a:rPr>
              <a:t>β</a:t>
            </a:r>
            <a:r>
              <a:rPr lang="zh-CN" altLang="en-US" b="0" i="0" dirty="0">
                <a:solidFill>
                  <a:srgbClr val="121212"/>
                </a:solidFill>
                <a:effectLst/>
                <a:latin typeface="-apple-system"/>
              </a:rPr>
              <a:t>增加偏移后得到</a:t>
            </a:r>
            <a:r>
              <a:rPr lang="en-US" altLang="zh-CN" b="0" i="0" dirty="0" err="1">
                <a:solidFill>
                  <a:srgbClr val="121212"/>
                </a:solidFill>
                <a:effectLst/>
                <a:latin typeface="-apple-system"/>
              </a:rPr>
              <a:t>yi</a:t>
            </a:r>
            <a:r>
              <a:rPr lang="zh-CN" altLang="en-US" b="0" i="0" dirty="0">
                <a:solidFill>
                  <a:srgbClr val="121212"/>
                </a:solidFill>
                <a:effectLst/>
                <a:latin typeface="-apple-system"/>
              </a:rPr>
              <a:t>，这里的</a:t>
            </a:r>
            <a:r>
              <a:rPr lang="en-US" altLang="zh-CN" b="0" i="0" dirty="0">
                <a:solidFill>
                  <a:srgbClr val="121212"/>
                </a:solidFill>
                <a:effectLst/>
                <a:latin typeface="-apple-system"/>
              </a:rPr>
              <a:t>γ</a:t>
            </a:r>
            <a:r>
              <a:rPr lang="zh-CN" altLang="en-US" b="0" i="0" dirty="0">
                <a:solidFill>
                  <a:srgbClr val="121212"/>
                </a:solidFill>
                <a:effectLst/>
                <a:latin typeface="-apple-system"/>
              </a:rPr>
              <a:t>是尺度因子，</a:t>
            </a:r>
            <a:r>
              <a:rPr lang="en-US" altLang="zh-CN" b="0" i="0" dirty="0">
                <a:solidFill>
                  <a:srgbClr val="121212"/>
                </a:solidFill>
                <a:effectLst/>
                <a:latin typeface="-apple-system"/>
              </a:rPr>
              <a:t>β</a:t>
            </a:r>
            <a:r>
              <a:rPr lang="zh-CN" altLang="en-US" b="0" i="0" dirty="0">
                <a:solidFill>
                  <a:srgbClr val="121212"/>
                </a:solidFill>
                <a:effectLst/>
                <a:latin typeface="-apple-system"/>
              </a:rPr>
              <a:t>是平移因子。这一步是</a:t>
            </a:r>
            <a:r>
              <a:rPr lang="en-US" altLang="zh-CN" b="0" i="0" dirty="0">
                <a:solidFill>
                  <a:srgbClr val="121212"/>
                </a:solidFill>
                <a:effectLst/>
                <a:latin typeface="-apple-system"/>
              </a:rPr>
              <a:t>BN</a:t>
            </a:r>
            <a:r>
              <a:rPr lang="zh-CN" altLang="en-US" b="0" i="0" dirty="0">
                <a:solidFill>
                  <a:srgbClr val="121212"/>
                </a:solidFill>
                <a:effectLst/>
                <a:latin typeface="-apple-system"/>
              </a:rPr>
              <a:t>的精髓，由于归一化后的</a:t>
            </a:r>
            <a:r>
              <a:rPr lang="en-US" altLang="zh-CN" b="0" i="0" dirty="0">
                <a:solidFill>
                  <a:srgbClr val="121212"/>
                </a:solidFill>
                <a:effectLst/>
                <a:latin typeface="-apple-system"/>
              </a:rPr>
              <a:t>xi</a:t>
            </a:r>
            <a:r>
              <a:rPr lang="zh-CN" altLang="en-US" b="0" i="0" dirty="0">
                <a:solidFill>
                  <a:srgbClr val="121212"/>
                </a:solidFill>
                <a:effectLst/>
                <a:latin typeface="-apple-system"/>
              </a:rPr>
              <a:t>基本会被限制在正态分布下，使得网络的表达能力下降。为解决该问题，我们引入两个新的参数：</a:t>
            </a:r>
            <a:r>
              <a:rPr lang="en-US" altLang="zh-CN" b="0" i="0" dirty="0">
                <a:solidFill>
                  <a:srgbClr val="121212"/>
                </a:solidFill>
                <a:effectLst/>
                <a:latin typeface="-apple-system"/>
              </a:rPr>
              <a:t>γ,β</a:t>
            </a:r>
            <a:r>
              <a:rPr lang="zh-CN" altLang="en-US" b="0" i="0" dirty="0">
                <a:solidFill>
                  <a:srgbClr val="121212"/>
                </a:solidFill>
                <a:effectLst/>
                <a:latin typeface="-apple-system"/>
              </a:rPr>
              <a:t>。 </a:t>
            </a:r>
            <a:r>
              <a:rPr lang="en-US" altLang="zh-CN" b="0" i="0" dirty="0">
                <a:solidFill>
                  <a:srgbClr val="121212"/>
                </a:solidFill>
                <a:effectLst/>
                <a:latin typeface="-apple-system"/>
              </a:rPr>
              <a:t>γ</a:t>
            </a:r>
            <a:r>
              <a:rPr lang="zh-CN" altLang="en-US" b="0" i="0" dirty="0">
                <a:solidFill>
                  <a:srgbClr val="121212"/>
                </a:solidFill>
                <a:effectLst/>
                <a:latin typeface="-apple-system"/>
              </a:rPr>
              <a:t>和</a:t>
            </a:r>
            <a:r>
              <a:rPr lang="en-US" altLang="zh-CN" b="0" i="0" dirty="0">
                <a:solidFill>
                  <a:srgbClr val="121212"/>
                </a:solidFill>
                <a:effectLst/>
                <a:latin typeface="-apple-system"/>
              </a:rPr>
              <a:t>β</a:t>
            </a:r>
            <a:r>
              <a:rPr lang="zh-CN" altLang="en-US" b="0" i="0" dirty="0">
                <a:solidFill>
                  <a:srgbClr val="121212"/>
                </a:solidFill>
                <a:effectLst/>
                <a:latin typeface="-apple-system"/>
              </a:rPr>
              <a:t>是在训练时网络自己学习得到的。</a:t>
            </a:r>
          </a:p>
        </p:txBody>
      </p:sp>
      <p:pic>
        <p:nvPicPr>
          <p:cNvPr id="4" name="Picture 2" descr="preview">
            <a:extLst>
              <a:ext uri="{FF2B5EF4-FFF2-40B4-BE49-F238E27FC236}">
                <a16:creationId xmlns:a16="http://schemas.microsoft.com/office/drawing/2014/main" id="{C4A88307-79D6-4E3E-82F0-07807B88F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478" y="975209"/>
            <a:ext cx="5103044" cy="2846542"/>
          </a:xfrm>
          <a:prstGeom prst="rect">
            <a:avLst/>
          </a:prstGeom>
          <a:noFill/>
          <a:extLst>
            <a:ext uri="{909E8E84-426E-40DD-AFC4-6F175D3DCCD1}">
              <a14:hiddenFill xmlns:a14="http://schemas.microsoft.com/office/drawing/2010/main">
                <a:solidFill>
                  <a:srgbClr val="FFFFFF"/>
                </a:solidFill>
              </a14:hiddenFill>
            </a:ext>
          </a:extLst>
        </p:spPr>
      </p:pic>
      <p:sp>
        <p:nvSpPr>
          <p:cNvPr id="5" name="打底色块">
            <a:extLst>
              <a:ext uri="{FF2B5EF4-FFF2-40B4-BE49-F238E27FC236}">
                <a16:creationId xmlns:a16="http://schemas.microsoft.com/office/drawing/2014/main" id="{9AA5EDCE-7B69-4D5D-90F4-9CBDC52D76B8}"/>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Tree>
    <p:extLst>
      <p:ext uri="{BB962C8B-B14F-4D97-AF65-F5344CB8AC3E}">
        <p14:creationId xmlns:p14="http://schemas.microsoft.com/office/powerpoint/2010/main" val="337323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eview">
            <a:extLst>
              <a:ext uri="{FF2B5EF4-FFF2-40B4-BE49-F238E27FC236}">
                <a16:creationId xmlns:a16="http://schemas.microsoft.com/office/drawing/2014/main" id="{8846A0D4-9805-44C4-BBF3-1BCB135FD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466" y="1024162"/>
            <a:ext cx="6495068" cy="2835211"/>
          </a:xfrm>
          <a:prstGeom prst="rect">
            <a:avLst/>
          </a:prstGeom>
          <a:noFill/>
          <a:extLst>
            <a:ext uri="{909E8E84-426E-40DD-AFC4-6F175D3DCCD1}">
              <a14:hiddenFill xmlns:a14="http://schemas.microsoft.com/office/drawing/2010/main">
                <a:solidFill>
                  <a:srgbClr val="FFFFFF"/>
                </a:solidFill>
              </a14:hiddenFill>
            </a:ext>
          </a:extLst>
        </p:spPr>
      </p:pic>
      <p:sp>
        <p:nvSpPr>
          <p:cNvPr id="3" name="打底色块">
            <a:extLst>
              <a:ext uri="{FF2B5EF4-FFF2-40B4-BE49-F238E27FC236}">
                <a16:creationId xmlns:a16="http://schemas.microsoft.com/office/drawing/2014/main" id="{C36458AE-01DA-4FC1-9031-31F33F7F6F10}"/>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pic>
        <p:nvPicPr>
          <p:cNvPr id="2052" name="Picture 4" descr="preview">
            <a:extLst>
              <a:ext uri="{FF2B5EF4-FFF2-40B4-BE49-F238E27FC236}">
                <a16:creationId xmlns:a16="http://schemas.microsoft.com/office/drawing/2014/main" id="{A92AAEB6-3B8E-4C04-ACED-B11CDA443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558" y="4066786"/>
            <a:ext cx="7266005" cy="251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011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4D59E7F-A2DF-417A-8A7B-74FC87800AF7}"/>
              </a:ext>
            </a:extLst>
          </p:cNvPr>
          <p:cNvSpPr txBox="1"/>
          <p:nvPr/>
        </p:nvSpPr>
        <p:spPr>
          <a:xfrm>
            <a:off x="228599" y="4426966"/>
            <a:ext cx="8686801" cy="1200329"/>
          </a:xfrm>
          <a:prstGeom prst="rect">
            <a:avLst/>
          </a:prstGeom>
          <a:noFill/>
        </p:spPr>
        <p:txBody>
          <a:bodyPr wrap="square">
            <a:spAutoFit/>
          </a:bodyPr>
          <a:lstStyle/>
          <a:p>
            <a:r>
              <a:rPr lang="en-US" altLang="zh-CN" b="0" i="0" dirty="0">
                <a:solidFill>
                  <a:srgbClr val="121212"/>
                </a:solidFill>
                <a:effectLst/>
                <a:latin typeface="-apple-system"/>
              </a:rPr>
              <a:t>a</a:t>
            </a:r>
            <a:r>
              <a:rPr lang="zh-CN" altLang="en-US" b="0" i="0" dirty="0">
                <a:solidFill>
                  <a:srgbClr val="121212"/>
                </a:solidFill>
                <a:effectLst/>
                <a:latin typeface="-apple-system"/>
              </a:rPr>
              <a:t>中左图是没有经过任何处理的输入数据，曲线是</a:t>
            </a:r>
            <a:r>
              <a:rPr lang="en-US" altLang="zh-CN" b="0" i="0" dirty="0">
                <a:solidFill>
                  <a:srgbClr val="121212"/>
                </a:solidFill>
                <a:effectLst/>
                <a:latin typeface="-apple-system"/>
              </a:rPr>
              <a:t>sigmoid</a:t>
            </a:r>
            <a:r>
              <a:rPr lang="zh-CN" altLang="en-US" b="0" i="0" dirty="0">
                <a:solidFill>
                  <a:srgbClr val="121212"/>
                </a:solidFill>
                <a:effectLst/>
                <a:latin typeface="-apple-system"/>
              </a:rPr>
              <a:t>函数，如果数据在梯度很小的区域，那么学习率就会很慢甚至陷入长时间的停滞。减均值除方差后，数据就被移到中心区域如右图所示，对于大多数激活函数而言，这个区域的梯度都是最大的或者是有梯度的（比如</a:t>
            </a:r>
            <a:r>
              <a:rPr lang="en-US" altLang="zh-CN" b="0" i="0" dirty="0" err="1">
                <a:solidFill>
                  <a:srgbClr val="121212"/>
                </a:solidFill>
                <a:effectLst/>
                <a:latin typeface="-apple-system"/>
              </a:rPr>
              <a:t>ReLU</a:t>
            </a:r>
            <a:r>
              <a:rPr lang="zh-CN" altLang="en-US" b="0" i="0" dirty="0">
                <a:solidFill>
                  <a:srgbClr val="121212"/>
                </a:solidFill>
                <a:effectLst/>
                <a:latin typeface="-apple-system"/>
              </a:rPr>
              <a:t>），这可以看做是一种对抗梯度消失的有效手段。</a:t>
            </a:r>
            <a:endParaRPr lang="zh-CN" altLang="en-US" dirty="0"/>
          </a:p>
        </p:txBody>
      </p:sp>
      <p:pic>
        <p:nvPicPr>
          <p:cNvPr id="4" name="Picture 2" descr="preview">
            <a:extLst>
              <a:ext uri="{FF2B5EF4-FFF2-40B4-BE49-F238E27FC236}">
                <a16:creationId xmlns:a16="http://schemas.microsoft.com/office/drawing/2014/main" id="{93B2A286-6830-493E-8CCA-E7270249F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783" y="1334400"/>
            <a:ext cx="6495068" cy="2835211"/>
          </a:xfrm>
          <a:prstGeom prst="rect">
            <a:avLst/>
          </a:prstGeom>
          <a:noFill/>
          <a:extLst>
            <a:ext uri="{909E8E84-426E-40DD-AFC4-6F175D3DCCD1}">
              <a14:hiddenFill xmlns:a14="http://schemas.microsoft.com/office/drawing/2010/main">
                <a:solidFill>
                  <a:srgbClr val="FFFFFF"/>
                </a:solidFill>
              </a14:hiddenFill>
            </a:ext>
          </a:extLst>
        </p:spPr>
      </p:pic>
      <p:sp>
        <p:nvSpPr>
          <p:cNvPr id="5" name="打底色块">
            <a:extLst>
              <a:ext uri="{FF2B5EF4-FFF2-40B4-BE49-F238E27FC236}">
                <a16:creationId xmlns:a16="http://schemas.microsoft.com/office/drawing/2014/main" id="{B0609916-B64B-4CC3-96DE-582B3DFD5ADF}"/>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Tree>
    <p:extLst>
      <p:ext uri="{BB962C8B-B14F-4D97-AF65-F5344CB8AC3E}">
        <p14:creationId xmlns:p14="http://schemas.microsoft.com/office/powerpoint/2010/main" val="3773654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B0F8DA-DBB0-473A-A56F-B9E6DD39A8E1}"/>
              </a:ext>
            </a:extLst>
          </p:cNvPr>
          <p:cNvSpPr txBox="1"/>
          <p:nvPr/>
        </p:nvSpPr>
        <p:spPr>
          <a:xfrm>
            <a:off x="223886" y="3429000"/>
            <a:ext cx="8696227" cy="3139321"/>
          </a:xfrm>
          <a:prstGeom prst="rect">
            <a:avLst/>
          </a:prstGeom>
          <a:noFill/>
        </p:spPr>
        <p:txBody>
          <a:bodyPr wrap="square">
            <a:spAutoFit/>
          </a:bodyPr>
          <a:lstStyle/>
          <a:p>
            <a:r>
              <a:rPr lang="zh-CN" altLang="en-US" b="0" i="0" dirty="0">
                <a:solidFill>
                  <a:srgbClr val="121212"/>
                </a:solidFill>
                <a:effectLst/>
                <a:latin typeface="-apple-system"/>
              </a:rPr>
              <a:t>减均值除方差得到的分布是正态分布，我们能否认为正态分布就是最好或最能体现我们训练样本的特征分布呢？不能，比如数据本身就很不对称，或者激活函数未必是对方差为</a:t>
            </a:r>
            <a:r>
              <a:rPr lang="en-US" altLang="zh-CN" b="0" i="0" dirty="0">
                <a:solidFill>
                  <a:srgbClr val="121212"/>
                </a:solidFill>
                <a:effectLst/>
                <a:latin typeface="-apple-system"/>
              </a:rPr>
              <a:t>1</a:t>
            </a:r>
            <a:r>
              <a:rPr lang="zh-CN" altLang="en-US" b="0" i="0" dirty="0">
                <a:solidFill>
                  <a:srgbClr val="121212"/>
                </a:solidFill>
                <a:effectLst/>
                <a:latin typeface="-apple-system"/>
              </a:rPr>
              <a:t>的数据最好的效果，比如</a:t>
            </a:r>
            <a:r>
              <a:rPr lang="en-US" altLang="zh-CN" b="0" i="0" dirty="0">
                <a:solidFill>
                  <a:srgbClr val="121212"/>
                </a:solidFill>
                <a:effectLst/>
                <a:latin typeface="-apple-system"/>
              </a:rPr>
              <a:t>Sigmoid</a:t>
            </a:r>
            <a:r>
              <a:rPr lang="zh-CN" altLang="en-US" b="0" i="0" dirty="0">
                <a:solidFill>
                  <a:srgbClr val="121212"/>
                </a:solidFill>
                <a:effectLst/>
                <a:latin typeface="-apple-system"/>
              </a:rPr>
              <a:t>激活函数，在</a:t>
            </a:r>
            <a:r>
              <a:rPr lang="en-US" altLang="zh-CN" b="0" i="0" dirty="0">
                <a:solidFill>
                  <a:srgbClr val="121212"/>
                </a:solidFill>
                <a:effectLst/>
                <a:latin typeface="-apple-system"/>
              </a:rPr>
              <a:t>-1~1</a:t>
            </a:r>
            <a:r>
              <a:rPr lang="zh-CN" altLang="en-US" b="0" i="0" dirty="0">
                <a:solidFill>
                  <a:srgbClr val="121212"/>
                </a:solidFill>
                <a:effectLst/>
                <a:latin typeface="-apple-system"/>
              </a:rPr>
              <a:t>之间的梯度变化不大，那么非线性变换的作用就不能很好的体现，换言之就是，减均值除方差操作后可能会削弱网络的性能！针对该情况，在前面三步之后加入第</a:t>
            </a:r>
            <a:r>
              <a:rPr lang="en-US" altLang="zh-CN" b="0" i="0" dirty="0">
                <a:solidFill>
                  <a:srgbClr val="121212"/>
                </a:solidFill>
                <a:effectLst/>
                <a:latin typeface="-apple-system"/>
              </a:rPr>
              <a:t>4</a:t>
            </a:r>
            <a:r>
              <a:rPr lang="zh-CN" altLang="en-US" b="0" i="0" dirty="0">
                <a:solidFill>
                  <a:srgbClr val="121212"/>
                </a:solidFill>
                <a:effectLst/>
                <a:latin typeface="-apple-system"/>
              </a:rPr>
              <a:t>步完成真正的</a:t>
            </a:r>
            <a:r>
              <a:rPr lang="en-US" altLang="zh-CN" b="0" i="0" dirty="0">
                <a:solidFill>
                  <a:srgbClr val="121212"/>
                </a:solidFill>
                <a:effectLst/>
                <a:latin typeface="-apple-system"/>
              </a:rPr>
              <a:t>batch normalization</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endParaRPr lang="en-US" altLang="zh-CN" dirty="0">
              <a:solidFill>
                <a:srgbClr val="121212"/>
              </a:solidFill>
              <a:latin typeface="-apple-system"/>
            </a:endParaRPr>
          </a:p>
          <a:p>
            <a:endParaRPr lang="en-US" altLang="zh-CN" dirty="0">
              <a:solidFill>
                <a:srgbClr val="121212"/>
              </a:solidFill>
              <a:latin typeface="-apple-system"/>
            </a:endParaRPr>
          </a:p>
          <a:p>
            <a:r>
              <a:rPr lang="en-US" altLang="zh-CN" b="0" i="0" dirty="0">
                <a:solidFill>
                  <a:srgbClr val="121212"/>
                </a:solidFill>
                <a:effectLst/>
                <a:latin typeface="-apple-system"/>
              </a:rPr>
              <a:t>BN</a:t>
            </a:r>
            <a:r>
              <a:rPr lang="zh-CN" altLang="en-US" b="0" i="0" dirty="0">
                <a:solidFill>
                  <a:srgbClr val="121212"/>
                </a:solidFill>
                <a:effectLst/>
                <a:latin typeface="-apple-system"/>
              </a:rPr>
              <a:t>的本质就是利用优化变一下方差大小和均值位置，使得新的分布更切合数据的真实分布，保证模型的非线性表达能力。</a:t>
            </a:r>
            <a:r>
              <a:rPr lang="en-US" altLang="zh-CN" b="0" i="0" dirty="0">
                <a:solidFill>
                  <a:srgbClr val="121212"/>
                </a:solidFill>
                <a:effectLst/>
                <a:latin typeface="-apple-system"/>
              </a:rPr>
              <a:t>BN</a:t>
            </a:r>
            <a:r>
              <a:rPr lang="zh-CN" altLang="en-US" b="0" i="0" dirty="0">
                <a:solidFill>
                  <a:srgbClr val="121212"/>
                </a:solidFill>
                <a:effectLst/>
                <a:latin typeface="-apple-system"/>
              </a:rPr>
              <a:t>的极端的情况就是这两个参数等于</a:t>
            </a:r>
            <a:r>
              <a:rPr lang="en-US" altLang="zh-CN" b="0" i="0" dirty="0">
                <a:solidFill>
                  <a:srgbClr val="121212"/>
                </a:solidFill>
                <a:effectLst/>
                <a:latin typeface="-apple-system"/>
              </a:rPr>
              <a:t>mini-batch</a:t>
            </a:r>
            <a:r>
              <a:rPr lang="zh-CN" altLang="en-US" b="0" i="0" dirty="0">
                <a:solidFill>
                  <a:srgbClr val="121212"/>
                </a:solidFill>
                <a:effectLst/>
                <a:latin typeface="-apple-system"/>
              </a:rPr>
              <a:t>的均值和方差，那么经过</a:t>
            </a:r>
            <a:r>
              <a:rPr lang="en-US" altLang="zh-CN" b="0" i="0" dirty="0">
                <a:solidFill>
                  <a:srgbClr val="121212"/>
                </a:solidFill>
                <a:effectLst/>
                <a:latin typeface="-apple-system"/>
              </a:rPr>
              <a:t>batch normalization</a:t>
            </a:r>
            <a:r>
              <a:rPr lang="zh-CN" altLang="en-US" b="0" i="0" dirty="0">
                <a:solidFill>
                  <a:srgbClr val="121212"/>
                </a:solidFill>
                <a:effectLst/>
                <a:latin typeface="-apple-system"/>
              </a:rPr>
              <a:t>之后的数据和输入完全一样</a:t>
            </a:r>
            <a:endParaRPr lang="zh-CN" altLang="en-US" dirty="0"/>
          </a:p>
        </p:txBody>
      </p:sp>
      <p:pic>
        <p:nvPicPr>
          <p:cNvPr id="4" name="Picture 4" descr="preview">
            <a:extLst>
              <a:ext uri="{FF2B5EF4-FFF2-40B4-BE49-F238E27FC236}">
                <a16:creationId xmlns:a16="http://schemas.microsoft.com/office/drawing/2014/main" id="{9EDF385A-14DF-4561-AC17-8A51B0305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988" y="1238769"/>
            <a:ext cx="5986021" cy="2073589"/>
          </a:xfrm>
          <a:prstGeom prst="rect">
            <a:avLst/>
          </a:prstGeom>
          <a:noFill/>
          <a:extLst>
            <a:ext uri="{909E8E84-426E-40DD-AFC4-6F175D3DCCD1}">
              <a14:hiddenFill xmlns:a14="http://schemas.microsoft.com/office/drawing/2010/main">
                <a:solidFill>
                  <a:srgbClr val="FFFFFF"/>
                </a:solidFill>
              </a14:hiddenFill>
            </a:ext>
          </a:extLst>
        </p:spPr>
      </p:pic>
      <p:sp>
        <p:nvSpPr>
          <p:cNvPr id="5" name="打底色块">
            <a:extLst>
              <a:ext uri="{FF2B5EF4-FFF2-40B4-BE49-F238E27FC236}">
                <a16:creationId xmlns:a16="http://schemas.microsoft.com/office/drawing/2014/main" id="{5ED64541-CD31-4EB6-A9EC-1272E29BB6BE}"/>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Tree>
    <p:extLst>
      <p:ext uri="{BB962C8B-B14F-4D97-AF65-F5344CB8AC3E}">
        <p14:creationId xmlns:p14="http://schemas.microsoft.com/office/powerpoint/2010/main" val="2414115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大纲</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4</a:t>
            </a:fld>
            <a:endParaRPr lang="en-US" dirty="0">
              <a:solidFill>
                <a:prstClr val="black">
                  <a:tint val="75000"/>
                </a:prstClr>
              </a:solidFill>
              <a:latin typeface="Calibri"/>
            </a:endParaRPr>
          </a:p>
        </p:txBody>
      </p:sp>
      <p:sp>
        <p:nvSpPr>
          <p:cNvPr id="6" name="object 3">
            <a:extLst>
              <a:ext uri="{FF2B5EF4-FFF2-40B4-BE49-F238E27FC236}">
                <a16:creationId xmlns:a16="http://schemas.microsoft.com/office/drawing/2014/main" id="{C43AB549-DF72-4C5B-A7F1-2C2CB6EFB71E}"/>
              </a:ext>
            </a:extLst>
          </p:cNvPr>
          <p:cNvSpPr txBox="1"/>
          <p:nvPr/>
        </p:nvSpPr>
        <p:spPr>
          <a:xfrm>
            <a:off x="245097" y="1367404"/>
            <a:ext cx="5374640" cy="3831818"/>
          </a:xfrm>
          <a:prstGeom prst="rect">
            <a:avLst/>
          </a:prstGeom>
        </p:spPr>
        <p:txBody>
          <a:bodyPr vert="horz" wrap="square" lIns="0" tIns="0" rIns="0" bIns="0" rtlCol="0">
            <a:spAutoFit/>
          </a:bodyPr>
          <a:lstStyle/>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数据增广</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预处理</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初始化</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激活函数</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正则化</a:t>
            </a:r>
            <a:endParaRPr sz="2800" dirty="0">
              <a:solidFill>
                <a:prstClr val="black"/>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梯度下降优化算法</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梯度检验</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模型融合</a:t>
            </a:r>
            <a:endParaRPr sz="2400" dirty="0">
              <a:solidFill>
                <a:prstClr val="black"/>
              </a:solidFill>
              <a:latin typeface="Arial"/>
              <a:cs typeface="Arial"/>
            </a:endParaRPr>
          </a:p>
        </p:txBody>
      </p:sp>
    </p:spTree>
    <p:extLst>
      <p:ext uri="{BB962C8B-B14F-4D97-AF65-F5344CB8AC3E}">
        <p14:creationId xmlns:p14="http://schemas.microsoft.com/office/powerpoint/2010/main" val="72986663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40</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93617" y="1030442"/>
            <a:ext cx="4698687" cy="4262705"/>
          </a:xfrm>
          <a:prstGeom prst="rect">
            <a:avLst/>
          </a:prstGeom>
          <a:noFill/>
        </p:spPr>
        <p:txBody>
          <a:bodyPr wrap="square">
            <a:spAutoFit/>
          </a:bodyPr>
          <a:lstStyle/>
          <a:p>
            <a:pPr defTabSz="457200">
              <a:spcAft>
                <a:spcPts val="600"/>
              </a:spcAft>
              <a:defRPr/>
            </a:pPr>
            <a:endParaRPr lang="en-US" altLang="zh-CN" sz="24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Normalization</a:t>
            </a:r>
          </a:p>
          <a:p>
            <a:pPr marL="285750" indent="-285750" defTabSz="457200">
              <a:spcAft>
                <a:spcPts val="600"/>
              </a:spcAft>
              <a:buFont typeface="Wingdings" panose="05000000000000000000" pitchFamily="2" charset="2"/>
              <a:buChar char="n"/>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Batch Normalization</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BN</a:t>
            </a:r>
            <a:r>
              <a:rPr lang="zh-CN" altLang="en-US" dirty="0">
                <a:solidFill>
                  <a:srgbClr val="292929"/>
                </a:solidFill>
                <a:latin typeface="微软雅黑" panose="020B0503020204020204" pitchFamily="34" charset="-122"/>
                <a:ea typeface="微软雅黑" panose="020B0503020204020204" pitchFamily="34" charset="-122"/>
              </a:rPr>
              <a:t>）：</a:t>
            </a:r>
            <a:r>
              <a:rPr lang="en-GB" altLang="zh-CN" dirty="0">
                <a:solidFill>
                  <a:srgbClr val="292929"/>
                </a:solidFill>
                <a:latin typeface="微软雅黑" panose="020B0503020204020204" pitchFamily="34" charset="-122"/>
                <a:ea typeface="微软雅黑" panose="020B0503020204020204" pitchFamily="34" charset="-122"/>
              </a:rPr>
              <a:t>batch</a:t>
            </a:r>
            <a:r>
              <a:rPr lang="zh-CN" altLang="en-US" dirty="0">
                <a:solidFill>
                  <a:srgbClr val="292929"/>
                </a:solidFill>
                <a:latin typeface="微软雅黑" panose="020B0503020204020204" pitchFamily="34" charset="-122"/>
                <a:ea typeface="微软雅黑" panose="020B0503020204020204" pitchFamily="34" charset="-122"/>
              </a:rPr>
              <a:t>方向做归一化，计算</a:t>
            </a:r>
            <a:r>
              <a:rPr lang="en-GB" altLang="zh-CN" dirty="0">
                <a:solidFill>
                  <a:srgbClr val="292929"/>
                </a:solidFill>
                <a:latin typeface="微软雅黑" panose="020B0503020204020204" pitchFamily="34" charset="-122"/>
                <a:ea typeface="微软雅黑" panose="020B0503020204020204" pitchFamily="34" charset="-122"/>
              </a:rPr>
              <a:t>NHW</a:t>
            </a:r>
            <a:r>
              <a:rPr lang="zh-CN" altLang="en-US" dirty="0">
                <a:solidFill>
                  <a:srgbClr val="292929"/>
                </a:solidFill>
                <a:latin typeface="微软雅黑" panose="020B0503020204020204" pitchFamily="34" charset="-122"/>
                <a:ea typeface="微软雅黑" panose="020B0503020204020204" pitchFamily="34" charset="-122"/>
              </a:rPr>
              <a:t>维度数据的均值和方差，对小</a:t>
            </a:r>
            <a:r>
              <a:rPr lang="en-GB" altLang="zh-CN" dirty="0" err="1">
                <a:solidFill>
                  <a:srgbClr val="292929"/>
                </a:solidFill>
                <a:latin typeface="微软雅黑" panose="020B0503020204020204" pitchFamily="34" charset="-122"/>
                <a:ea typeface="微软雅黑" panose="020B0503020204020204" pitchFamily="34" charset="-122"/>
              </a:rPr>
              <a:t>batchsize</a:t>
            </a:r>
            <a:r>
              <a:rPr lang="zh-CN" altLang="en-US" dirty="0">
                <a:solidFill>
                  <a:srgbClr val="292929"/>
                </a:solidFill>
                <a:latin typeface="微软雅黑" panose="020B0503020204020204" pitchFamily="34" charset="-122"/>
                <a:ea typeface="微软雅黑" panose="020B0503020204020204" pitchFamily="34" charset="-122"/>
              </a:rPr>
              <a:t>效果不好。</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en-GB" altLang="zh-CN" dirty="0">
                <a:solidFill>
                  <a:srgbClr val="292929"/>
                </a:solidFill>
                <a:latin typeface="微软雅黑" panose="020B0503020204020204" pitchFamily="34" charset="-122"/>
                <a:ea typeface="微软雅黑" panose="020B0503020204020204" pitchFamily="34" charset="-122"/>
              </a:rPr>
              <a:t>BN</a:t>
            </a:r>
            <a:r>
              <a:rPr lang="zh-CN" altLang="en-US" dirty="0">
                <a:solidFill>
                  <a:srgbClr val="292929"/>
                </a:solidFill>
                <a:latin typeface="微软雅黑" panose="020B0503020204020204" pitchFamily="34" charset="-122"/>
                <a:ea typeface="微软雅黑" panose="020B0503020204020204" pitchFamily="34" charset="-122"/>
              </a:rPr>
              <a:t>主要缺点是对</a:t>
            </a:r>
            <a:r>
              <a:rPr lang="en-GB" altLang="zh-CN" dirty="0" err="1">
                <a:solidFill>
                  <a:srgbClr val="292929"/>
                </a:solidFill>
                <a:latin typeface="微软雅黑" panose="020B0503020204020204" pitchFamily="34" charset="-122"/>
                <a:ea typeface="微软雅黑" panose="020B0503020204020204" pitchFamily="34" charset="-122"/>
              </a:rPr>
              <a:t>batchsize</a:t>
            </a:r>
            <a:r>
              <a:rPr lang="zh-CN" altLang="en-US" dirty="0">
                <a:solidFill>
                  <a:srgbClr val="292929"/>
                </a:solidFill>
                <a:latin typeface="微软雅黑" panose="020B0503020204020204" pitchFamily="34" charset="-122"/>
                <a:ea typeface="微软雅黑" panose="020B0503020204020204" pitchFamily="34" charset="-122"/>
              </a:rPr>
              <a:t>的大小比较敏感，由于每次计算均值和方差是在一个</a:t>
            </a:r>
            <a:r>
              <a:rPr lang="en-GB" altLang="zh-CN" dirty="0">
                <a:solidFill>
                  <a:srgbClr val="292929"/>
                </a:solidFill>
                <a:latin typeface="微软雅黑" panose="020B0503020204020204" pitchFamily="34" charset="-122"/>
                <a:ea typeface="微软雅黑" panose="020B0503020204020204" pitchFamily="34" charset="-122"/>
              </a:rPr>
              <a:t>batch</a:t>
            </a:r>
            <a:r>
              <a:rPr lang="zh-CN" altLang="en-US" dirty="0">
                <a:solidFill>
                  <a:srgbClr val="292929"/>
                </a:solidFill>
                <a:latin typeface="微软雅黑" panose="020B0503020204020204" pitchFamily="34" charset="-122"/>
                <a:ea typeface="微软雅黑" panose="020B0503020204020204" pitchFamily="34" charset="-122"/>
              </a:rPr>
              <a:t>上，所以如果</a:t>
            </a:r>
            <a:r>
              <a:rPr lang="en-GB" altLang="zh-CN" dirty="0" err="1">
                <a:solidFill>
                  <a:srgbClr val="292929"/>
                </a:solidFill>
                <a:latin typeface="微软雅黑" panose="020B0503020204020204" pitchFamily="34" charset="-122"/>
                <a:ea typeface="微软雅黑" panose="020B0503020204020204" pitchFamily="34" charset="-122"/>
              </a:rPr>
              <a:t>batchsize</a:t>
            </a:r>
            <a:r>
              <a:rPr lang="zh-CN" altLang="en-US" dirty="0">
                <a:solidFill>
                  <a:srgbClr val="292929"/>
                </a:solidFill>
                <a:latin typeface="微软雅黑" panose="020B0503020204020204" pitchFamily="34" charset="-122"/>
                <a:ea typeface="微软雅黑" panose="020B0503020204020204" pitchFamily="34" charset="-122"/>
              </a:rPr>
              <a:t>太小，则计算的均值、方差不足以代表整个数据分布；</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03ECCA8-750B-42B2-9EEF-F8548D4EEA8F}"/>
              </a:ext>
            </a:extLst>
          </p:cNvPr>
          <p:cNvPicPr>
            <a:picLocks noChangeAspect="1"/>
          </p:cNvPicPr>
          <p:nvPr/>
        </p:nvPicPr>
        <p:blipFill>
          <a:blip r:embed="rId3"/>
          <a:stretch>
            <a:fillRect/>
          </a:stretch>
        </p:blipFill>
        <p:spPr>
          <a:xfrm>
            <a:off x="5826232" y="2062949"/>
            <a:ext cx="2520736" cy="2732102"/>
          </a:xfrm>
          <a:prstGeom prst="rect">
            <a:avLst/>
          </a:prstGeom>
        </p:spPr>
      </p:pic>
    </p:spTree>
    <p:extLst>
      <p:ext uri="{BB962C8B-B14F-4D97-AF65-F5344CB8AC3E}">
        <p14:creationId xmlns:p14="http://schemas.microsoft.com/office/powerpoint/2010/main" val="334805376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41</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93617" y="1030442"/>
            <a:ext cx="3726536" cy="4031873"/>
          </a:xfrm>
          <a:prstGeom prst="rect">
            <a:avLst/>
          </a:prstGeom>
          <a:noFill/>
        </p:spPr>
        <p:txBody>
          <a:bodyPr wrap="square">
            <a:spAutoFit/>
          </a:bodyPr>
          <a:lstStyle/>
          <a:p>
            <a:pPr defTabSz="457200">
              <a:spcAft>
                <a:spcPts val="600"/>
              </a:spcAft>
              <a:defRPr/>
            </a:pPr>
            <a:endParaRPr lang="en-US" altLang="zh-CN" sz="24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Normalization</a:t>
            </a:r>
          </a:p>
          <a:p>
            <a:pPr marL="285750" indent="-285750" defTabSz="457200">
              <a:spcAft>
                <a:spcPts val="600"/>
              </a:spcAft>
              <a:buFont typeface="Wingdings" panose="05000000000000000000" pitchFamily="2" charset="2"/>
              <a:buChar char="n"/>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BN</a:t>
            </a:r>
            <a:r>
              <a:rPr lang="zh-CN" altLang="en-US" dirty="0">
                <a:solidFill>
                  <a:srgbClr val="292929"/>
                </a:solidFill>
                <a:latin typeface="微软雅黑" panose="020B0503020204020204" pitchFamily="34" charset="-122"/>
                <a:ea typeface="微软雅黑" panose="020B0503020204020204" pitchFamily="34" charset="-122"/>
              </a:rPr>
              <a:t>计算过程：</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对</a:t>
            </a:r>
            <a:r>
              <a:rPr lang="en-US" altLang="zh-CN" dirty="0">
                <a:solidFill>
                  <a:srgbClr val="292929"/>
                </a:solidFill>
                <a:latin typeface="微软雅黑" panose="020B0503020204020204" pitchFamily="34" charset="-122"/>
                <a:ea typeface="微软雅黑" panose="020B0503020204020204" pitchFamily="34" charset="-122"/>
              </a:rPr>
              <a:t>mini-batch</a:t>
            </a:r>
            <a:r>
              <a:rPr lang="zh-CN" altLang="en-US" dirty="0">
                <a:solidFill>
                  <a:srgbClr val="292929"/>
                </a:solidFill>
                <a:latin typeface="微软雅黑" panose="020B0503020204020204" pitchFamily="34" charset="-122"/>
                <a:ea typeface="微软雅黑" panose="020B0503020204020204" pitchFamily="34" charset="-122"/>
              </a:rPr>
              <a:t>内同通道的所有元素均值归一化；</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可以用</a:t>
            </a:r>
            <a:r>
              <a:rPr lang="en-US" altLang="zh-CN" dirty="0">
                <a:solidFill>
                  <a:srgbClr val="292929"/>
                </a:solidFill>
                <a:latin typeface="微软雅黑" panose="020B0503020204020204" pitchFamily="34" charset="-122"/>
                <a:ea typeface="微软雅黑" panose="020B0503020204020204" pitchFamily="34" charset="-122"/>
              </a:rPr>
              <a:t>γ</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a:solidFill>
                  <a:srgbClr val="292929"/>
                </a:solidFill>
                <a:latin typeface="微软雅黑" panose="020B0503020204020204" pitchFamily="34" charset="-122"/>
                <a:ea typeface="微软雅黑" panose="020B0503020204020204" pitchFamily="34" charset="-122"/>
              </a:rPr>
              <a:t>β</a:t>
            </a:r>
            <a:r>
              <a:rPr lang="zh-CN" altLang="en-US" dirty="0">
                <a:solidFill>
                  <a:srgbClr val="292929"/>
                </a:solidFill>
                <a:latin typeface="微软雅黑" panose="020B0503020204020204" pitchFamily="34" charset="-122"/>
                <a:ea typeface="微软雅黑" panose="020B0503020204020204" pitchFamily="34" charset="-122"/>
              </a:rPr>
              <a:t>改变归一化后的值的均值和方差，此时</a:t>
            </a:r>
            <a:r>
              <a:rPr lang="en-US" altLang="zh-CN" dirty="0">
                <a:solidFill>
                  <a:srgbClr val="292929"/>
                </a:solidFill>
                <a:latin typeface="微软雅黑" panose="020B0503020204020204" pitchFamily="34" charset="-122"/>
                <a:ea typeface="微软雅黑" panose="020B0503020204020204" pitchFamily="34" charset="-122"/>
              </a:rPr>
              <a:t>γ</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a:solidFill>
                  <a:srgbClr val="292929"/>
                </a:solidFill>
                <a:latin typeface="微软雅黑" panose="020B0503020204020204" pitchFamily="34" charset="-122"/>
                <a:ea typeface="微软雅黑" panose="020B0503020204020204" pitchFamily="34" charset="-122"/>
              </a:rPr>
              <a:t>β</a:t>
            </a:r>
            <a:r>
              <a:rPr lang="zh-CN" altLang="en-US" dirty="0">
                <a:solidFill>
                  <a:srgbClr val="292929"/>
                </a:solidFill>
                <a:latin typeface="微软雅黑" panose="020B0503020204020204" pitchFamily="34" charset="-122"/>
                <a:ea typeface="微软雅黑" panose="020B0503020204020204" pitchFamily="34" charset="-122"/>
              </a:rPr>
              <a:t>变成了类似权重的参数，需要更新。</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D5E131B-906F-4840-A4FE-1938D82DFF98}"/>
              </a:ext>
            </a:extLst>
          </p:cNvPr>
          <p:cNvPicPr>
            <a:picLocks noChangeAspect="1"/>
          </p:cNvPicPr>
          <p:nvPr/>
        </p:nvPicPr>
        <p:blipFill>
          <a:blip r:embed="rId3"/>
          <a:stretch>
            <a:fillRect/>
          </a:stretch>
        </p:blipFill>
        <p:spPr>
          <a:xfrm>
            <a:off x="4190648" y="2251663"/>
            <a:ext cx="4727112" cy="3414025"/>
          </a:xfrm>
          <a:prstGeom prst="rect">
            <a:avLst/>
          </a:prstGeom>
        </p:spPr>
      </p:pic>
    </p:spTree>
    <p:extLst>
      <p:ext uri="{BB962C8B-B14F-4D97-AF65-F5344CB8AC3E}">
        <p14:creationId xmlns:p14="http://schemas.microsoft.com/office/powerpoint/2010/main" val="123495005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42</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93616" y="1030442"/>
            <a:ext cx="8712422" cy="3062377"/>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Normalization</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Layer Normalization</a:t>
            </a:r>
            <a:r>
              <a:rPr lang="zh-CN" altLang="en-US" dirty="0">
                <a:solidFill>
                  <a:srgbClr val="292929"/>
                </a:solidFill>
                <a:latin typeface="微软雅黑" panose="020B0503020204020204" pitchFamily="34" charset="-122"/>
                <a:ea typeface="微软雅黑" panose="020B0503020204020204" pitchFamily="34" charset="-122"/>
              </a:rPr>
              <a:t>：对单一输入，在</a:t>
            </a:r>
            <a:r>
              <a:rPr lang="en-US" altLang="zh-CN" dirty="0">
                <a:solidFill>
                  <a:srgbClr val="292929"/>
                </a:solidFill>
                <a:latin typeface="微软雅黑" panose="020B0503020204020204" pitchFamily="34" charset="-122"/>
                <a:ea typeface="微软雅黑" panose="020B0503020204020204" pitchFamily="34" charset="-122"/>
              </a:rPr>
              <a:t>channel</a:t>
            </a:r>
            <a:r>
              <a:rPr lang="zh-CN" altLang="en-US" dirty="0">
                <a:solidFill>
                  <a:srgbClr val="292929"/>
                </a:solidFill>
                <a:latin typeface="微软雅黑" panose="020B0503020204020204" pitchFamily="34" charset="-122"/>
                <a:ea typeface="微软雅黑" panose="020B0503020204020204" pitchFamily="34" charset="-122"/>
              </a:rPr>
              <a:t>方向做归一化，计算</a:t>
            </a:r>
            <a:r>
              <a:rPr lang="en-US" altLang="zh-CN" dirty="0">
                <a:solidFill>
                  <a:srgbClr val="292929"/>
                </a:solidFill>
                <a:latin typeface="微软雅黑" panose="020B0503020204020204" pitchFamily="34" charset="-122"/>
                <a:ea typeface="微软雅黑" panose="020B0503020204020204" pitchFamily="34" charset="-122"/>
              </a:rPr>
              <a:t>CHW</a:t>
            </a:r>
            <a:r>
              <a:rPr lang="zh-CN" altLang="en-US" dirty="0">
                <a:solidFill>
                  <a:srgbClr val="292929"/>
                </a:solidFill>
                <a:latin typeface="微软雅黑" panose="020B0503020204020204" pitchFamily="34" charset="-122"/>
                <a:ea typeface="微软雅黑" panose="020B0503020204020204" pitchFamily="34" charset="-122"/>
              </a:rPr>
              <a:t>维度数据的均值和方差；论文作者表示在</a:t>
            </a:r>
            <a:r>
              <a:rPr lang="en-US" altLang="zh-CN" dirty="0">
                <a:solidFill>
                  <a:srgbClr val="292929"/>
                </a:solidFill>
                <a:latin typeface="微软雅黑" panose="020B0503020204020204" pitchFamily="34" charset="-122"/>
                <a:ea typeface="微软雅黑" panose="020B0503020204020204" pitchFamily="34" charset="-122"/>
              </a:rPr>
              <a:t>RNN</a:t>
            </a:r>
            <a:r>
              <a:rPr lang="zh-CN" altLang="en-US" dirty="0">
                <a:solidFill>
                  <a:srgbClr val="292929"/>
                </a:solidFill>
                <a:latin typeface="微软雅黑" panose="020B0503020204020204" pitchFamily="34" charset="-122"/>
                <a:ea typeface="微软雅黑" panose="020B0503020204020204" pitchFamily="34" charset="-122"/>
              </a:rPr>
              <a:t>上该方法表现比</a:t>
            </a:r>
            <a:r>
              <a:rPr lang="en-US" altLang="zh-CN" dirty="0" err="1">
                <a:solidFill>
                  <a:srgbClr val="292929"/>
                </a:solidFill>
                <a:latin typeface="微软雅黑" panose="020B0503020204020204" pitchFamily="34" charset="-122"/>
                <a:ea typeface="微软雅黑" panose="020B0503020204020204" pitchFamily="34" charset="-122"/>
              </a:rPr>
              <a:t>BatchNorm</a:t>
            </a:r>
            <a:r>
              <a:rPr lang="zh-CN" altLang="en-US" dirty="0">
                <a:solidFill>
                  <a:srgbClr val="292929"/>
                </a:solidFill>
                <a:latin typeface="微软雅黑" panose="020B0503020204020204" pitchFamily="34" charset="-122"/>
                <a:ea typeface="微软雅黑" panose="020B0503020204020204" pitchFamily="34" charset="-122"/>
              </a:rPr>
              <a:t>更好。</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计算公式：</a:t>
            </a:r>
            <a:r>
              <a:rPr lang="en-US" altLang="zh-CN" dirty="0" err="1">
                <a:solidFill>
                  <a:srgbClr val="292929"/>
                </a:solidFill>
                <a:latin typeface="微软雅黑" panose="020B0503020204020204" pitchFamily="34" charset="-122"/>
                <a:ea typeface="微软雅黑" panose="020B0503020204020204" pitchFamily="34" charset="-122"/>
              </a:rPr>
              <a:t>i</a:t>
            </a:r>
            <a:r>
              <a:rPr lang="zh-CN" altLang="en-US" dirty="0">
                <a:solidFill>
                  <a:srgbClr val="292929"/>
                </a:solidFill>
                <a:latin typeface="微软雅黑" panose="020B0503020204020204" pitchFamily="34" charset="-122"/>
                <a:ea typeface="微软雅黑" panose="020B0503020204020204" pitchFamily="34" charset="-122"/>
              </a:rPr>
              <a:t>表示</a:t>
            </a:r>
            <a:r>
              <a:rPr lang="en-US" altLang="zh-CN" dirty="0">
                <a:solidFill>
                  <a:srgbClr val="292929"/>
                </a:solidFill>
                <a:latin typeface="微软雅黑" panose="020B0503020204020204" pitchFamily="34" charset="-122"/>
                <a:ea typeface="微软雅黑" panose="020B0503020204020204" pitchFamily="34" charset="-122"/>
              </a:rPr>
              <a:t>batch</a:t>
            </a:r>
            <a:r>
              <a:rPr lang="zh-CN" altLang="en-US" dirty="0">
                <a:solidFill>
                  <a:srgbClr val="292929"/>
                </a:solidFill>
                <a:latin typeface="微软雅黑" panose="020B0503020204020204" pitchFamily="34" charset="-122"/>
                <a:ea typeface="微软雅黑" panose="020B0503020204020204" pitchFamily="34" charset="-122"/>
              </a:rPr>
              <a:t>编号， </a:t>
            </a:r>
            <a:r>
              <a:rPr lang="en-US" altLang="zh-CN" dirty="0">
                <a:solidFill>
                  <a:srgbClr val="292929"/>
                </a:solidFill>
                <a:latin typeface="微软雅黑" panose="020B0503020204020204" pitchFamily="34" charset="-122"/>
                <a:ea typeface="微软雅黑" panose="020B0503020204020204" pitchFamily="34" charset="-122"/>
              </a:rPr>
              <a:t>j</a:t>
            </a:r>
            <a:r>
              <a:rPr lang="zh-CN" altLang="en-US" dirty="0">
                <a:solidFill>
                  <a:srgbClr val="292929"/>
                </a:solidFill>
                <a:latin typeface="微软雅黑" panose="020B0503020204020204" pitchFamily="34" charset="-122"/>
                <a:ea typeface="微软雅黑" panose="020B0503020204020204" pitchFamily="34" charset="-122"/>
              </a:rPr>
              <a:t>表示通道编号；</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r>
              <a:rPr lang="en-US" altLang="zh-CN" dirty="0">
                <a:solidFill>
                  <a:srgbClr val="292929"/>
                </a:solidFill>
                <a:latin typeface="微软雅黑" panose="020B0503020204020204" pitchFamily="34" charset="-122"/>
                <a:ea typeface="微软雅黑" panose="020B0503020204020204" pitchFamily="34" charset="-122"/>
              </a:rPr>
              <a:t>							</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5FFFD71-3DE5-4B51-A8FC-01D00723BA8B}"/>
                  </a:ext>
                </a:extLst>
              </p:cNvPr>
              <p:cNvSpPr txBox="1"/>
              <p:nvPr/>
            </p:nvSpPr>
            <p:spPr>
              <a:xfrm>
                <a:off x="1084447" y="2816187"/>
                <a:ext cx="2814617" cy="2553263"/>
              </a:xfrm>
              <a:prstGeom prst="rect">
                <a:avLst/>
              </a:prstGeom>
              <a:noFill/>
            </p:spPr>
            <p:txBody>
              <a:bodyPr wrap="none" rtlCol="0">
                <a:spAutoFit/>
              </a:bodyPr>
              <a:lstStyle/>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Pr>
                      <m:e>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μ</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1</m:t>
                        </m:r>
                      </m:num>
                      <m:den>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𝑚</m:t>
                        </m:r>
                      </m:den>
                    </m:f>
                    <m:nary>
                      <m:naryPr>
                        <m:chr m:val="∑"/>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𝑗</m:t>
                        </m:r>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𝑚</m:t>
                        </m:r>
                      </m:sup>
                      <m:e>
                        <m:sSub>
                          <m:sSub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𝑖𝑗</m:t>
                            </m:r>
                          </m:sub>
                        </m:sSub>
                      </m:e>
                    </m:nary>
                  </m:oMath>
                </a14:m>
                <a:endParaRPr lang="zh-CN" altLang="zh-CN" sz="2000" dirty="0">
                  <a:solidFill>
                    <a:prstClr val="black"/>
                  </a:solidFill>
                  <a:latin typeface="宋体" panose="02010600030101010101" pitchFamily="2" charset="-122"/>
                  <a:ea typeface="宋体" panose="02010600030101010101" pitchFamily="2" charset="-122"/>
                  <a:cs typeface="宋体" panose="02010600030101010101" pitchFamily="2" charset="-122"/>
                </a:endParaRPr>
              </a:p>
              <a:p>
                <a:pPr defTabSz="457200">
                  <a:spcAft>
                    <a:spcPts val="600"/>
                  </a:spcAft>
                  <a:defRPr/>
                </a:pPr>
                <a14:m>
                  <m:oMathPara xmlns:m="http://schemas.openxmlformats.org/officeDocument/2006/math">
                    <m:oMathParaPr>
                      <m:jc m:val="centerGroup"/>
                    </m:oMathParaPr>
                    <m:oMath xmlns:m="http://schemas.openxmlformats.org/officeDocument/2006/math">
                      <m:sSubSup>
                        <m:sSubSup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SupPr>
                        <m:e>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σ</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𝑖</m:t>
                          </m:r>
                        </m:sub>
                        <m:sup>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2</m:t>
                          </m:r>
                        </m:sup>
                      </m:sSubSup>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1</m:t>
                          </m:r>
                        </m:num>
                        <m:den>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𝑚</m:t>
                          </m:r>
                        </m:den>
                      </m:f>
                      <m:nary>
                        <m:naryPr>
                          <m:chr m:val="∑"/>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𝑗</m:t>
                          </m:r>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𝑚</m:t>
                          </m:r>
                        </m:sup>
                        <m:e>
                          <m:sSup>
                            <m:sSup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Pr>
                                    <m:e>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μ</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𝑖</m:t>
                                      </m:r>
                                    </m:sub>
                                  </m:sSub>
                                </m:e>
                              </m:d>
                            </m:e>
                            <m:sup>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2</m:t>
                              </m:r>
                            </m:sup>
                          </m:sSup>
                        </m:e>
                      </m:nary>
                    </m:oMath>
                  </m:oMathPara>
                </a14:m>
                <a:endParaRPr lang="zh-CN" altLang="zh-CN" sz="2000" dirty="0">
                  <a:solidFill>
                    <a:prstClr val="black"/>
                  </a:solidFill>
                  <a:latin typeface="宋体" panose="02010600030101010101" pitchFamily="2" charset="-122"/>
                  <a:ea typeface="宋体" panose="02010600030101010101" pitchFamily="2" charset="-122"/>
                  <a:cs typeface="宋体" panose="02010600030101010101" pitchFamily="2" charset="-122"/>
                </a:endParaRPr>
              </a:p>
              <a:p>
                <a:pPr defTabSz="457200">
                  <a:spcAft>
                    <a:spcPts val="600"/>
                  </a:spcAft>
                  <a:defRPr/>
                </a:pPr>
                <a14:m>
                  <m:oMathPara xmlns:m="http://schemas.openxmlformats.org/officeDocument/2006/math">
                    <m:oMathParaPr>
                      <m:jc m:val="centerGroup"/>
                    </m:oMathParaPr>
                    <m:oMath xmlns:m="http://schemas.openxmlformats.org/officeDocument/2006/math">
                      <m:acc>
                        <m:accPr>
                          <m:chr m:val="̂"/>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accPr>
                        <m:e>
                          <m:sSub>
                            <m:sSub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𝑖𝑗</m:t>
                              </m:r>
                            </m:sub>
                          </m:sSub>
                        </m:e>
                      </m:acc>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fPr>
                        <m:num>
                          <m:sSub>
                            <m:sSub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Pr>
                            <m:e>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μ</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𝑖</m:t>
                              </m:r>
                            </m:sub>
                          </m:sSub>
                        </m:num>
                        <m:den>
                          <m:rad>
                            <m:radPr>
                              <m:degHide m:val="on"/>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radPr>
                            <m:deg/>
                            <m:e>
                              <m:sSubSup>
                                <m:sSubSup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SupPr>
                                <m:e>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σ</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𝑖</m:t>
                                  </m:r>
                                </m:sub>
                                <m:sup>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2</m:t>
                                  </m:r>
                                </m:sup>
                              </m:sSubSup>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ϵ</m:t>
                              </m:r>
                            </m:e>
                          </m:rad>
                        </m:den>
                      </m:f>
                    </m:oMath>
                  </m:oMathPara>
                </a14:m>
                <a:endParaRPr lang="zh-CN" altLang="en-US" dirty="0"/>
              </a:p>
            </p:txBody>
          </p:sp>
        </mc:Choice>
        <mc:Fallback xmlns="">
          <p:sp>
            <p:nvSpPr>
              <p:cNvPr id="2" name="文本框 1">
                <a:extLst>
                  <a:ext uri="{FF2B5EF4-FFF2-40B4-BE49-F238E27FC236}">
                    <a16:creationId xmlns:a16="http://schemas.microsoft.com/office/drawing/2014/main" id="{75FFFD71-3DE5-4B51-A8FC-01D00723BA8B}"/>
                  </a:ext>
                </a:extLst>
              </p:cNvPr>
              <p:cNvSpPr txBox="1">
                <a:spLocks noRot="1" noChangeAspect="1" noMove="1" noResize="1" noEditPoints="1" noAdjustHandles="1" noChangeArrowheads="1" noChangeShapeType="1" noTextEdit="1"/>
              </p:cNvSpPr>
              <p:nvPr/>
            </p:nvSpPr>
            <p:spPr>
              <a:xfrm>
                <a:off x="1084447" y="2816187"/>
                <a:ext cx="2814617" cy="2553263"/>
              </a:xfrm>
              <a:prstGeom prst="rect">
                <a:avLst/>
              </a:prstGeom>
              <a:blipFill>
                <a:blip r:embed="rId3"/>
                <a:stretch>
                  <a:fillRect t="-1670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CE9A8C8-CC82-4ACD-95BC-003159E4E492}"/>
              </a:ext>
            </a:extLst>
          </p:cNvPr>
          <p:cNvPicPr>
            <a:picLocks noChangeAspect="1"/>
          </p:cNvPicPr>
          <p:nvPr/>
        </p:nvPicPr>
        <p:blipFill>
          <a:blip r:embed="rId4"/>
          <a:stretch>
            <a:fillRect/>
          </a:stretch>
        </p:blipFill>
        <p:spPr>
          <a:xfrm>
            <a:off x="6016259" y="2784650"/>
            <a:ext cx="2540131" cy="2616334"/>
          </a:xfrm>
          <a:prstGeom prst="rect">
            <a:avLst/>
          </a:prstGeom>
        </p:spPr>
      </p:pic>
    </p:spTree>
    <p:extLst>
      <p:ext uri="{BB962C8B-B14F-4D97-AF65-F5344CB8AC3E}">
        <p14:creationId xmlns:p14="http://schemas.microsoft.com/office/powerpoint/2010/main" val="287351516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43</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93617" y="1030441"/>
            <a:ext cx="5045197" cy="4093428"/>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Normalization</a:t>
            </a:r>
          </a:p>
          <a:p>
            <a:pPr marL="285750" indent="-285750" defTabSz="457200">
              <a:spcAft>
                <a:spcPts val="600"/>
              </a:spcAft>
              <a:buFont typeface="Wingdings" panose="05000000000000000000" pitchFamily="2" charset="2"/>
              <a:buChar char="n"/>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Instance(or Contrast) Normalization</a:t>
            </a:r>
            <a:r>
              <a:rPr lang="zh-CN" altLang="en-US" dirty="0">
                <a:solidFill>
                  <a:srgbClr val="292929"/>
                </a:solidFill>
                <a:latin typeface="微软雅黑" panose="020B0503020204020204" pitchFamily="34" charset="-122"/>
                <a:ea typeface="微软雅黑" panose="020B0503020204020204" pitchFamily="34" charset="-122"/>
              </a:rPr>
              <a:t>：一个</a:t>
            </a:r>
            <a:r>
              <a:rPr lang="en-US" altLang="zh-CN" dirty="0">
                <a:solidFill>
                  <a:srgbClr val="292929"/>
                </a:solidFill>
                <a:latin typeface="微软雅黑" panose="020B0503020204020204" pitchFamily="34" charset="-122"/>
                <a:ea typeface="微软雅黑" panose="020B0503020204020204" pitchFamily="34" charset="-122"/>
              </a:rPr>
              <a:t>channel</a:t>
            </a:r>
            <a:r>
              <a:rPr lang="zh-CN" altLang="en-US" dirty="0">
                <a:solidFill>
                  <a:srgbClr val="292929"/>
                </a:solidFill>
                <a:latin typeface="微软雅黑" panose="020B0503020204020204" pitchFamily="34" charset="-122"/>
                <a:ea typeface="微软雅黑" panose="020B0503020204020204" pitchFamily="34" charset="-122"/>
              </a:rPr>
              <a:t>内做归一化，算</a:t>
            </a:r>
            <a:r>
              <a:rPr lang="en-US" altLang="zh-CN" dirty="0">
                <a:solidFill>
                  <a:srgbClr val="292929"/>
                </a:solidFill>
                <a:latin typeface="微软雅黑" panose="020B0503020204020204" pitchFamily="34" charset="-122"/>
                <a:ea typeface="微软雅黑" panose="020B0503020204020204" pitchFamily="34" charset="-122"/>
              </a:rPr>
              <a:t>H*W</a:t>
            </a:r>
            <a:r>
              <a:rPr lang="zh-CN" altLang="en-US" dirty="0">
                <a:solidFill>
                  <a:srgbClr val="292929"/>
                </a:solidFill>
                <a:latin typeface="微软雅黑" panose="020B0503020204020204" pitchFamily="34" charset="-122"/>
                <a:ea typeface="微软雅黑" panose="020B0503020204020204" pitchFamily="34" charset="-122"/>
              </a:rPr>
              <a:t>维度数据的均值和方差，用在风格化迁移；因为在图像风格化中，生成结果主要依赖于某个图像实例，所以对整个</a:t>
            </a:r>
            <a:r>
              <a:rPr lang="en-US" altLang="zh-CN" dirty="0">
                <a:solidFill>
                  <a:srgbClr val="292929"/>
                </a:solidFill>
                <a:latin typeface="微软雅黑" panose="020B0503020204020204" pitchFamily="34" charset="-122"/>
                <a:ea typeface="微软雅黑" panose="020B0503020204020204" pitchFamily="34" charset="-122"/>
              </a:rPr>
              <a:t>batch</a:t>
            </a:r>
            <a:r>
              <a:rPr lang="zh-CN" altLang="en-US" dirty="0">
                <a:solidFill>
                  <a:srgbClr val="292929"/>
                </a:solidFill>
                <a:latin typeface="微软雅黑" panose="020B0503020204020204" pitchFamily="34" charset="-122"/>
                <a:ea typeface="微软雅黑" panose="020B0503020204020204" pitchFamily="34" charset="-122"/>
              </a:rPr>
              <a:t>归一化不适合图像风格化中，因而对</a:t>
            </a:r>
            <a:r>
              <a:rPr lang="en-US" altLang="zh-CN" dirty="0">
                <a:solidFill>
                  <a:srgbClr val="292929"/>
                </a:solidFill>
                <a:latin typeface="微软雅黑" panose="020B0503020204020204" pitchFamily="34" charset="-122"/>
                <a:ea typeface="微软雅黑" panose="020B0503020204020204" pitchFamily="34" charset="-122"/>
              </a:rPr>
              <a:t>HW</a:t>
            </a:r>
            <a:r>
              <a:rPr lang="zh-CN" altLang="en-US" dirty="0">
                <a:solidFill>
                  <a:srgbClr val="292929"/>
                </a:solidFill>
                <a:latin typeface="微软雅黑" panose="020B0503020204020204" pitchFamily="34" charset="-122"/>
                <a:ea typeface="微软雅黑" panose="020B0503020204020204" pitchFamily="34" charset="-122"/>
              </a:rPr>
              <a:t>做归一化。可以加速模型收敛，并且保持每个图像实例之间的独立。</a:t>
            </a:r>
            <a:r>
              <a:rPr lang="en-US" altLang="zh-CN" sz="1600"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6EB0B1B-CF05-4D89-9460-6D44FBE2FEF5}"/>
              </a:ext>
            </a:extLst>
          </p:cNvPr>
          <p:cNvPicPr>
            <a:picLocks noChangeAspect="1"/>
          </p:cNvPicPr>
          <p:nvPr/>
        </p:nvPicPr>
        <p:blipFill>
          <a:blip r:embed="rId3"/>
          <a:stretch>
            <a:fillRect/>
          </a:stretch>
        </p:blipFill>
        <p:spPr>
          <a:xfrm>
            <a:off x="5948882" y="2275409"/>
            <a:ext cx="2540131" cy="2616334"/>
          </a:xfrm>
          <a:prstGeom prst="rect">
            <a:avLst/>
          </a:prstGeom>
        </p:spPr>
      </p:pic>
    </p:spTree>
    <p:extLst>
      <p:ext uri="{BB962C8B-B14F-4D97-AF65-F5344CB8AC3E}">
        <p14:creationId xmlns:p14="http://schemas.microsoft.com/office/powerpoint/2010/main" val="129592121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44</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93617" y="1030441"/>
            <a:ext cx="4573559" cy="4093428"/>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Normalization</a:t>
            </a:r>
          </a:p>
          <a:p>
            <a:pPr marL="285750" indent="-285750" defTabSz="457200">
              <a:spcAft>
                <a:spcPts val="600"/>
              </a:spcAft>
              <a:buFont typeface="Wingdings" panose="05000000000000000000" pitchFamily="2" charset="2"/>
              <a:buChar char="n"/>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Group Normalization</a:t>
            </a:r>
            <a:r>
              <a:rPr lang="zh-CN" altLang="en-US" dirty="0">
                <a:solidFill>
                  <a:srgbClr val="292929"/>
                </a:solidFill>
                <a:latin typeface="微软雅黑" panose="020B0503020204020204" pitchFamily="34" charset="-122"/>
                <a:ea typeface="微软雅黑" panose="020B0503020204020204" pitchFamily="34" charset="-122"/>
              </a:rPr>
              <a:t>：将</a:t>
            </a:r>
            <a:r>
              <a:rPr lang="en-US" altLang="zh-CN" dirty="0">
                <a:solidFill>
                  <a:srgbClr val="292929"/>
                </a:solidFill>
                <a:latin typeface="微软雅黑" panose="020B0503020204020204" pitchFamily="34" charset="-122"/>
                <a:ea typeface="微软雅黑" panose="020B0503020204020204" pitchFamily="34" charset="-122"/>
              </a:rPr>
              <a:t>channel</a:t>
            </a:r>
            <a:r>
              <a:rPr lang="zh-CN" altLang="en-US" dirty="0">
                <a:solidFill>
                  <a:srgbClr val="292929"/>
                </a:solidFill>
                <a:latin typeface="微软雅黑" panose="020B0503020204020204" pitchFamily="34" charset="-122"/>
                <a:ea typeface="微软雅黑" panose="020B0503020204020204" pitchFamily="34" charset="-122"/>
              </a:rPr>
              <a:t>方向分</a:t>
            </a:r>
            <a:r>
              <a:rPr lang="en-US" altLang="zh-CN" dirty="0">
                <a:solidFill>
                  <a:srgbClr val="292929"/>
                </a:solidFill>
                <a:latin typeface="微软雅黑" panose="020B0503020204020204" pitchFamily="34" charset="-122"/>
                <a:ea typeface="微软雅黑" panose="020B0503020204020204" pitchFamily="34" charset="-122"/>
              </a:rPr>
              <a:t>group</a:t>
            </a:r>
            <a:r>
              <a:rPr lang="zh-CN" altLang="en-US" dirty="0">
                <a:solidFill>
                  <a:srgbClr val="292929"/>
                </a:solidFill>
                <a:latin typeface="微软雅黑" panose="020B0503020204020204" pitchFamily="34" charset="-122"/>
                <a:ea typeface="微软雅黑" panose="020B0503020204020204" pitchFamily="34" charset="-122"/>
              </a:rPr>
              <a:t>，然后每个</a:t>
            </a:r>
            <a:r>
              <a:rPr lang="en-US" altLang="zh-CN" dirty="0">
                <a:solidFill>
                  <a:srgbClr val="292929"/>
                </a:solidFill>
                <a:latin typeface="微软雅黑" panose="020B0503020204020204" pitchFamily="34" charset="-122"/>
                <a:ea typeface="微软雅黑" panose="020B0503020204020204" pitchFamily="34" charset="-122"/>
              </a:rPr>
              <a:t>group</a:t>
            </a:r>
            <a:r>
              <a:rPr lang="zh-CN" altLang="en-US" dirty="0">
                <a:solidFill>
                  <a:srgbClr val="292929"/>
                </a:solidFill>
                <a:latin typeface="微软雅黑" panose="020B0503020204020204" pitchFamily="34" charset="-122"/>
                <a:ea typeface="微软雅黑" panose="020B0503020204020204" pitchFamily="34" charset="-122"/>
              </a:rPr>
              <a:t>内做归一化，算</a:t>
            </a:r>
            <a:r>
              <a:rPr lang="en-US" altLang="zh-CN" dirty="0">
                <a:solidFill>
                  <a:srgbClr val="292929"/>
                </a:solidFill>
                <a:latin typeface="微软雅黑" panose="020B0503020204020204" pitchFamily="34" charset="-122"/>
                <a:ea typeface="微软雅黑" panose="020B0503020204020204" pitchFamily="34" charset="-122"/>
              </a:rPr>
              <a:t>(C//G)HW</a:t>
            </a:r>
            <a:r>
              <a:rPr lang="zh-CN" altLang="en-US" dirty="0">
                <a:solidFill>
                  <a:srgbClr val="292929"/>
                </a:solidFill>
                <a:latin typeface="微软雅黑" panose="020B0503020204020204" pitchFamily="34" charset="-122"/>
                <a:ea typeface="微软雅黑" panose="020B0503020204020204" pitchFamily="34" charset="-122"/>
              </a:rPr>
              <a:t>维度数据的均值方差；这样与</a:t>
            </a:r>
            <a:r>
              <a:rPr lang="en-US" altLang="zh-CN" dirty="0" err="1">
                <a:solidFill>
                  <a:srgbClr val="292929"/>
                </a:solidFill>
                <a:latin typeface="微软雅黑" panose="020B0503020204020204" pitchFamily="34" charset="-122"/>
                <a:ea typeface="微软雅黑" panose="020B0503020204020204" pitchFamily="34" charset="-122"/>
              </a:rPr>
              <a:t>batchsize</a:t>
            </a:r>
            <a:r>
              <a:rPr lang="zh-CN" altLang="en-US" dirty="0">
                <a:solidFill>
                  <a:srgbClr val="292929"/>
                </a:solidFill>
                <a:latin typeface="微软雅黑" panose="020B0503020204020204" pitchFamily="34" charset="-122"/>
                <a:ea typeface="微软雅黑" panose="020B0503020204020204" pitchFamily="34" charset="-122"/>
              </a:rPr>
              <a:t>无关，不受其约束。事实上，</a:t>
            </a:r>
            <a:r>
              <a:rPr lang="en-US" altLang="zh-CN" dirty="0">
                <a:solidFill>
                  <a:srgbClr val="292929"/>
                </a:solidFill>
                <a:latin typeface="微软雅黑" panose="020B0503020204020204" pitchFamily="34" charset="-122"/>
                <a:ea typeface="微软雅黑" panose="020B0503020204020204" pitchFamily="34" charset="-122"/>
              </a:rPr>
              <a:t>GN</a:t>
            </a:r>
            <a:r>
              <a:rPr lang="zh-CN" altLang="en-US" dirty="0">
                <a:solidFill>
                  <a:srgbClr val="292929"/>
                </a:solidFill>
                <a:latin typeface="微软雅黑" panose="020B0503020204020204" pitchFamily="34" charset="-122"/>
                <a:ea typeface="微软雅黑" panose="020B0503020204020204" pitchFamily="34" charset="-122"/>
              </a:rPr>
              <a:t>的极端情况就是</a:t>
            </a:r>
            <a:r>
              <a:rPr lang="en-US" altLang="zh-CN" dirty="0">
                <a:solidFill>
                  <a:srgbClr val="292929"/>
                </a:solidFill>
                <a:latin typeface="微软雅黑" panose="020B0503020204020204" pitchFamily="34" charset="-122"/>
                <a:ea typeface="微软雅黑" panose="020B0503020204020204" pitchFamily="34" charset="-122"/>
              </a:rPr>
              <a:t>LN</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a:solidFill>
                  <a:srgbClr val="292929"/>
                </a:solidFill>
                <a:latin typeface="微软雅黑" panose="020B0503020204020204" pitchFamily="34" charset="-122"/>
                <a:ea typeface="微软雅黑" panose="020B0503020204020204" pitchFamily="34" charset="-122"/>
              </a:rPr>
              <a:t>IN</a:t>
            </a:r>
            <a:r>
              <a:rPr lang="zh-CN" altLang="en-US" dirty="0">
                <a:solidFill>
                  <a:srgbClr val="292929"/>
                </a:solidFill>
                <a:latin typeface="微软雅黑" panose="020B0503020204020204" pitchFamily="34" charset="-122"/>
                <a:ea typeface="微软雅黑" panose="020B0503020204020204" pitchFamily="34" charset="-122"/>
              </a:rPr>
              <a:t>，分别对应</a:t>
            </a:r>
            <a:r>
              <a:rPr lang="en-US" altLang="zh-CN" dirty="0">
                <a:solidFill>
                  <a:srgbClr val="292929"/>
                </a:solidFill>
                <a:latin typeface="微软雅黑" panose="020B0503020204020204" pitchFamily="34" charset="-122"/>
                <a:ea typeface="微软雅黑" panose="020B0503020204020204" pitchFamily="34" charset="-122"/>
              </a:rPr>
              <a:t>G</a:t>
            </a:r>
            <a:r>
              <a:rPr lang="zh-CN" altLang="en-US" dirty="0">
                <a:solidFill>
                  <a:srgbClr val="292929"/>
                </a:solidFill>
                <a:latin typeface="微软雅黑" panose="020B0503020204020204" pitchFamily="34" charset="-122"/>
                <a:ea typeface="微软雅黑" panose="020B0503020204020204" pitchFamily="34" charset="-122"/>
              </a:rPr>
              <a:t>等于</a:t>
            </a:r>
            <a:r>
              <a:rPr lang="en-US" altLang="zh-CN" dirty="0">
                <a:solidFill>
                  <a:srgbClr val="292929"/>
                </a:solidFill>
                <a:latin typeface="微软雅黑" panose="020B0503020204020204" pitchFamily="34" charset="-122"/>
                <a:ea typeface="微软雅黑" panose="020B0503020204020204" pitchFamily="34" charset="-122"/>
              </a:rPr>
              <a:t>C</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a:solidFill>
                  <a:srgbClr val="292929"/>
                </a:solidFill>
                <a:latin typeface="微软雅黑" panose="020B0503020204020204" pitchFamily="34" charset="-122"/>
                <a:ea typeface="微软雅黑" panose="020B0503020204020204" pitchFamily="34" charset="-122"/>
              </a:rPr>
              <a:t>G</a:t>
            </a:r>
            <a:r>
              <a:rPr lang="zh-CN" altLang="en-US" dirty="0">
                <a:solidFill>
                  <a:srgbClr val="292929"/>
                </a:solidFill>
                <a:latin typeface="微软雅黑" panose="020B0503020204020204" pitchFamily="34" charset="-122"/>
                <a:ea typeface="微软雅黑" panose="020B0503020204020204" pitchFamily="34" charset="-122"/>
              </a:rPr>
              <a:t>等于</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，作者在论文中给出</a:t>
            </a:r>
            <a:r>
              <a:rPr lang="en-US" altLang="zh-CN" dirty="0">
                <a:solidFill>
                  <a:srgbClr val="292929"/>
                </a:solidFill>
                <a:latin typeface="微软雅黑" panose="020B0503020204020204" pitchFamily="34" charset="-122"/>
                <a:ea typeface="微软雅黑" panose="020B0503020204020204" pitchFamily="34" charset="-122"/>
              </a:rPr>
              <a:t>G</a:t>
            </a:r>
            <a:r>
              <a:rPr lang="zh-CN" altLang="en-US" dirty="0">
                <a:solidFill>
                  <a:srgbClr val="292929"/>
                </a:solidFill>
                <a:latin typeface="微软雅黑" panose="020B0503020204020204" pitchFamily="34" charset="-122"/>
                <a:ea typeface="微软雅黑" panose="020B0503020204020204" pitchFamily="34" charset="-122"/>
              </a:rPr>
              <a:t>设为</a:t>
            </a:r>
            <a:r>
              <a:rPr lang="en-US" altLang="zh-CN" dirty="0">
                <a:solidFill>
                  <a:srgbClr val="292929"/>
                </a:solidFill>
                <a:latin typeface="微软雅黑" panose="020B0503020204020204" pitchFamily="34" charset="-122"/>
                <a:ea typeface="微软雅黑" panose="020B0503020204020204" pitchFamily="34" charset="-122"/>
              </a:rPr>
              <a:t>32</a:t>
            </a:r>
            <a:r>
              <a:rPr lang="zh-CN" altLang="en-US" dirty="0">
                <a:solidFill>
                  <a:srgbClr val="292929"/>
                </a:solidFill>
                <a:latin typeface="微软雅黑" panose="020B0503020204020204" pitchFamily="34" charset="-122"/>
                <a:ea typeface="微软雅黑" panose="020B0503020204020204" pitchFamily="34" charset="-122"/>
              </a:rPr>
              <a:t>较好。</a:t>
            </a:r>
            <a:endParaRPr lang="zh-CN" altLang="zh-CN" sz="2000" dirty="0">
              <a:solidFill>
                <a:prstClr val="black"/>
              </a:solidFill>
              <a:latin typeface="宋体" panose="02010600030101010101" pitchFamily="2" charset="-122"/>
              <a:ea typeface="宋体" panose="02010600030101010101" pitchFamily="2" charset="-122"/>
              <a:cs typeface="宋体" panose="02010600030101010101" pitchFamily="2"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64F38B0-789B-4547-9C90-F9B0F69382E5}"/>
              </a:ext>
            </a:extLst>
          </p:cNvPr>
          <p:cNvPicPr>
            <a:picLocks noChangeAspect="1"/>
          </p:cNvPicPr>
          <p:nvPr/>
        </p:nvPicPr>
        <p:blipFill rotWithShape="1">
          <a:blip r:embed="rId3"/>
          <a:srcRect l="73730"/>
          <a:stretch/>
        </p:blipFill>
        <p:spPr>
          <a:xfrm>
            <a:off x="5877827" y="1931568"/>
            <a:ext cx="2757237" cy="2994864"/>
          </a:xfrm>
          <a:prstGeom prst="rect">
            <a:avLst/>
          </a:prstGeom>
        </p:spPr>
      </p:pic>
    </p:spTree>
    <p:extLst>
      <p:ext uri="{BB962C8B-B14F-4D97-AF65-F5344CB8AC3E}">
        <p14:creationId xmlns:p14="http://schemas.microsoft.com/office/powerpoint/2010/main" val="100832467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打底色块">
            <a:extLst>
              <a:ext uri="{FF2B5EF4-FFF2-40B4-BE49-F238E27FC236}">
                <a16:creationId xmlns:a16="http://schemas.microsoft.com/office/drawing/2014/main" id="{EB0C89CB-AC11-4F18-A539-45CCF78BAA27}"/>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
        <p:nvSpPr>
          <p:cNvPr id="4" name="文本框 3">
            <a:extLst>
              <a:ext uri="{FF2B5EF4-FFF2-40B4-BE49-F238E27FC236}">
                <a16:creationId xmlns:a16="http://schemas.microsoft.com/office/drawing/2014/main" id="{B2F48E14-A411-4A2E-988F-7AEA6C689BE4}"/>
              </a:ext>
            </a:extLst>
          </p:cNvPr>
          <p:cNvSpPr txBox="1"/>
          <p:nvPr/>
        </p:nvSpPr>
        <p:spPr>
          <a:xfrm>
            <a:off x="268663" y="1198198"/>
            <a:ext cx="8583105" cy="3785652"/>
          </a:xfrm>
          <a:prstGeom prst="rect">
            <a:avLst/>
          </a:prstGeom>
          <a:noFill/>
        </p:spPr>
        <p:txBody>
          <a:bodyPr wrap="square">
            <a:spAutoFit/>
          </a:bodyPr>
          <a:lstStyle/>
          <a:p>
            <a:pPr algn="just"/>
            <a:r>
              <a:rPr lang="zh-CN" altLang="en-US" sz="2000" b="0" i="0" dirty="0">
                <a:solidFill>
                  <a:srgbClr val="333333"/>
                </a:solidFill>
                <a:effectLst/>
                <a:latin typeface="-apple-system"/>
              </a:rPr>
              <a:t>白化相当于在零均值化和归一化操作之间插入一个旋转操作，将数据投影到主轴上。一张图片经过白化后，可以认为每个像素之间是统计独立的。然而白化很少在卷积神经网络中使用，可能原因是图像信息本来就是依靠像素之间的相对差异来体现的，白化让像素间去相关，让这种差异变得不确定，损失了信息。</a:t>
            </a:r>
            <a:endParaRPr lang="en-US" altLang="zh-CN" sz="2000" b="0" i="0" dirty="0">
              <a:solidFill>
                <a:srgbClr val="333333"/>
              </a:solidFill>
              <a:effectLst/>
              <a:latin typeface="-apple-system"/>
            </a:endParaRPr>
          </a:p>
          <a:p>
            <a:pPr algn="just"/>
            <a:endParaRPr lang="zh-CN" altLang="en-US" sz="2000" b="0" i="0" dirty="0">
              <a:solidFill>
                <a:srgbClr val="333333"/>
              </a:solidFill>
              <a:effectLst/>
              <a:latin typeface="-apple-system"/>
            </a:endParaRPr>
          </a:p>
          <a:p>
            <a:pPr algn="just"/>
            <a:r>
              <a:rPr lang="zh-CN" altLang="en-US" sz="2000" b="0" i="0" dirty="0">
                <a:solidFill>
                  <a:srgbClr val="333333"/>
                </a:solidFill>
                <a:effectLst/>
                <a:latin typeface="-apple-system"/>
              </a:rPr>
              <a:t>首先将数据零均值化，再计算协方差矩阵（</a:t>
            </a:r>
            <a:r>
              <a:rPr lang="en-US" altLang="zh-CN" sz="2000" b="0" i="0" dirty="0" err="1">
                <a:solidFill>
                  <a:srgbClr val="333333"/>
                </a:solidFill>
                <a:effectLst/>
                <a:latin typeface="-apple-system"/>
              </a:rPr>
              <a:t>convariance</a:t>
            </a:r>
            <a:r>
              <a:rPr lang="en-US" altLang="zh-CN" sz="2000" b="0" i="0" dirty="0">
                <a:solidFill>
                  <a:srgbClr val="333333"/>
                </a:solidFill>
                <a:effectLst/>
                <a:latin typeface="-apple-system"/>
              </a:rPr>
              <a:t> matrix</a:t>
            </a:r>
            <a:r>
              <a:rPr lang="zh-CN" altLang="en-US" sz="2000" b="0" i="0" dirty="0">
                <a:solidFill>
                  <a:srgbClr val="333333"/>
                </a:solidFill>
                <a:effectLst/>
                <a:latin typeface="-apple-system"/>
              </a:rPr>
              <a:t>）来观察数据中的相关结构。</a:t>
            </a:r>
            <a:endParaRPr lang="en-US" altLang="zh-CN" sz="2000" b="0" i="0" dirty="0">
              <a:solidFill>
                <a:srgbClr val="333333"/>
              </a:solidFill>
              <a:effectLst/>
              <a:latin typeface="-apple-system"/>
            </a:endParaRPr>
          </a:p>
          <a:p>
            <a:pPr algn="just"/>
            <a:endParaRPr lang="zh-CN" altLang="en-US" sz="2000" b="0" i="0" dirty="0">
              <a:solidFill>
                <a:srgbClr val="333333"/>
              </a:solidFill>
              <a:effectLst/>
              <a:latin typeface="-apple-system"/>
            </a:endParaRPr>
          </a:p>
          <a:p>
            <a:pPr algn="just"/>
            <a:r>
              <a:rPr lang="zh-CN" altLang="en-US" sz="2000" b="0" i="0" dirty="0">
                <a:solidFill>
                  <a:srgbClr val="333333"/>
                </a:solidFill>
                <a:effectLst/>
                <a:latin typeface="-apple-system"/>
              </a:rPr>
              <a:t> </a:t>
            </a:r>
            <a:r>
              <a:rPr lang="en-US" altLang="zh-CN" sz="2000" b="0" i="0" dirty="0">
                <a:solidFill>
                  <a:srgbClr val="333333"/>
                </a:solidFill>
                <a:effectLst/>
                <a:latin typeface="-apple-system"/>
              </a:rPr>
              <a:t>X-=</a:t>
            </a:r>
            <a:r>
              <a:rPr lang="en-US" altLang="zh-CN" sz="2000" b="0" i="0" dirty="0" err="1">
                <a:solidFill>
                  <a:srgbClr val="333333"/>
                </a:solidFill>
                <a:effectLst/>
                <a:latin typeface="-apple-system"/>
              </a:rPr>
              <a:t>np.mean</a:t>
            </a:r>
            <a:r>
              <a:rPr lang="en-US" altLang="zh-CN" sz="2000" b="0" i="0" dirty="0">
                <a:solidFill>
                  <a:srgbClr val="333333"/>
                </a:solidFill>
                <a:effectLst/>
                <a:latin typeface="-apple-system"/>
              </a:rPr>
              <a:t>(</a:t>
            </a:r>
            <a:r>
              <a:rPr lang="en-US" altLang="zh-CN" sz="2000" b="0" i="0" dirty="0" err="1">
                <a:solidFill>
                  <a:srgbClr val="333333"/>
                </a:solidFill>
                <a:effectLst/>
                <a:latin typeface="-apple-system"/>
              </a:rPr>
              <a:t>X,axis</a:t>
            </a:r>
            <a:r>
              <a:rPr lang="en-US" altLang="zh-CN" sz="2000" b="0" i="0" dirty="0">
                <a:solidFill>
                  <a:srgbClr val="333333"/>
                </a:solidFill>
                <a:effectLst/>
                <a:latin typeface="-apple-system"/>
              </a:rPr>
              <a:t>=</a:t>
            </a:r>
            <a:r>
              <a:rPr lang="en-US" altLang="zh-CN" sz="2000" b="0" i="0" dirty="0">
                <a:solidFill>
                  <a:srgbClr val="006666"/>
                </a:solidFill>
                <a:effectLst/>
                <a:latin typeface="-apple-system"/>
              </a:rPr>
              <a:t>0</a:t>
            </a:r>
            <a:r>
              <a:rPr lang="en-US" altLang="zh-CN" sz="2000" b="0" i="0" dirty="0">
                <a:solidFill>
                  <a:srgbClr val="333333"/>
                </a:solidFill>
                <a:effectLst/>
                <a:latin typeface="-apple-system"/>
              </a:rPr>
              <a:t>) </a:t>
            </a:r>
          </a:p>
          <a:p>
            <a:pPr algn="just"/>
            <a:endParaRPr lang="en-US" altLang="zh-CN" sz="2000" b="0" i="0" dirty="0">
              <a:solidFill>
                <a:srgbClr val="333333"/>
              </a:solidFill>
              <a:effectLst/>
              <a:latin typeface="-apple-system"/>
            </a:endParaRPr>
          </a:p>
          <a:p>
            <a:pPr algn="just"/>
            <a:r>
              <a:rPr lang="en-US" altLang="zh-CN" sz="2000" b="0" i="0" dirty="0" err="1">
                <a:solidFill>
                  <a:srgbClr val="333333"/>
                </a:solidFill>
                <a:effectLst/>
                <a:latin typeface="-apple-system"/>
              </a:rPr>
              <a:t>cov</a:t>
            </a:r>
            <a:r>
              <a:rPr lang="en-US" altLang="zh-CN" sz="2000" b="0" i="0" dirty="0">
                <a:solidFill>
                  <a:srgbClr val="333333"/>
                </a:solidFill>
                <a:effectLst/>
                <a:latin typeface="-apple-system"/>
              </a:rPr>
              <a:t>=np.dot(X.T,X)/</a:t>
            </a:r>
            <a:r>
              <a:rPr lang="en-US" altLang="zh-CN" sz="2000" b="0" i="0" dirty="0" err="1">
                <a:solidFill>
                  <a:srgbClr val="333333"/>
                </a:solidFill>
                <a:effectLst/>
                <a:latin typeface="-apple-system"/>
              </a:rPr>
              <a:t>X.shape</a:t>
            </a:r>
            <a:r>
              <a:rPr lang="en-US" altLang="zh-CN" sz="2000" b="0" i="0" dirty="0">
                <a:solidFill>
                  <a:srgbClr val="333333"/>
                </a:solidFill>
                <a:effectLst/>
                <a:latin typeface="-apple-system"/>
              </a:rPr>
              <a:t>[</a:t>
            </a:r>
            <a:r>
              <a:rPr lang="en-US" altLang="zh-CN" sz="2000" b="0" i="0" dirty="0">
                <a:solidFill>
                  <a:srgbClr val="006666"/>
                </a:solidFill>
                <a:effectLst/>
                <a:latin typeface="-apple-system"/>
              </a:rPr>
              <a:t>0</a:t>
            </a:r>
            <a:r>
              <a:rPr lang="en-US" altLang="zh-CN" sz="2000" b="0" i="0" dirty="0">
                <a:solidFill>
                  <a:srgbClr val="333333"/>
                </a:solidFill>
                <a:effectLst/>
                <a:latin typeface="-apple-system"/>
              </a:rPr>
              <a:t>] </a:t>
            </a:r>
            <a:r>
              <a:rPr lang="en-US" altLang="zh-CN" sz="2000" b="0" i="0" dirty="0">
                <a:solidFill>
                  <a:srgbClr val="880000"/>
                </a:solidFill>
                <a:effectLst/>
                <a:latin typeface="-apple-system"/>
              </a:rPr>
              <a:t>#</a:t>
            </a:r>
            <a:r>
              <a:rPr lang="zh-CN" altLang="en-US" sz="2000" b="0" i="0" dirty="0">
                <a:solidFill>
                  <a:srgbClr val="880000"/>
                </a:solidFill>
                <a:effectLst/>
                <a:latin typeface="-apple-system"/>
              </a:rPr>
              <a:t>计算协方差矩阵</a:t>
            </a:r>
            <a:endParaRPr lang="zh-CN" altLang="en-US" sz="2000" b="0" i="0" dirty="0">
              <a:solidFill>
                <a:srgbClr val="333333"/>
              </a:solidFill>
              <a:effectLst/>
              <a:latin typeface="-apple-system"/>
            </a:endParaRPr>
          </a:p>
        </p:txBody>
      </p:sp>
    </p:spTree>
    <p:extLst>
      <p:ext uri="{BB962C8B-B14F-4D97-AF65-F5344CB8AC3E}">
        <p14:creationId xmlns:p14="http://schemas.microsoft.com/office/powerpoint/2010/main" val="4018560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打底色块">
            <a:extLst>
              <a:ext uri="{FF2B5EF4-FFF2-40B4-BE49-F238E27FC236}">
                <a16:creationId xmlns:a16="http://schemas.microsoft.com/office/drawing/2014/main" id="{EB0C89CB-AC11-4F18-A539-45CCF78BAA27}"/>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预处理</a:t>
            </a:r>
          </a:p>
        </p:txBody>
      </p:sp>
      <p:sp>
        <p:nvSpPr>
          <p:cNvPr id="4" name="文本框 3">
            <a:extLst>
              <a:ext uri="{FF2B5EF4-FFF2-40B4-BE49-F238E27FC236}">
                <a16:creationId xmlns:a16="http://schemas.microsoft.com/office/drawing/2014/main" id="{A828353A-1345-4137-B410-027F73BDB9C2}"/>
              </a:ext>
            </a:extLst>
          </p:cNvPr>
          <p:cNvSpPr txBox="1"/>
          <p:nvPr/>
        </p:nvSpPr>
        <p:spPr>
          <a:xfrm>
            <a:off x="325223" y="1102492"/>
            <a:ext cx="8526545" cy="5570756"/>
          </a:xfrm>
          <a:prstGeom prst="rect">
            <a:avLst/>
          </a:prstGeom>
          <a:noFill/>
        </p:spPr>
        <p:txBody>
          <a:bodyPr wrap="square">
            <a:spAutoFit/>
          </a:bodyPr>
          <a:lstStyle/>
          <a:p>
            <a:pPr algn="just"/>
            <a:r>
              <a:rPr lang="zh-CN" altLang="en-US" sz="2000" b="0" i="0" dirty="0">
                <a:solidFill>
                  <a:srgbClr val="333333"/>
                </a:solidFill>
                <a:effectLst/>
                <a:latin typeface="微软雅黑" panose="020B0503020204020204" pitchFamily="34" charset="-122"/>
                <a:ea typeface="微软雅黑" panose="020B0503020204020204" pitchFamily="34" charset="-122"/>
              </a:rPr>
              <a:t>然后做去相关操作</a:t>
            </a:r>
            <a:r>
              <a:rPr lang="en-US" altLang="zh-CN" sz="2000" b="0" i="0" dirty="0">
                <a:solidFill>
                  <a:srgbClr val="333333"/>
                </a:solidFill>
                <a:effectLst/>
                <a:latin typeface="微软雅黑" panose="020B0503020204020204" pitchFamily="34" charset="-122"/>
                <a:ea typeface="微软雅黑" panose="020B0503020204020204" pitchFamily="34" charset="-122"/>
              </a:rPr>
              <a:t>,</a:t>
            </a:r>
            <a:r>
              <a:rPr lang="zh-CN" altLang="en-US" sz="2000" b="0" i="0" dirty="0">
                <a:solidFill>
                  <a:srgbClr val="333333"/>
                </a:solidFill>
                <a:effectLst/>
                <a:latin typeface="微软雅黑" panose="020B0503020204020204" pitchFamily="34" charset="-122"/>
                <a:ea typeface="微软雅黑" panose="020B0503020204020204" pitchFamily="34" charset="-122"/>
              </a:rPr>
              <a:t>即通过将原始数据（零均值化后的数据）投影到特征基空间（</a:t>
            </a:r>
            <a:r>
              <a:rPr lang="en-US" altLang="zh-CN" sz="2000" b="0" i="0" dirty="0" err="1">
                <a:solidFill>
                  <a:srgbClr val="333333"/>
                </a:solidFill>
                <a:effectLst/>
                <a:latin typeface="微软雅黑" panose="020B0503020204020204" pitchFamily="34" charset="-122"/>
                <a:ea typeface="微软雅黑" panose="020B0503020204020204" pitchFamily="34" charset="-122"/>
              </a:rPr>
              <a:t>eigenbasis</a:t>
            </a:r>
            <a:r>
              <a:rPr lang="zh-CN" altLang="en-US" sz="2000" b="0" i="0" dirty="0">
                <a:solidFill>
                  <a:srgbClr val="333333"/>
                </a:solidFill>
                <a:effectLst/>
                <a:latin typeface="微软雅黑" panose="020B0503020204020204" pitchFamily="34" charset="-122"/>
                <a:ea typeface="微软雅黑" panose="020B0503020204020204" pitchFamily="34" charset="-122"/>
              </a:rPr>
              <a:t>）。</a:t>
            </a:r>
          </a:p>
          <a:p>
            <a:pPr algn="just"/>
            <a:endParaRPr lang="en-US" altLang="zh-CN" sz="2000" b="0" i="0" dirty="0">
              <a:solidFill>
                <a:srgbClr val="333333"/>
              </a:solidFill>
              <a:effectLst/>
              <a:latin typeface="微软雅黑" panose="020B0503020204020204" pitchFamily="34" charset="-122"/>
              <a:ea typeface="微软雅黑" panose="020B0503020204020204" pitchFamily="34" charset="-122"/>
            </a:endParaRPr>
          </a:p>
          <a:p>
            <a:pPr algn="just"/>
            <a:r>
              <a:rPr lang="en-US" altLang="zh-CN" sz="2000" b="0" i="0" dirty="0">
                <a:solidFill>
                  <a:srgbClr val="333333"/>
                </a:solidFill>
                <a:effectLst/>
                <a:latin typeface="微软雅黑" panose="020B0503020204020204" pitchFamily="34" charset="-122"/>
                <a:ea typeface="微软雅黑" panose="020B0503020204020204" pitchFamily="34" charset="-122"/>
              </a:rPr>
              <a:t>U,S,V=</a:t>
            </a:r>
            <a:r>
              <a:rPr lang="en-US" altLang="zh-CN" sz="2000" b="0" i="0" dirty="0" err="1">
                <a:solidFill>
                  <a:srgbClr val="333333"/>
                </a:solidFill>
                <a:effectLst/>
                <a:latin typeface="微软雅黑" panose="020B0503020204020204" pitchFamily="34" charset="-122"/>
                <a:ea typeface="微软雅黑" panose="020B0503020204020204" pitchFamily="34" charset="-122"/>
              </a:rPr>
              <a:t>np.linalg.svd</a:t>
            </a:r>
            <a:r>
              <a:rPr lang="en-US" altLang="zh-CN" sz="2000" b="0" i="0" dirty="0">
                <a:solidFill>
                  <a:srgbClr val="333333"/>
                </a:solidFill>
                <a:effectLst/>
                <a:latin typeface="微软雅黑" panose="020B0503020204020204" pitchFamily="34" charset="-122"/>
                <a:ea typeface="微软雅黑" panose="020B0503020204020204" pitchFamily="34" charset="-122"/>
              </a:rPr>
              <a:t>(</a:t>
            </a:r>
            <a:r>
              <a:rPr lang="en-US" altLang="zh-CN" sz="2000" b="0" i="0" dirty="0" err="1">
                <a:solidFill>
                  <a:srgbClr val="333333"/>
                </a:solidFill>
                <a:effectLst/>
                <a:latin typeface="微软雅黑" panose="020B0503020204020204" pitchFamily="34" charset="-122"/>
                <a:ea typeface="微软雅黑" panose="020B0503020204020204" pitchFamily="34" charset="-122"/>
              </a:rPr>
              <a:t>cov</a:t>
            </a:r>
            <a:r>
              <a:rPr lang="en-US" altLang="zh-CN" sz="2000" b="0" i="0" dirty="0">
                <a:solidFill>
                  <a:srgbClr val="333333"/>
                </a:solidFill>
                <a:effectLst/>
                <a:latin typeface="微软雅黑" panose="020B0503020204020204" pitchFamily="34" charset="-122"/>
                <a:ea typeface="微软雅黑" panose="020B0503020204020204" pitchFamily="34" charset="-122"/>
              </a:rPr>
              <a:t>) </a:t>
            </a:r>
            <a:r>
              <a:rPr lang="en-US" altLang="zh-CN" sz="2000" b="0" i="0" dirty="0">
                <a:solidFill>
                  <a:srgbClr val="880000"/>
                </a:solidFill>
                <a:effectLst/>
                <a:latin typeface="微软雅黑" panose="020B0503020204020204" pitchFamily="34" charset="-122"/>
                <a:ea typeface="微软雅黑" panose="020B0503020204020204" pitchFamily="34" charset="-122"/>
              </a:rPr>
              <a:t>#</a:t>
            </a:r>
            <a:r>
              <a:rPr lang="zh-CN" altLang="en-US" sz="2000" b="0" i="0" dirty="0">
                <a:solidFill>
                  <a:srgbClr val="880000"/>
                </a:solidFill>
                <a:effectLst/>
                <a:latin typeface="微软雅黑" panose="020B0503020204020204" pitchFamily="34" charset="-122"/>
                <a:ea typeface="微软雅黑" panose="020B0503020204020204" pitchFamily="34" charset="-122"/>
              </a:rPr>
              <a:t>计算数据协方差矩阵的奇异值分解（</a:t>
            </a:r>
            <a:r>
              <a:rPr lang="en-US" altLang="zh-CN" sz="2000" b="0" i="0" dirty="0" err="1">
                <a:solidFill>
                  <a:srgbClr val="880000"/>
                </a:solidFill>
                <a:effectLst/>
                <a:latin typeface="微软雅黑" panose="020B0503020204020204" pitchFamily="34" charset="-122"/>
                <a:ea typeface="微软雅黑" panose="020B0503020204020204" pitchFamily="34" charset="-122"/>
              </a:rPr>
              <a:t>SVDfactorization</a:t>
            </a:r>
            <a:r>
              <a:rPr lang="zh-CN" altLang="en-US" sz="2000" b="0" i="0" dirty="0">
                <a:solidFill>
                  <a:srgbClr val="880000"/>
                </a:solidFill>
                <a:effectLst/>
                <a:latin typeface="微软雅黑" panose="020B0503020204020204" pitchFamily="34" charset="-122"/>
                <a:ea typeface="微软雅黑" panose="020B0503020204020204" pitchFamily="34" charset="-122"/>
              </a:rPr>
              <a:t>）</a:t>
            </a:r>
            <a:endParaRPr lang="zh-CN" altLang="en-US" sz="2000" b="0" i="0" dirty="0">
              <a:solidFill>
                <a:srgbClr val="333333"/>
              </a:solidFill>
              <a:effectLst/>
              <a:latin typeface="微软雅黑" panose="020B0503020204020204" pitchFamily="34" charset="-122"/>
              <a:ea typeface="微软雅黑" panose="020B0503020204020204" pitchFamily="34" charset="-122"/>
            </a:endParaRPr>
          </a:p>
          <a:p>
            <a:pPr algn="just"/>
            <a:r>
              <a:rPr lang="en-US" altLang="zh-CN" sz="2000" b="0" i="0" dirty="0" err="1">
                <a:solidFill>
                  <a:srgbClr val="333333"/>
                </a:solidFill>
                <a:effectLst/>
                <a:latin typeface="微软雅黑" panose="020B0503020204020204" pitchFamily="34" charset="-122"/>
                <a:ea typeface="微软雅黑" panose="020B0503020204020204" pitchFamily="34" charset="-122"/>
              </a:rPr>
              <a:t>Xrot</a:t>
            </a:r>
            <a:r>
              <a:rPr lang="en-US" altLang="zh-CN" sz="2000" b="0" i="0" dirty="0">
                <a:solidFill>
                  <a:srgbClr val="333333"/>
                </a:solidFill>
                <a:effectLst/>
                <a:latin typeface="微软雅黑" panose="020B0503020204020204" pitchFamily="34" charset="-122"/>
                <a:ea typeface="微软雅黑" panose="020B0503020204020204" pitchFamily="34" charset="-122"/>
              </a:rPr>
              <a:t>=np.dot(X,U) </a:t>
            </a:r>
            <a:r>
              <a:rPr lang="en-US" altLang="zh-CN" sz="2000" b="0" i="0" dirty="0">
                <a:solidFill>
                  <a:srgbClr val="880000"/>
                </a:solidFill>
                <a:effectLst/>
                <a:latin typeface="微软雅黑" panose="020B0503020204020204" pitchFamily="34" charset="-122"/>
                <a:ea typeface="微软雅黑" panose="020B0503020204020204" pitchFamily="34" charset="-122"/>
              </a:rPr>
              <a:t>#</a:t>
            </a:r>
            <a:r>
              <a:rPr lang="zh-CN" altLang="en-US" sz="2000" b="0" i="0" dirty="0">
                <a:solidFill>
                  <a:srgbClr val="880000"/>
                </a:solidFill>
                <a:effectLst/>
                <a:latin typeface="微软雅黑" panose="020B0503020204020204" pitchFamily="34" charset="-122"/>
                <a:ea typeface="微软雅黑" panose="020B0503020204020204" pitchFamily="34" charset="-122"/>
              </a:rPr>
              <a:t>对数据去相关</a:t>
            </a:r>
            <a:endParaRPr lang="zh-CN" altLang="en-US" sz="2000" b="0" i="0" dirty="0">
              <a:solidFill>
                <a:srgbClr val="333333"/>
              </a:solidFill>
              <a:effectLst/>
              <a:latin typeface="微软雅黑" panose="020B0503020204020204" pitchFamily="34" charset="-122"/>
              <a:ea typeface="微软雅黑" panose="020B0503020204020204" pitchFamily="34" charset="-122"/>
            </a:endParaRPr>
          </a:p>
          <a:p>
            <a:pPr algn="just"/>
            <a:endParaRPr lang="en-US" altLang="zh-CN" sz="2000"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sz="2000" b="0" i="0" dirty="0">
                <a:solidFill>
                  <a:srgbClr val="333333"/>
                </a:solidFill>
                <a:effectLst/>
                <a:latin typeface="微软雅黑" panose="020B0503020204020204" pitchFamily="34" charset="-122"/>
                <a:ea typeface="微软雅黑" panose="020B0503020204020204" pitchFamily="34" charset="-122"/>
              </a:rPr>
              <a:t>最后一步变换是白化，即把特征基空间的数据除以每个维度的特征值来标准化尺度。</a:t>
            </a:r>
          </a:p>
          <a:p>
            <a:pPr algn="just"/>
            <a:r>
              <a:rPr lang="en-US" altLang="zh-CN" sz="2000" b="0" i="0" dirty="0" err="1">
                <a:solidFill>
                  <a:srgbClr val="333333"/>
                </a:solidFill>
                <a:effectLst/>
                <a:latin typeface="微软雅黑" panose="020B0503020204020204" pitchFamily="34" charset="-122"/>
                <a:ea typeface="微软雅黑" panose="020B0503020204020204" pitchFamily="34" charset="-122"/>
              </a:rPr>
              <a:t>Xwhite</a:t>
            </a:r>
            <a:r>
              <a:rPr lang="en-US" altLang="zh-CN" sz="2000" b="0" i="0" dirty="0">
                <a:solidFill>
                  <a:srgbClr val="333333"/>
                </a:solidFill>
                <a:effectLst/>
                <a:latin typeface="微软雅黑" panose="020B0503020204020204" pitchFamily="34" charset="-122"/>
                <a:ea typeface="微软雅黑" panose="020B0503020204020204" pitchFamily="34" charset="-122"/>
              </a:rPr>
              <a:t>=</a:t>
            </a:r>
            <a:r>
              <a:rPr lang="en-US" altLang="zh-CN" sz="2000" b="0" i="0" dirty="0" err="1">
                <a:solidFill>
                  <a:srgbClr val="333333"/>
                </a:solidFill>
                <a:effectLst/>
                <a:latin typeface="微软雅黑" panose="020B0503020204020204" pitchFamily="34" charset="-122"/>
                <a:ea typeface="微软雅黑" panose="020B0503020204020204" pitchFamily="34" charset="-122"/>
              </a:rPr>
              <a:t>Xrot</a:t>
            </a:r>
            <a:r>
              <a:rPr lang="en-US" altLang="zh-CN" sz="2000" b="0" i="0" dirty="0">
                <a:solidFill>
                  <a:srgbClr val="333333"/>
                </a:solidFill>
                <a:effectLst/>
                <a:latin typeface="微软雅黑" panose="020B0503020204020204" pitchFamily="34" charset="-122"/>
                <a:ea typeface="微软雅黑" panose="020B0503020204020204" pitchFamily="34" charset="-122"/>
              </a:rPr>
              <a:t>/</a:t>
            </a:r>
            <a:r>
              <a:rPr lang="en-US" altLang="zh-CN" sz="2000" b="0" i="0" dirty="0" err="1">
                <a:solidFill>
                  <a:srgbClr val="333333"/>
                </a:solidFill>
                <a:effectLst/>
                <a:latin typeface="微软雅黑" panose="020B0503020204020204" pitchFamily="34" charset="-122"/>
                <a:ea typeface="微软雅黑" panose="020B0503020204020204" pitchFamily="34" charset="-122"/>
              </a:rPr>
              <a:t>np.sqrt</a:t>
            </a:r>
            <a:r>
              <a:rPr lang="en-US" altLang="zh-CN" sz="2000" b="0" i="0" dirty="0">
                <a:solidFill>
                  <a:srgbClr val="333333"/>
                </a:solidFill>
                <a:effectLst/>
                <a:latin typeface="微软雅黑" panose="020B0503020204020204" pitchFamily="34" charset="-122"/>
                <a:ea typeface="微软雅黑" panose="020B0503020204020204" pitchFamily="34" charset="-122"/>
              </a:rPr>
              <a:t>(S+</a:t>
            </a:r>
            <a:r>
              <a:rPr lang="en-US" altLang="zh-CN" sz="2000" b="0" i="0" dirty="0">
                <a:solidFill>
                  <a:srgbClr val="006666"/>
                </a:solidFill>
                <a:effectLst/>
                <a:latin typeface="微软雅黑" panose="020B0503020204020204" pitchFamily="34" charset="-122"/>
                <a:ea typeface="微软雅黑" panose="020B0503020204020204" pitchFamily="34" charset="-122"/>
              </a:rPr>
              <a:t>1e-5</a:t>
            </a:r>
            <a:r>
              <a:rPr lang="en-US" altLang="zh-CN" sz="2000" b="0" i="0" dirty="0">
                <a:solidFill>
                  <a:srgbClr val="333333"/>
                </a:solidFill>
                <a:effectLst/>
                <a:latin typeface="微软雅黑" panose="020B0503020204020204" pitchFamily="34" charset="-122"/>
                <a:ea typeface="微软雅黑" panose="020B0503020204020204" pitchFamily="34" charset="-122"/>
              </a:rPr>
              <a:t>) </a:t>
            </a:r>
            <a:r>
              <a:rPr lang="en-US" altLang="zh-CN" sz="2000" b="0" i="0" dirty="0">
                <a:solidFill>
                  <a:srgbClr val="880000"/>
                </a:solidFill>
                <a:effectLst/>
                <a:latin typeface="微软雅黑" panose="020B0503020204020204" pitchFamily="34" charset="-122"/>
                <a:ea typeface="微软雅黑" panose="020B0503020204020204" pitchFamily="34" charset="-122"/>
              </a:rPr>
              <a:t>#</a:t>
            </a:r>
            <a:r>
              <a:rPr lang="zh-CN" altLang="en-US" sz="2000" b="0" i="0" dirty="0">
                <a:solidFill>
                  <a:srgbClr val="880000"/>
                </a:solidFill>
                <a:effectLst/>
                <a:latin typeface="微软雅黑" panose="020B0503020204020204" pitchFamily="34" charset="-122"/>
                <a:ea typeface="微软雅黑" panose="020B0503020204020204" pitchFamily="34" charset="-122"/>
              </a:rPr>
              <a:t>除以奇异值的平方根，注意到这里加了个</a:t>
            </a:r>
            <a:r>
              <a:rPr lang="en-US" altLang="zh-CN" sz="2000" b="0" i="0" dirty="0">
                <a:solidFill>
                  <a:srgbClr val="880000"/>
                </a:solidFill>
                <a:effectLst/>
                <a:latin typeface="微软雅黑" panose="020B0503020204020204" pitchFamily="34" charset="-122"/>
                <a:ea typeface="微软雅黑" panose="020B0503020204020204" pitchFamily="34" charset="-122"/>
              </a:rPr>
              <a:t>1e-5</a:t>
            </a:r>
            <a:r>
              <a:rPr lang="zh-CN" altLang="en-US" sz="2000" b="0" i="0" dirty="0">
                <a:solidFill>
                  <a:srgbClr val="880000"/>
                </a:solidFill>
                <a:effectLst/>
                <a:latin typeface="微软雅黑" panose="020B0503020204020204" pitchFamily="34" charset="-122"/>
                <a:ea typeface="微软雅黑" panose="020B0503020204020204" pitchFamily="34" charset="-122"/>
              </a:rPr>
              <a:t>是为了防止分母是</a:t>
            </a:r>
            <a:r>
              <a:rPr lang="en-US" altLang="zh-CN" sz="2000" b="0" i="0" dirty="0">
                <a:solidFill>
                  <a:srgbClr val="880000"/>
                </a:solidFill>
                <a:effectLst/>
                <a:latin typeface="微软雅黑" panose="020B0503020204020204" pitchFamily="34" charset="-122"/>
                <a:ea typeface="微软雅黑" panose="020B0503020204020204" pitchFamily="34" charset="-122"/>
              </a:rPr>
              <a:t>0</a:t>
            </a:r>
            <a:r>
              <a:rPr lang="zh-CN" altLang="en-US" sz="2000" b="0" i="0" dirty="0">
                <a:solidFill>
                  <a:srgbClr val="880000"/>
                </a:solidFill>
                <a:effectLst/>
                <a:latin typeface="微软雅黑" panose="020B0503020204020204" pitchFamily="34" charset="-122"/>
                <a:ea typeface="微软雅黑" panose="020B0503020204020204" pitchFamily="34" charset="-122"/>
              </a:rPr>
              <a:t>的情况。</a:t>
            </a:r>
            <a:endParaRPr lang="zh-CN" altLang="en-US" sz="2000" b="0" i="0" dirty="0">
              <a:solidFill>
                <a:srgbClr val="333333"/>
              </a:solidFill>
              <a:effectLst/>
              <a:latin typeface="微软雅黑" panose="020B0503020204020204" pitchFamily="34" charset="-122"/>
              <a:ea typeface="微软雅黑" panose="020B0503020204020204" pitchFamily="34" charset="-122"/>
            </a:endParaRPr>
          </a:p>
          <a:p>
            <a:pPr algn="just"/>
            <a:endParaRPr lang="en-US" altLang="zh-CN" sz="2000" b="0" i="0" dirty="0">
              <a:solidFill>
                <a:srgbClr val="333333"/>
              </a:solidFill>
              <a:effectLst/>
              <a:latin typeface="微软雅黑" panose="020B0503020204020204" pitchFamily="34" charset="-122"/>
              <a:ea typeface="微软雅黑" panose="020B0503020204020204" pitchFamily="34" charset="-122"/>
            </a:endParaRPr>
          </a:p>
          <a:p>
            <a:pPr algn="just"/>
            <a:r>
              <a:rPr lang="en-US" altLang="zh-CN" sz="2000" b="0" i="0" dirty="0">
                <a:solidFill>
                  <a:srgbClr val="333333"/>
                </a:solidFill>
                <a:effectLst/>
                <a:latin typeface="微软雅黑" panose="020B0503020204020204" pitchFamily="34" charset="-122"/>
                <a:ea typeface="微软雅黑" panose="020B0503020204020204" pitchFamily="34" charset="-122"/>
              </a:rPr>
              <a:t>PCA</a:t>
            </a:r>
            <a:r>
              <a:rPr lang="zh-CN" altLang="en-US" sz="2000" b="0" i="0" dirty="0">
                <a:solidFill>
                  <a:srgbClr val="333333"/>
                </a:solidFill>
                <a:effectLst/>
                <a:latin typeface="微软雅黑" panose="020B0503020204020204" pitchFamily="34" charset="-122"/>
                <a:ea typeface="微软雅黑" panose="020B0503020204020204" pitchFamily="34" charset="-122"/>
              </a:rPr>
              <a:t>白化的一个缺点是会增加数据中的噪声，因为它把输入数据的所有维度都延伸到相同的大小，这些维度中就包含噪音维度（往往表现为不相关的且方差较小）。这种缺点在实际操作中可以通过把</a:t>
            </a:r>
            <a:r>
              <a:rPr lang="en-US" altLang="zh-CN" sz="2000" b="0" i="0" dirty="0">
                <a:solidFill>
                  <a:srgbClr val="333333"/>
                </a:solidFill>
                <a:effectLst/>
                <a:latin typeface="微软雅黑" panose="020B0503020204020204" pitchFamily="34" charset="-122"/>
                <a:ea typeface="微软雅黑" panose="020B0503020204020204" pitchFamily="34" charset="-122"/>
              </a:rPr>
              <a:t>1e-5</a:t>
            </a:r>
            <a:r>
              <a:rPr lang="zh-CN" altLang="en-US" sz="2000" b="0" i="0" dirty="0">
                <a:solidFill>
                  <a:srgbClr val="333333"/>
                </a:solidFill>
                <a:effectLst/>
                <a:latin typeface="微软雅黑" panose="020B0503020204020204" pitchFamily="34" charset="-122"/>
                <a:ea typeface="微软雅黑" panose="020B0503020204020204" pitchFamily="34" charset="-122"/>
              </a:rPr>
              <a:t>增大到一个更大的值来引入更强的平滑。</a:t>
            </a:r>
          </a:p>
          <a:p>
            <a:br>
              <a:rPr lang="zh-CN" altLang="en-US" dirty="0"/>
            </a:br>
            <a:endParaRPr lang="zh-CN" altLang="en-US" dirty="0"/>
          </a:p>
        </p:txBody>
      </p:sp>
    </p:spTree>
    <p:extLst>
      <p:ext uri="{BB962C8B-B14F-4D97-AF65-F5344CB8AC3E}">
        <p14:creationId xmlns:p14="http://schemas.microsoft.com/office/powerpoint/2010/main" val="3312131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大纲</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47</a:t>
            </a:fld>
            <a:endParaRPr lang="en-US" dirty="0">
              <a:solidFill>
                <a:prstClr val="black">
                  <a:tint val="75000"/>
                </a:prstClr>
              </a:solidFill>
              <a:latin typeface="Calibri"/>
            </a:endParaRPr>
          </a:p>
        </p:txBody>
      </p:sp>
      <p:sp>
        <p:nvSpPr>
          <p:cNvPr id="6" name="object 3">
            <a:extLst>
              <a:ext uri="{FF2B5EF4-FFF2-40B4-BE49-F238E27FC236}">
                <a16:creationId xmlns:a16="http://schemas.microsoft.com/office/drawing/2014/main" id="{C43AB549-DF72-4C5B-A7F1-2C2CB6EFB71E}"/>
              </a:ext>
            </a:extLst>
          </p:cNvPr>
          <p:cNvSpPr txBox="1"/>
          <p:nvPr/>
        </p:nvSpPr>
        <p:spPr>
          <a:xfrm>
            <a:off x="216816" y="1329697"/>
            <a:ext cx="5374640" cy="3831818"/>
          </a:xfrm>
          <a:prstGeom prst="rect">
            <a:avLst/>
          </a:prstGeom>
        </p:spPr>
        <p:txBody>
          <a:bodyPr vert="horz" wrap="square" lIns="0" tIns="0" rIns="0" bIns="0" rtlCol="0">
            <a:spAutoFit/>
          </a:bodyPr>
          <a:lstStyle/>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数据增广</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预处理</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b="1" spc="-5" dirty="0">
                <a:solidFill>
                  <a:srgbClr val="0000FF"/>
                </a:solidFill>
                <a:latin typeface="Arial"/>
                <a:cs typeface="Arial"/>
              </a:rPr>
              <a:t>初始化</a:t>
            </a:r>
            <a:endParaRPr sz="2800" b="1" dirty="0">
              <a:solidFill>
                <a:srgbClr val="0000FF"/>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激活函数</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正则化</a:t>
            </a:r>
            <a:endParaRPr sz="2800" dirty="0">
              <a:solidFill>
                <a:prstClr val="black"/>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梯度下降优化算法</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梯度检验</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模型融合</a:t>
            </a:r>
            <a:endParaRPr sz="2400" dirty="0">
              <a:solidFill>
                <a:prstClr val="black"/>
              </a:solidFill>
              <a:latin typeface="Arial"/>
              <a:cs typeface="Arial"/>
            </a:endParaRPr>
          </a:p>
        </p:txBody>
      </p:sp>
    </p:spTree>
    <p:extLst>
      <p:ext uri="{BB962C8B-B14F-4D97-AF65-F5344CB8AC3E}">
        <p14:creationId xmlns:p14="http://schemas.microsoft.com/office/powerpoint/2010/main" val="3237821981"/>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初始化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48</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93617" y="1030442"/>
            <a:ext cx="8632271" cy="692497"/>
          </a:xfrm>
          <a:prstGeom prst="rect">
            <a:avLst/>
          </a:prstGeom>
          <a:noFill/>
        </p:spPr>
        <p:txBody>
          <a:bodyPr wrap="square">
            <a:spAutoFit/>
          </a:bodyPr>
          <a:lstStyle/>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14EA289-0323-440C-A201-D82F2F1F24DA}"/>
              </a:ext>
            </a:extLst>
          </p:cNvPr>
          <p:cNvSpPr txBox="1"/>
          <p:nvPr/>
        </p:nvSpPr>
        <p:spPr>
          <a:xfrm>
            <a:off x="218112" y="1030442"/>
            <a:ext cx="8556766" cy="5324535"/>
          </a:xfrm>
          <a:prstGeom prst="rect">
            <a:avLst/>
          </a:prstGeom>
          <a:noFill/>
        </p:spPr>
        <p:txBody>
          <a:bodyPr wrap="square">
            <a:spAutoFit/>
          </a:bodyPr>
          <a:lstStyle/>
          <a:p>
            <a:pPr marL="285750" indent="-285750" algn="just">
              <a:buFont typeface="Arial" panose="020B0604020202020204" pitchFamily="34" charset="0"/>
              <a:buChar char="•"/>
            </a:pPr>
            <a:r>
              <a:rPr lang="zh-CN" altLang="en-US" sz="2000" b="1" i="0" dirty="0">
                <a:solidFill>
                  <a:srgbClr val="0000FF"/>
                </a:solidFill>
                <a:effectLst/>
                <a:latin typeface="-apple-system"/>
              </a:rPr>
              <a:t>不要将参数全部初始化为零</a:t>
            </a:r>
            <a:endParaRPr lang="zh-CN" altLang="en-US" sz="2000" b="0" i="0" dirty="0">
              <a:solidFill>
                <a:srgbClr val="0000FF"/>
              </a:solidFill>
              <a:effectLst/>
              <a:latin typeface="-apple-system"/>
            </a:endParaRPr>
          </a:p>
          <a:p>
            <a:pPr algn="just"/>
            <a:r>
              <a:rPr lang="zh-CN" altLang="en-US" sz="2000" b="0" i="0" dirty="0">
                <a:solidFill>
                  <a:srgbClr val="333333"/>
                </a:solidFill>
                <a:effectLst/>
                <a:latin typeface="-apple-system"/>
              </a:rPr>
              <a:t>几乎所有的</a:t>
            </a:r>
            <a:r>
              <a:rPr lang="en-US" altLang="zh-CN" sz="2000" b="0" i="0" dirty="0">
                <a:solidFill>
                  <a:srgbClr val="333333"/>
                </a:solidFill>
                <a:effectLst/>
                <a:latin typeface="-apple-system"/>
              </a:rPr>
              <a:t>CNN</a:t>
            </a:r>
            <a:r>
              <a:rPr lang="zh-CN" altLang="en-US" sz="2000" b="0" i="0" dirty="0">
                <a:solidFill>
                  <a:srgbClr val="333333"/>
                </a:solidFill>
                <a:effectLst/>
                <a:latin typeface="-apple-system"/>
              </a:rPr>
              <a:t>网络都是堆成结构，将参数零初始化会导致流过网络的数据也是对称的（都是零），并且没有办法在不受扰动的情况下打破这种数据对称，从而导致网络无法学习。</a:t>
            </a:r>
          </a:p>
          <a:p>
            <a:pPr algn="just"/>
            <a:r>
              <a:rPr lang="zh-CN" altLang="en-US" sz="2000" b="0" i="0" dirty="0">
                <a:solidFill>
                  <a:srgbClr val="333333"/>
                </a:solidFill>
                <a:effectLst/>
                <a:latin typeface="-apple-system"/>
              </a:rPr>
              <a:t>参数零初始化时，无论输入是什么，中间神经元的激活值都是相同的（任意一个神经元的激活值</a:t>
            </a:r>
            <a:r>
              <a:rPr lang="en-US" altLang="zh-CN" sz="2000" b="0" i="0" dirty="0">
                <a:solidFill>
                  <a:srgbClr val="333333"/>
                </a:solidFill>
                <a:effectLst/>
                <a:latin typeface="-apple-system"/>
              </a:rPr>
              <a:t>a=f(WTX),</a:t>
            </a:r>
            <a:r>
              <a:rPr lang="zh-CN" altLang="en-US" sz="2000" b="0" i="0" dirty="0">
                <a:solidFill>
                  <a:srgbClr val="333333"/>
                </a:solidFill>
                <a:effectLst/>
                <a:latin typeface="-apple-system"/>
              </a:rPr>
              <a:t>当权重</a:t>
            </a:r>
            <a:r>
              <a:rPr lang="en-US" altLang="zh-CN" sz="2000" b="0" i="0" dirty="0">
                <a:solidFill>
                  <a:srgbClr val="333333"/>
                </a:solidFill>
                <a:effectLst/>
                <a:latin typeface="-apple-system"/>
              </a:rPr>
              <a:t>W</a:t>
            </a:r>
            <a:r>
              <a:rPr lang="zh-CN" altLang="en-US" sz="2000" b="0" i="0" dirty="0">
                <a:solidFill>
                  <a:srgbClr val="333333"/>
                </a:solidFill>
                <a:effectLst/>
                <a:latin typeface="-apple-system"/>
              </a:rPr>
              <a:t>是零向量时，</a:t>
            </a:r>
            <a:r>
              <a:rPr lang="en-US" altLang="zh-CN" sz="2000" b="0" i="0" dirty="0">
                <a:solidFill>
                  <a:srgbClr val="333333"/>
                </a:solidFill>
                <a:effectLst/>
                <a:latin typeface="-apple-system"/>
              </a:rPr>
              <a:t>WTX</a:t>
            </a:r>
            <a:r>
              <a:rPr lang="zh-CN" altLang="en-US" sz="2000" b="0" i="0" dirty="0">
                <a:solidFill>
                  <a:srgbClr val="333333"/>
                </a:solidFill>
                <a:effectLst/>
                <a:latin typeface="-apple-system"/>
              </a:rPr>
              <a:t>也是零向量，因此经过激活函数后激活值都相同），反向传播过程中计算的梯度也是相同，每个权重参数的更新因此也是相同的，网络因此失去了不对称性。</a:t>
            </a:r>
            <a:endParaRPr lang="en-US" altLang="zh-CN" sz="2000" b="0" i="0" dirty="0">
              <a:solidFill>
                <a:srgbClr val="333333"/>
              </a:solidFill>
              <a:effectLst/>
              <a:latin typeface="-apple-system"/>
            </a:endParaRPr>
          </a:p>
          <a:p>
            <a:pPr algn="just"/>
            <a:endParaRPr lang="zh-CN" altLang="en-US" sz="2000" b="0" i="0" dirty="0">
              <a:solidFill>
                <a:srgbClr val="333333"/>
              </a:solidFill>
              <a:effectLst/>
              <a:latin typeface="-apple-system"/>
            </a:endParaRPr>
          </a:p>
          <a:p>
            <a:pPr marL="285750" indent="-285750" algn="just">
              <a:buFont typeface="Arial" panose="020B0604020202020204" pitchFamily="34" charset="0"/>
              <a:buChar char="•"/>
            </a:pPr>
            <a:r>
              <a:rPr lang="zh-CN" altLang="en-US" sz="2000" b="1" i="0" dirty="0">
                <a:solidFill>
                  <a:srgbClr val="0000FF"/>
                </a:solidFill>
                <a:effectLst/>
                <a:latin typeface="-apple-system"/>
              </a:rPr>
              <a:t>用小的随机数初始化</a:t>
            </a:r>
          </a:p>
          <a:p>
            <a:pPr algn="just"/>
            <a:r>
              <a:rPr lang="zh-CN" altLang="en-US" sz="2000" b="0" i="0" dirty="0">
                <a:solidFill>
                  <a:srgbClr val="333333"/>
                </a:solidFill>
                <a:effectLst/>
                <a:latin typeface="-apple-system"/>
              </a:rPr>
              <a:t>初始化参数应该非常接近于零（但不全等于零），来打破网络的对称性。初始参数应该是随机且独立的来保证每个参数更新过程是不同的。给每个参数随机赋予一个接近零的值：</a:t>
            </a:r>
          </a:p>
          <a:p>
            <a:pPr algn="just"/>
            <a:r>
              <a:rPr lang="en-US" altLang="zh-CN" sz="2000" b="0" i="0" dirty="0">
                <a:solidFill>
                  <a:srgbClr val="333333"/>
                </a:solidFill>
                <a:effectLst/>
                <a:latin typeface="-apple-system"/>
              </a:rPr>
              <a:t>W=</a:t>
            </a:r>
            <a:r>
              <a:rPr lang="en-US" altLang="zh-CN" sz="2000" b="0" i="0" dirty="0">
                <a:solidFill>
                  <a:srgbClr val="006666"/>
                </a:solidFill>
                <a:effectLst/>
                <a:latin typeface="-apple-system"/>
              </a:rPr>
              <a:t>0.01</a:t>
            </a:r>
            <a:r>
              <a:rPr lang="zh-CN" altLang="en-US" sz="2000" b="0" i="0" dirty="0">
                <a:solidFill>
                  <a:srgbClr val="333333"/>
                </a:solidFill>
                <a:effectLst/>
                <a:latin typeface="-apple-system"/>
              </a:rPr>
              <a:t>*</a:t>
            </a:r>
            <a:r>
              <a:rPr lang="en-US" altLang="zh-CN" sz="2000" b="0" i="0" dirty="0" err="1">
                <a:solidFill>
                  <a:srgbClr val="333333"/>
                </a:solidFill>
                <a:effectLst/>
                <a:latin typeface="-apple-system"/>
              </a:rPr>
              <a:t>numpy.Random.randn</a:t>
            </a:r>
            <a:r>
              <a:rPr lang="zh-CN" altLang="en-US" sz="2000" b="0" i="0" dirty="0">
                <a:solidFill>
                  <a:srgbClr val="333333"/>
                </a:solidFill>
                <a:effectLst/>
                <a:latin typeface="-apple-system"/>
              </a:rPr>
              <a:t>（</a:t>
            </a:r>
            <a:r>
              <a:rPr lang="en-US" altLang="zh-CN" sz="2000" b="0" i="0" dirty="0">
                <a:solidFill>
                  <a:srgbClr val="333333"/>
                </a:solidFill>
                <a:effectLst/>
                <a:latin typeface="-apple-system"/>
              </a:rPr>
              <a:t>D,H</a:t>
            </a:r>
            <a:r>
              <a:rPr lang="zh-CN" altLang="en-US" sz="2000" b="0" i="0" dirty="0">
                <a:solidFill>
                  <a:srgbClr val="333333"/>
                </a:solidFill>
                <a:effectLst/>
                <a:latin typeface="-apple-system"/>
              </a:rPr>
              <a:t>）</a:t>
            </a:r>
          </a:p>
          <a:p>
            <a:pPr algn="just"/>
            <a:r>
              <a:rPr lang="en-US" altLang="zh-CN" sz="2000" b="0" i="0" dirty="0" err="1">
                <a:solidFill>
                  <a:srgbClr val="333333"/>
                </a:solidFill>
                <a:effectLst/>
                <a:latin typeface="-apple-system"/>
              </a:rPr>
              <a:t>randn</a:t>
            </a:r>
            <a:r>
              <a:rPr lang="zh-CN" altLang="en-US" sz="2000" b="0" i="0" dirty="0">
                <a:solidFill>
                  <a:srgbClr val="333333"/>
                </a:solidFill>
                <a:effectLst/>
                <a:latin typeface="-apple-system"/>
              </a:rPr>
              <a:t>方法生成一个零均值，方差为</a:t>
            </a:r>
            <a:r>
              <a:rPr lang="en-US" altLang="zh-CN" sz="2000" b="0" i="0" dirty="0">
                <a:solidFill>
                  <a:srgbClr val="333333"/>
                </a:solidFill>
                <a:effectLst/>
                <a:latin typeface="-apple-system"/>
              </a:rPr>
              <a:t>1</a:t>
            </a:r>
            <a:r>
              <a:rPr lang="zh-CN" altLang="en-US" sz="2000" b="0" i="0" dirty="0">
                <a:solidFill>
                  <a:srgbClr val="333333"/>
                </a:solidFill>
                <a:effectLst/>
                <a:latin typeface="-apple-system"/>
              </a:rPr>
              <a:t>的正态分布的随机数，同样也可以换用数值较小的均匀分布来产生初始化参数，但在实践中两种方法最终结果差别不大</a:t>
            </a:r>
          </a:p>
        </p:txBody>
      </p:sp>
    </p:spTree>
    <p:extLst>
      <p:ext uri="{BB962C8B-B14F-4D97-AF65-F5344CB8AC3E}">
        <p14:creationId xmlns:p14="http://schemas.microsoft.com/office/powerpoint/2010/main" val="1915443813"/>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初始化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49</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93617" y="1030442"/>
            <a:ext cx="8632271" cy="4770537"/>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dirty="0">
                <a:solidFill>
                  <a:srgbClr val="292929"/>
                </a:solidFill>
                <a:latin typeface="微软雅黑" panose="020B0503020204020204" pitchFamily="34" charset="-122"/>
                <a:ea typeface="微软雅黑" panose="020B0503020204020204" pitchFamily="34" charset="-122"/>
              </a:rPr>
              <a:t>在凸问题中，只要有良好的学习率，无论初始参数值如何，都能保证收敛。</a:t>
            </a:r>
            <a:endParaRPr lang="en-US" altLang="zh-CN"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dirty="0">
                <a:solidFill>
                  <a:srgbClr val="292929"/>
                </a:solidFill>
                <a:latin typeface="微软雅黑" panose="020B0503020204020204" pitchFamily="34" charset="-122"/>
                <a:ea typeface="微软雅黑" panose="020B0503020204020204" pitchFamily="34" charset="-122"/>
              </a:rPr>
              <a:t>在非凸问题下，参数初始化要重要得多。</a:t>
            </a:r>
            <a:endParaRPr lang="en-US" altLang="zh-CN"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dirty="0">
                <a:solidFill>
                  <a:srgbClr val="292929"/>
                </a:solidFill>
                <a:latin typeface="微软雅黑" panose="020B0503020204020204" pitchFamily="34" charset="-122"/>
                <a:ea typeface="微软雅黑" panose="020B0503020204020204" pitchFamily="34" charset="-122"/>
              </a:rPr>
              <a:t>关于神经网络的初始化问题</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sz="1600" dirty="0">
                <a:solidFill>
                  <a:srgbClr val="292929"/>
                </a:solidFill>
                <a:latin typeface="微软雅黑" panose="020B0503020204020204" pitchFamily="34" charset="-122"/>
                <a:ea typeface="微软雅黑" panose="020B0503020204020204" pitchFamily="34" charset="-122"/>
              </a:rPr>
              <a:t>初始化应该打破对称性。</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	</a:t>
            </a:r>
            <a:r>
              <a:rPr lang="zh-CN" altLang="en-US" sz="1600" dirty="0">
                <a:solidFill>
                  <a:srgbClr val="292929"/>
                </a:solidFill>
                <a:latin typeface="微软雅黑" panose="020B0503020204020204" pitchFamily="34" charset="-122"/>
                <a:ea typeface="微软雅黑" panose="020B0503020204020204" pitchFamily="34" charset="-122"/>
              </a:rPr>
              <a:t>参数的规模至关重要。</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dirty="0">
                <a:solidFill>
                  <a:srgbClr val="292929"/>
                </a:solidFill>
                <a:latin typeface="微软雅黑" panose="020B0503020204020204" pitchFamily="34" charset="-122"/>
                <a:ea typeface="微软雅黑" panose="020B0503020204020204" pitchFamily="34" charset="-122"/>
              </a:rPr>
              <a:t>控制前向传播的方差</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sz="1600" dirty="0">
                <a:solidFill>
                  <a:srgbClr val="292929"/>
                </a:solidFill>
                <a:latin typeface="微软雅黑" panose="020B0503020204020204" pitchFamily="34" charset="-122"/>
                <a:ea typeface="微软雅黑" panose="020B0503020204020204" pitchFamily="34" charset="-122"/>
              </a:rPr>
              <a:t>第一个策略是初始化网络参数，使得激活跨层保持相同的方差。</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	</a:t>
            </a:r>
            <a:r>
              <a:rPr lang="zh-CN" altLang="en-US" sz="1600" dirty="0">
                <a:solidFill>
                  <a:srgbClr val="292929"/>
                </a:solidFill>
                <a:latin typeface="微软雅黑" panose="020B0503020204020204" pitchFamily="34" charset="-122"/>
                <a:ea typeface="微软雅黑" panose="020B0503020204020204" pitchFamily="34" charset="-122"/>
              </a:rPr>
              <a:t>直观上来说，这确保了信息在传播过程中流动，而不会指数级减少或放大输入信号的幅度。</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375758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大纲</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5</a:t>
            </a:fld>
            <a:endParaRPr lang="en-US" dirty="0">
              <a:solidFill>
                <a:prstClr val="black">
                  <a:tint val="75000"/>
                </a:prstClr>
              </a:solidFill>
              <a:latin typeface="Calibri"/>
            </a:endParaRPr>
          </a:p>
        </p:txBody>
      </p:sp>
      <p:sp>
        <p:nvSpPr>
          <p:cNvPr id="6" name="object 3">
            <a:extLst>
              <a:ext uri="{FF2B5EF4-FFF2-40B4-BE49-F238E27FC236}">
                <a16:creationId xmlns:a16="http://schemas.microsoft.com/office/drawing/2014/main" id="{C43AB549-DF72-4C5B-A7F1-2C2CB6EFB71E}"/>
              </a:ext>
            </a:extLst>
          </p:cNvPr>
          <p:cNvSpPr txBox="1"/>
          <p:nvPr/>
        </p:nvSpPr>
        <p:spPr>
          <a:xfrm>
            <a:off x="216817" y="1301416"/>
            <a:ext cx="5374640" cy="3831818"/>
          </a:xfrm>
          <a:prstGeom prst="rect">
            <a:avLst/>
          </a:prstGeom>
        </p:spPr>
        <p:txBody>
          <a:bodyPr vert="horz" wrap="square" lIns="0" tIns="0" rIns="0" bIns="0" rtlCol="0">
            <a:spAutoFit/>
          </a:bodyPr>
          <a:lstStyle/>
          <a:p>
            <a:pPr marL="195580" indent="-182880">
              <a:buClr>
                <a:srgbClr val="93A299"/>
              </a:buClr>
              <a:buSzPct val="83333"/>
              <a:buFontTx/>
              <a:buChar char="•"/>
              <a:tabLst>
                <a:tab pos="195580" algn="l"/>
              </a:tabLst>
            </a:pPr>
            <a:r>
              <a:rPr lang="zh-CN" altLang="en-US" sz="2800" b="1" spc="-5" dirty="0">
                <a:solidFill>
                  <a:srgbClr val="0000FF"/>
                </a:solidFill>
                <a:latin typeface="Arial"/>
                <a:cs typeface="Arial"/>
              </a:rPr>
              <a:t>数据增广</a:t>
            </a:r>
            <a:endParaRPr lang="en-US" altLang="zh-CN" sz="2800" b="1" spc="-5" dirty="0">
              <a:solidFill>
                <a:srgbClr val="0000FF"/>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预处理</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初始化</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激活函数</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正则化</a:t>
            </a:r>
            <a:endParaRPr sz="2800" dirty="0">
              <a:solidFill>
                <a:prstClr val="black"/>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梯度下降优化算法</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梯度检验</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模型融合</a:t>
            </a:r>
            <a:endParaRPr sz="2400" dirty="0">
              <a:solidFill>
                <a:prstClr val="black"/>
              </a:solidFill>
              <a:latin typeface="Arial"/>
              <a:cs typeface="Arial"/>
            </a:endParaRPr>
          </a:p>
        </p:txBody>
      </p:sp>
    </p:spTree>
    <p:extLst>
      <p:ext uri="{BB962C8B-B14F-4D97-AF65-F5344CB8AC3E}">
        <p14:creationId xmlns:p14="http://schemas.microsoft.com/office/powerpoint/2010/main" val="160954745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初始化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50</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93617" y="1030441"/>
                <a:ext cx="8632271" cy="4824654"/>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dirty="0">
                    <a:solidFill>
                      <a:srgbClr val="292929"/>
                    </a:solidFill>
                    <a:latin typeface="微软雅黑" panose="020B0503020204020204" pitchFamily="34" charset="-122"/>
                    <a:ea typeface="微软雅黑" panose="020B0503020204020204" pitchFamily="34" charset="-122"/>
                  </a:rPr>
                  <a:t>假设</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sz="1600" dirty="0">
                    <a:solidFill>
                      <a:srgbClr val="292929"/>
                    </a:solidFill>
                    <a:latin typeface="微软雅黑" panose="020B0503020204020204" pitchFamily="34" charset="-122"/>
                    <a:ea typeface="微软雅黑" panose="020B0503020204020204" pitchFamily="34" charset="-122"/>
                  </a:rPr>
                  <a:t>我们在初始化时处于线性状态</a:t>
                </a:r>
                <a:r>
                  <a:rPr lang="en-US" altLang="zh-CN" sz="1600" dirty="0">
                    <a:solidFill>
                      <a:srgbClr val="292929"/>
                    </a:solidFill>
                    <a:latin typeface="微软雅黑" panose="020B0503020204020204" pitchFamily="34" charset="-122"/>
                    <a:ea typeface="微软雅黑" panose="020B0503020204020204" pitchFamily="34" charset="-122"/>
                  </a:rPr>
                  <a:t>(</a:t>
                </a:r>
                <a:r>
                  <a:rPr lang="zh-CN" altLang="en-US" sz="1600" dirty="0">
                    <a:solidFill>
                      <a:srgbClr val="292929"/>
                    </a:solidFill>
                    <a:latin typeface="微软雅黑" panose="020B0503020204020204" pitchFamily="34" charset="-122"/>
                    <a:ea typeface="微软雅黑" panose="020B0503020204020204" pitchFamily="34" charset="-122"/>
                  </a:rPr>
                  <a:t>例如，</a:t>
                </a:r>
                <a:r>
                  <a:rPr lang="en-US" altLang="zh-CN" sz="1600" dirty="0" err="1">
                    <a:solidFill>
                      <a:srgbClr val="292929"/>
                    </a:solidFill>
                    <a:latin typeface="微软雅黑" panose="020B0503020204020204" pitchFamily="34" charset="-122"/>
                    <a:ea typeface="微软雅黑" panose="020B0503020204020204" pitchFamily="34" charset="-122"/>
                  </a:rPr>
                  <a:t>ReLU</a:t>
                </a:r>
                <a:r>
                  <a:rPr lang="zh-CN" altLang="en-US" sz="1600" dirty="0">
                    <a:solidFill>
                      <a:srgbClr val="292929"/>
                    </a:solidFill>
                    <a:latin typeface="微软雅黑" panose="020B0503020204020204" pitchFamily="34" charset="-122"/>
                    <a:ea typeface="微软雅黑" panose="020B0503020204020204" pitchFamily="34" charset="-122"/>
                  </a:rPr>
                  <a:t>函数输出大于</a:t>
                </a:r>
                <a:r>
                  <a:rPr lang="en-US" altLang="zh-CN" sz="1600" dirty="0">
                    <a:solidFill>
                      <a:srgbClr val="292929"/>
                    </a:solidFill>
                    <a:latin typeface="微软雅黑" panose="020B0503020204020204" pitchFamily="34" charset="-122"/>
                    <a:ea typeface="微软雅黑" panose="020B0503020204020204" pitchFamily="34" charset="-122"/>
                  </a:rPr>
                  <a:t>0</a:t>
                </a:r>
                <a:r>
                  <a:rPr lang="zh-CN" altLang="en-US" sz="1600" dirty="0">
                    <a:solidFill>
                      <a:srgbClr val="292929"/>
                    </a:solidFill>
                    <a:latin typeface="微软雅黑" panose="020B0503020204020204" pitchFamily="34" charset="-122"/>
                    <a:ea typeface="微软雅黑" panose="020B0503020204020204" pitchFamily="34" charset="-122"/>
                  </a:rPr>
                  <a:t>部分或</a:t>
                </a:r>
                <a:r>
                  <a:rPr lang="en-US" altLang="zh-CN" sz="1600" dirty="0">
                    <a:solidFill>
                      <a:srgbClr val="292929"/>
                    </a:solidFill>
                    <a:latin typeface="微软雅黑" panose="020B0503020204020204" pitchFamily="34" charset="-122"/>
                    <a:ea typeface="微软雅黑" panose="020B0503020204020204" pitchFamily="34" charset="-122"/>
                  </a:rPr>
                  <a:t>Sigmoid</a:t>
                </a:r>
                <a:r>
                  <a:rPr lang="zh-CN" altLang="en-US" sz="1600" dirty="0">
                    <a:solidFill>
                      <a:srgbClr val="292929"/>
                    </a:solidFill>
                    <a:latin typeface="微软雅黑" panose="020B0503020204020204" pitchFamily="34" charset="-122"/>
                    <a:ea typeface="微软雅黑" panose="020B0503020204020204" pitchFamily="34" charset="-122"/>
                  </a:rPr>
                  <a:t>函数的中间部分</a:t>
                </a:r>
                <a:r>
                  <a:rPr lang="en-US" altLang="zh-CN" sz="1600" dirty="0">
                    <a:solidFill>
                      <a:srgbClr val="292929"/>
                    </a:solidFill>
                    <a:latin typeface="微软雅黑" panose="020B0503020204020204" pitchFamily="34" charset="-122"/>
                    <a:ea typeface="微软雅黑" panose="020B0503020204020204" pitchFamily="34" charset="-122"/>
                  </a:rPr>
                  <a:t>)</a:t>
                </a:r>
                <a:r>
                  <a:rPr lang="zh-CN" altLang="en-US" sz="1600" dirty="0">
                    <a:solidFill>
                      <a:srgbClr val="292929"/>
                    </a:solidFill>
                    <a:latin typeface="微软雅黑" panose="020B0503020204020204" pitchFamily="34" charset="-122"/>
                    <a:ea typeface="微软雅黑" panose="020B0503020204020204" pitchFamily="34" charset="-122"/>
                  </a:rPr>
                  <a:t>；</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	</a:t>
                </a:r>
                <a:r>
                  <a:rPr lang="zh-CN" altLang="en-US" sz="1600" dirty="0">
                    <a:solidFill>
                      <a:srgbClr val="292929"/>
                    </a:solidFill>
                    <a:latin typeface="微软雅黑" panose="020B0503020204020204" pitchFamily="34" charset="-122"/>
                    <a:ea typeface="微软雅黑" panose="020B0503020204020204" pitchFamily="34" charset="-122"/>
                  </a:rPr>
                  <a:t>权重</a:t>
                </a:r>
                <a14:m>
                  <m:oMath xmlns:m="http://schemas.openxmlformats.org/officeDocument/2006/math">
                    <m:sSubSup>
                      <m:sSubSupPr>
                        <m:ctrlPr>
                          <a:rPr lang="zh-CN" altLang="zh-CN" sz="1600" i="1">
                            <a:latin typeface="Cambria Math" panose="02040503050406030204" pitchFamily="18" charset="0"/>
                            <a:ea typeface="Cambria Math" panose="02040503050406030204" pitchFamily="18" charset="0"/>
                          </a:rPr>
                        </m:ctrlPr>
                      </m:sSubSupPr>
                      <m:e>
                        <m:r>
                          <a:rPr lang="en-US" altLang="zh-CN" sz="1600" i="1">
                            <a:latin typeface="Cambria Math" panose="02040503050406030204" pitchFamily="18" charset="0"/>
                            <a:ea typeface="宋体" panose="02010600030101010101" pitchFamily="2" charset="-122"/>
                            <a:cs typeface="宋体" panose="02010600030101010101" pitchFamily="2" charset="-122"/>
                          </a:rPr>
                          <m:t>𝑤</m:t>
                        </m:r>
                      </m:e>
                      <m:sub>
                        <m:r>
                          <a:rPr lang="en-US" altLang="zh-CN" sz="1600" i="1">
                            <a:latin typeface="Cambria Math" panose="02040503050406030204" pitchFamily="18" charset="0"/>
                            <a:ea typeface="宋体" panose="02010600030101010101" pitchFamily="2" charset="-122"/>
                            <a:cs typeface="宋体" panose="02010600030101010101" pitchFamily="2" charset="-122"/>
                          </a:rPr>
                          <m:t>𝑖𝑗</m:t>
                        </m:r>
                      </m:sub>
                      <m:sup>
                        <m:r>
                          <a:rPr lang="en-US" altLang="zh-CN" sz="1600" i="1">
                            <a:latin typeface="Cambria Math" panose="02040503050406030204" pitchFamily="18" charset="0"/>
                            <a:ea typeface="宋体" panose="02010600030101010101" pitchFamily="2" charset="-122"/>
                            <a:cs typeface="宋体" panose="02010600030101010101" pitchFamily="2" charset="-122"/>
                          </a:rPr>
                          <m:t>𝑙</m:t>
                        </m:r>
                      </m:sup>
                    </m:sSubSup>
                  </m:oMath>
                </a14:m>
                <a:r>
                  <a:rPr lang="zh-CN" altLang="en-US" sz="1600" dirty="0">
                    <a:solidFill>
                      <a:srgbClr val="292929"/>
                    </a:solidFill>
                    <a:latin typeface="微软雅黑" panose="020B0503020204020204" pitchFamily="34" charset="-122"/>
                    <a:ea typeface="微软雅黑" panose="020B0503020204020204" pitchFamily="34" charset="-122"/>
                  </a:rPr>
                  <a:t>独立初始化；</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	</a:t>
                </a:r>
                <a:r>
                  <a:rPr lang="zh-CN" altLang="en-US" sz="1600" dirty="0">
                    <a:solidFill>
                      <a:srgbClr val="292929"/>
                    </a:solidFill>
                    <a:latin typeface="微软雅黑" panose="020B0503020204020204" pitchFamily="34" charset="-122"/>
                    <a:ea typeface="微软雅黑" panose="020B0503020204020204" pitchFamily="34" charset="-122"/>
                  </a:rPr>
                  <a:t>偏差</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宋体" panose="02010600030101010101" pitchFamily="2" charset="-122"/>
                          </a:rPr>
                          <m:t>𝑏</m:t>
                        </m:r>
                      </m:e>
                      <m:sub>
                        <m:r>
                          <a:rPr lang="en-US" altLang="zh-CN" sz="1600" i="1">
                            <a:latin typeface="Cambria Math" panose="02040503050406030204" pitchFamily="18" charset="0"/>
                            <a:ea typeface="宋体" panose="02010600030101010101" pitchFamily="2" charset="-122"/>
                            <a:cs typeface="宋体" panose="02010600030101010101" pitchFamily="2" charset="-122"/>
                          </a:rPr>
                          <m:t>𝑙</m:t>
                        </m:r>
                      </m:sub>
                    </m:sSub>
                  </m:oMath>
                </a14:m>
                <a:r>
                  <a:rPr lang="zh-CN" altLang="en-US" sz="1600" dirty="0">
                    <a:solidFill>
                      <a:srgbClr val="292929"/>
                    </a:solidFill>
                    <a:latin typeface="微软雅黑" panose="020B0503020204020204" pitchFamily="34" charset="-122"/>
                    <a:ea typeface="微软雅黑" panose="020B0503020204020204" pitchFamily="34" charset="-122"/>
                  </a:rPr>
                  <a:t>初始化为</a:t>
                </a:r>
                <a:r>
                  <a:rPr lang="en-US" altLang="zh-CN" sz="1600" dirty="0">
                    <a:solidFill>
                      <a:srgbClr val="292929"/>
                    </a:solidFill>
                    <a:latin typeface="微软雅黑" panose="020B0503020204020204" pitchFamily="34" charset="-122"/>
                    <a:ea typeface="微软雅黑" panose="020B0503020204020204" pitchFamily="34" charset="-122"/>
                  </a:rPr>
                  <a:t>0</a:t>
                </a:r>
                <a:r>
                  <a:rPr lang="zh-CN" altLang="en-US" sz="1600" dirty="0">
                    <a:solidFill>
                      <a:srgbClr val="292929"/>
                    </a:solidFill>
                    <a:latin typeface="微软雅黑" panose="020B0503020204020204" pitchFamily="34" charset="-122"/>
                    <a:ea typeface="微软雅黑" panose="020B0503020204020204" pitchFamily="34" charset="-122"/>
                  </a:rPr>
                  <a:t>；</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	</a:t>
                </a:r>
                <a:r>
                  <a:rPr lang="zh-CN" altLang="en-US" sz="1600" dirty="0">
                    <a:solidFill>
                      <a:srgbClr val="292929"/>
                    </a:solidFill>
                    <a:latin typeface="微软雅黑" panose="020B0503020204020204" pitchFamily="34" charset="-122"/>
                    <a:ea typeface="微软雅黑" panose="020B0503020204020204" pitchFamily="34" charset="-122"/>
                  </a:rPr>
                  <a:t>输入特征方差相同，表示为</a:t>
                </a:r>
                <a14:m>
                  <m:oMath xmlns:m="http://schemas.openxmlformats.org/officeDocument/2006/math">
                    <m:r>
                      <a:rPr lang="en-US" altLang="zh-CN" sz="1600"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宋体" panose="02010600030101010101" pitchFamily="2" charset="-122"/>
                            <a:cs typeface="宋体" panose="02010600030101010101" pitchFamily="2" charset="-122"/>
                          </a:rPr>
                          <m:t>𝑥</m:t>
                        </m:r>
                      </m:e>
                    </m:d>
                  </m:oMath>
                </a14:m>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则第 </a:t>
                </a:r>
                <a:r>
                  <a:rPr lang="en-US" altLang="zh-CN" i="1"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dirty="0">
                    <a:solidFill>
                      <a:srgbClr val="292929"/>
                    </a:solidFill>
                    <a:latin typeface="微软雅黑" panose="020B0503020204020204" pitchFamily="34" charset="-122"/>
                    <a:ea typeface="微软雅黑" panose="020B0503020204020204" pitchFamily="34" charset="-122"/>
                  </a:rPr>
                  <a:t>层单元 </a:t>
                </a:r>
                <a:r>
                  <a:rPr lang="en-US" altLang="zh-CN"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dirty="0">
                    <a:solidFill>
                      <a:srgbClr val="292929"/>
                    </a:solidFill>
                    <a:latin typeface="微软雅黑" panose="020B0503020204020204" pitchFamily="34" charset="-122"/>
                    <a:ea typeface="微软雅黑" panose="020B0503020204020204" pitchFamily="34" charset="-122"/>
                  </a:rPr>
                  <a:t>的激活</a:t>
                </a:r>
                <a14:m>
                  <m:oMath xmlns:m="http://schemas.openxmlformats.org/officeDocument/2006/math">
                    <m:sSubSup>
                      <m:sSubSupPr>
                        <m:ctrlPr>
                          <a:rPr lang="zh-CN"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宋体" panose="02010600030101010101" pitchFamily="2" charset="-122"/>
                            <a:cs typeface="宋体" panose="02010600030101010101" pitchFamily="2" charset="-122"/>
                          </a:rPr>
                          <m:t>h</m:t>
                        </m:r>
                      </m:e>
                      <m:sub>
                        <m:r>
                          <a:rPr lang="en-US" altLang="zh-CN" sz="2000" i="1">
                            <a:latin typeface="Cambria Math" panose="02040503050406030204" pitchFamily="18" charset="0"/>
                            <a:ea typeface="宋体" panose="02010600030101010101" pitchFamily="2" charset="-122"/>
                            <a:cs typeface="宋体" panose="02010600030101010101" pitchFamily="2" charset="-122"/>
                          </a:rPr>
                          <m:t>𝑖</m:t>
                        </m:r>
                      </m:sub>
                      <m:sup>
                        <m:r>
                          <a:rPr lang="en-US" altLang="zh-CN" sz="2000" i="1">
                            <a:latin typeface="Cambria Math" panose="02040503050406030204" pitchFamily="18" charset="0"/>
                            <a:ea typeface="宋体" panose="02010600030101010101" pitchFamily="2" charset="-122"/>
                            <a:cs typeface="宋体" panose="02010600030101010101" pitchFamily="2" charset="-122"/>
                          </a:rPr>
                          <m:t>𝑙</m:t>
                        </m:r>
                      </m:sup>
                    </m:sSubSup>
                  </m:oMath>
                </a14:m>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的方差为：</a:t>
                </a:r>
                <a:endParaRPr lang="en-US" altLang="zh-CN" dirty="0">
                  <a:solidFill>
                    <a:srgbClr val="292929"/>
                  </a:solidFill>
                  <a:latin typeface="微软雅黑" panose="020B0503020204020204" pitchFamily="34" charset="-122"/>
                  <a:ea typeface="微软雅黑" panose="020B0503020204020204" pitchFamily="34" charset="-122"/>
                </a:endParaRPr>
              </a:p>
              <a:p>
                <a:pPr algn="just"/>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bSup>
                            <m:sSub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h</m:t>
                              </m:r>
                            </m:e>
                            <m:sub>
                              <m:r>
                                <a:rPr lang="en-US" altLang="zh-CN" i="1">
                                  <a:latin typeface="Cambria Math" panose="02040503050406030204" pitchFamily="18" charset="0"/>
                                  <a:ea typeface="宋体" panose="02010600030101010101" pitchFamily="2" charset="-122"/>
                                  <a:cs typeface="宋体" panose="02010600030101010101" pitchFamily="2" charset="-122"/>
                                </a:rPr>
                                <m:t>𝑖</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bSup>
                        </m:e>
                      </m:d>
                      <m:r>
                        <a:rPr lang="en-US" altLang="zh-CN" i="1">
                          <a:latin typeface="Cambria Math" panose="02040503050406030204" pitchFamily="18" charset="0"/>
                          <a:ea typeface="宋体" panose="02010600030101010101" pitchFamily="2" charset="-122"/>
                          <a:cs typeface="宋体" panose="02010600030101010101" pitchFamily="2" charset="-122"/>
                        </a:rPr>
                        <m:t>=</m:t>
                      </m:r>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nary>
                            <m:nary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ea typeface="宋体" panose="02010600030101010101" pitchFamily="2" charset="-122"/>
                                  <a:cs typeface="宋体" panose="02010600030101010101" pitchFamily="2" charset="-122"/>
                                </a:rPr>
                                <m:t>𝑗</m:t>
                              </m:r>
                              <m:r>
                                <a:rPr lang="en-US" altLang="zh-CN" i="1">
                                  <a:latin typeface="Cambria Math" panose="02040503050406030204" pitchFamily="18" charset="0"/>
                                  <a:ea typeface="宋体" panose="02010600030101010101" pitchFamily="2" charset="-122"/>
                                  <a:cs typeface="宋体" panose="02010600030101010101" pitchFamily="2" charset="-122"/>
                                </a:rPr>
                                <m:t>=0</m:t>
                              </m:r>
                            </m:sub>
                            <m:sup>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−1</m:t>
                              </m:r>
                            </m:sup>
                            <m:e>
                              <m:sSubSup>
                                <m:sSub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b>
                                  <m:r>
                                    <a:rPr lang="en-US" altLang="zh-CN" i="1">
                                      <a:latin typeface="Cambria Math" panose="02040503050406030204" pitchFamily="18" charset="0"/>
                                      <a:ea typeface="宋体" panose="02010600030101010101" pitchFamily="2" charset="-122"/>
                                      <a:cs typeface="宋体" panose="02010600030101010101" pitchFamily="2" charset="-122"/>
                                    </a:rPr>
                                    <m:t>𝑖𝑗</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bSup>
                              <m:sSubSup>
                                <m:sSub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h</m:t>
                                  </m:r>
                                </m:e>
                                <m:sub>
                                  <m:r>
                                    <a:rPr lang="en-US" altLang="zh-CN" i="1">
                                      <a:latin typeface="Cambria Math" panose="02040503050406030204" pitchFamily="18" charset="0"/>
                                      <a:ea typeface="宋体" panose="02010600030101010101" pitchFamily="2" charset="-122"/>
                                      <a:cs typeface="宋体" panose="02010600030101010101" pitchFamily="2" charset="-122"/>
                                    </a:rPr>
                                    <m:t>𝑗</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p>
                              </m:sSubSup>
                            </m:e>
                          </m:nary>
                        </m:e>
                      </m:d>
                    </m:oMath>
                  </m:oMathPara>
                </a14:m>
                <a:endParaRPr lang="zh-CN" altLang="zh-CN" dirty="0">
                  <a:latin typeface="宋体" panose="02010600030101010101" pitchFamily="2" charset="-122"/>
                  <a:ea typeface="宋体" panose="02010600030101010101" pitchFamily="2" charset="-122"/>
                  <a:cs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宋体" panose="02010600030101010101" pitchFamily="2" charset="-122"/>
                        </a:rPr>
                        <m:t>=</m:t>
                      </m:r>
                      <m:nary>
                        <m:naryPr>
                          <m:chr m:val="∑"/>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宋体" panose="02010600030101010101" pitchFamily="2" charset="-122"/>
                            </a:rPr>
                            <m:t>𝑗</m:t>
                          </m:r>
                          <m:r>
                            <a:rPr lang="en-US" altLang="zh-CN" i="1">
                              <a:latin typeface="Cambria Math" panose="02040503050406030204" pitchFamily="18" charset="0"/>
                              <a:ea typeface="宋体" panose="02010600030101010101" pitchFamily="2" charset="-122"/>
                              <a:cs typeface="宋体" panose="02010600030101010101" pitchFamily="2" charset="-122"/>
                            </a:rPr>
                            <m:t>=0</m:t>
                          </m:r>
                        </m:sub>
                        <m:sup>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−1</m:t>
                          </m:r>
                        </m:sup>
                        <m:e>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b>
                                  <m:r>
                                    <a:rPr lang="en-US" altLang="zh-CN" i="1">
                                      <a:latin typeface="Cambria Math" panose="02040503050406030204" pitchFamily="18" charset="0"/>
                                      <a:ea typeface="宋体" panose="02010600030101010101" pitchFamily="2" charset="-122"/>
                                      <a:cs typeface="宋体" panose="02010600030101010101" pitchFamily="2" charset="-122"/>
                                    </a:rPr>
                                    <m:t>𝑖𝑗</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bSup>
                            </m:e>
                          </m:d>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rPr>
                              </m:ctrlPr>
                            </m:dPr>
                            <m:e>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h</m:t>
                                  </m:r>
                                </m:e>
                                <m:sub>
                                  <m:r>
                                    <a:rPr lang="en-US" altLang="zh-CN" i="1">
                                      <a:latin typeface="Cambria Math" panose="02040503050406030204" pitchFamily="18" charset="0"/>
                                      <a:ea typeface="宋体" panose="02010600030101010101" pitchFamily="2" charset="-122"/>
                                      <a:cs typeface="宋体" panose="02010600030101010101" pitchFamily="2" charset="-122"/>
                                    </a:rPr>
                                    <m:t>𝑗</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p>
                              </m:sSubSup>
                            </m:e>
                          </m:d>
                        </m:e>
                      </m:nary>
                    </m:oMath>
                  </m:oMathPara>
                </a14:m>
                <a:endParaRPr lang="en-US" altLang="zh-CN" dirty="0">
                  <a:solidFill>
                    <a:srgbClr val="292929"/>
                  </a:solidFill>
                  <a:latin typeface="微软雅黑" panose="020B0503020204020204" pitchFamily="34" charset="-122"/>
                  <a:ea typeface="微软雅黑" panose="020B0503020204020204" pitchFamily="34" charset="-122"/>
                </a:endParaRPr>
              </a:p>
              <a:p>
                <a:r>
                  <a:rPr lang="zh-CN" altLang="en-US" dirty="0">
                    <a:solidFill>
                      <a:srgbClr val="292929"/>
                    </a:solidFill>
                    <a:latin typeface="微软雅黑" panose="020B0503020204020204" pitchFamily="34" charset="-122"/>
                    <a:ea typeface="微软雅黑" panose="020B0503020204020204" pitchFamily="34" charset="-122"/>
                  </a:rPr>
                  <a:t>其中</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a:latin typeface="Cambria Math" panose="02040503050406030204" pitchFamily="18" charset="0"/>
                            <a:ea typeface="宋体" panose="02010600030101010101" pitchFamily="2" charset="-122"/>
                            <a:cs typeface="宋体" panose="02010600030101010101" pitchFamily="2" charset="-122"/>
                          </a:rPr>
                          <m:t>𝑞</m:t>
                        </m:r>
                      </m:e>
                      <m:sub>
                        <m:r>
                          <a:rPr lang="en-US" altLang="zh-CN" sz="2000" i="1">
                            <a:latin typeface="Cambria Math" panose="02040503050406030204" pitchFamily="18" charset="0"/>
                            <a:ea typeface="宋体" panose="02010600030101010101" pitchFamily="2" charset="-122"/>
                            <a:cs typeface="宋体" panose="02010600030101010101" pitchFamily="2" charset="-122"/>
                          </a:rPr>
                          <m:t>𝑙</m:t>
                        </m:r>
                      </m:sub>
                    </m:sSub>
                    <m:r>
                      <a:rPr lang="en-US" altLang="zh-CN" sz="2000">
                        <a:latin typeface="Cambria Math" panose="02040503050406030204" pitchFamily="18" charset="0"/>
                        <a:ea typeface="宋体" panose="02010600030101010101" pitchFamily="2" charset="-122"/>
                        <a:cs typeface="宋体" panose="02010600030101010101" pitchFamily="2" charset="-122"/>
                      </a:rPr>
                      <m:t> </m:t>
                    </m:r>
                  </m:oMath>
                </a14:m>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表示第 </a:t>
                </a:r>
                <a:r>
                  <a:rPr lang="en-US" altLang="zh-CN" i="1"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dirty="0">
                    <a:solidFill>
                      <a:srgbClr val="292929"/>
                    </a:solidFill>
                    <a:latin typeface="微软雅黑" panose="020B0503020204020204" pitchFamily="34" charset="-122"/>
                    <a:ea typeface="微软雅黑" panose="020B0503020204020204" pitchFamily="34" charset="-122"/>
                  </a:rPr>
                  <a:t>层神经元个数。</a:t>
                </a:r>
                <a:endParaRPr lang="en-US" altLang="zh-CN" sz="1600"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93617" y="1030441"/>
                <a:ext cx="8632271" cy="4824654"/>
              </a:xfrm>
              <a:prstGeom prst="rect">
                <a:avLst/>
              </a:prstGeom>
              <a:blipFill>
                <a:blip r:embed="rId3"/>
                <a:stretch>
                  <a:fillRect l="-565" b="-15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822015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初始化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51</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93617" y="1030442"/>
                <a:ext cx="8632271" cy="4636397"/>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dirty="0">
                    <a:solidFill>
                      <a:srgbClr val="292929"/>
                    </a:solidFill>
                    <a:latin typeface="微软雅黑" panose="020B0503020204020204" pitchFamily="34" charset="-122"/>
                    <a:ea typeface="微软雅黑" panose="020B0503020204020204" pitchFamily="34" charset="-122"/>
                  </a:rPr>
                  <a:t>假设</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进一步假设每层参数共享相同方差</a:t>
                </a:r>
                <a14:m>
                  <m:oMath xmlns:m="http://schemas.openxmlformats.org/officeDocument/2006/math">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solidFill>
                              <a:prstClr val="black"/>
                            </a:solidFill>
                            <a:latin typeface="Cambria Math" panose="02040503050406030204" pitchFamily="18" charset="0"/>
                            <a:ea typeface="Cambria Math" panose="02040503050406030204" pitchFamily="18" charset="0"/>
                          </a:rPr>
                        </m:ctrlPr>
                      </m:dPr>
                      <m:e>
                        <m:sSubSup>
                          <m:sSubSupPr>
                            <m:ctrlPr>
                              <a:rPr lang="zh-CN" altLang="zh-CN" i="1">
                                <a:solidFill>
                                  <a:prstClr val="black"/>
                                </a:solidFill>
                                <a:latin typeface="Cambria Math" panose="02040503050406030204" pitchFamily="18" charset="0"/>
                                <a:ea typeface="Cambria Math" panose="02040503050406030204" pitchFamily="18" charset="0"/>
                              </a:rPr>
                            </m:ctrlPr>
                          </m:sSubSupPr>
                          <m:e>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𝑤</m:t>
                            </m:r>
                          </m:e>
                          <m:sub>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 </m:t>
                            </m:r>
                          </m:sub>
                          <m:sup>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𝑙</m:t>
                            </m:r>
                          </m:sup>
                        </m:sSubSup>
                      </m:e>
                    </m:d>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 </m:t>
                    </m:r>
                    <m:r>
                      <a:rPr lang="zh-CN" altLang="en-US" i="1">
                        <a:solidFill>
                          <a:prstClr val="black"/>
                        </a:solidFill>
                        <a:latin typeface="Cambria Math" panose="02040503050406030204" pitchFamily="18" charset="0"/>
                        <a:ea typeface="宋体" panose="02010600030101010101" pitchFamily="2" charset="-122"/>
                        <a:cs typeface="宋体" panose="02010600030101010101" pitchFamily="2" charset="-122"/>
                      </a:rPr>
                      <m:t>，</m:t>
                    </m:r>
                  </m:oMath>
                </a14:m>
                <a:r>
                  <a:rPr lang="zh-CN" altLang="en-US" dirty="0">
                    <a:solidFill>
                      <a:srgbClr val="292929"/>
                    </a:solidFill>
                    <a:latin typeface="微软雅黑" panose="020B0503020204020204" pitchFamily="34" charset="-122"/>
                    <a:ea typeface="微软雅黑" panose="020B0503020204020204" pitchFamily="34" charset="-122"/>
                  </a:rPr>
                  <a:t>且前一层所有激活方差相同，原式可简化为</a:t>
                </a:r>
                <a:endParaRPr lang="en-US" altLang="zh-CN" dirty="0">
                  <a:solidFill>
                    <a:srgbClr val="292929"/>
                  </a:solidFill>
                  <a:latin typeface="微软雅黑" panose="020B0503020204020204" pitchFamily="34" charset="-122"/>
                  <a:ea typeface="微软雅黑" panose="020B0503020204020204" pitchFamily="34" charset="-122"/>
                </a:endParaRPr>
              </a:p>
              <a:p>
                <a:pPr algn="just">
                  <a:defRPr/>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sz="2000" i="1">
                              <a:latin typeface="Cambria Math" panose="02040503050406030204" pitchFamily="18" charset="0"/>
                              <a:ea typeface="Cambria Math" panose="02040503050406030204" pitchFamily="18" charset="0"/>
                            </a:rPr>
                          </m:ctrlPr>
                        </m:dPr>
                        <m:e>
                          <m:sSup>
                            <m:sSupPr>
                              <m:ctrlPr>
                                <a:rPr lang="zh-CN"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宋体" panose="02010600030101010101" pitchFamily="2" charset="-122"/>
                                  <a:cs typeface="宋体" panose="02010600030101010101" pitchFamily="2" charset="-122"/>
                                </a:rPr>
                                <m:t>h</m:t>
                              </m:r>
                            </m:e>
                            <m:sup>
                              <m:r>
                                <a:rPr lang="en-US" altLang="zh-CN" sz="2000" i="1">
                                  <a:latin typeface="Cambria Math" panose="02040503050406030204" pitchFamily="18" charset="0"/>
                                  <a:ea typeface="宋体" panose="02010600030101010101" pitchFamily="2" charset="-122"/>
                                  <a:cs typeface="宋体" panose="02010600030101010101" pitchFamily="2" charset="-122"/>
                                </a:rPr>
                                <m:t>𝑙</m:t>
                              </m:r>
                            </m:sup>
                          </m:sSup>
                        </m:e>
                      </m:d>
                      <m:r>
                        <a:rPr lang="en-US" altLang="zh-CN" sz="2000"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宋体" panose="02010600030101010101" pitchFamily="2" charset="-122"/>
                            </a:rPr>
                            <m:t>𝑞</m:t>
                          </m:r>
                        </m:e>
                        <m:sub>
                          <m:r>
                            <a:rPr lang="en-US" altLang="zh-CN" sz="2000" i="1">
                              <a:latin typeface="Cambria Math" panose="02040503050406030204" pitchFamily="18" charset="0"/>
                              <a:ea typeface="宋体" panose="02010600030101010101" pitchFamily="2" charset="-122"/>
                              <a:cs typeface="宋体" panose="02010600030101010101" pitchFamily="2" charset="-122"/>
                            </a:rPr>
                            <m:t>𝑙</m:t>
                          </m:r>
                          <m:r>
                            <a:rPr lang="en-US" altLang="zh-CN" sz="2000" i="1">
                              <a:latin typeface="Cambria Math" panose="02040503050406030204" pitchFamily="18" charset="0"/>
                              <a:ea typeface="宋体" panose="02010600030101010101" pitchFamily="2" charset="-122"/>
                              <a:cs typeface="宋体" panose="02010600030101010101" pitchFamily="2" charset="-122"/>
                            </a:rPr>
                            <m:t>−1</m:t>
                          </m:r>
                        </m:sub>
                      </m:sSub>
                      <m:r>
                        <a:rPr lang="en-US" altLang="zh-CN" sz="2000"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sz="2000" i="1">
                              <a:latin typeface="Cambria Math" panose="02040503050406030204" pitchFamily="18" charset="0"/>
                              <a:ea typeface="Cambria Math" panose="02040503050406030204" pitchFamily="18" charset="0"/>
                            </a:rPr>
                          </m:ctrlPr>
                        </m:dPr>
                        <m:e>
                          <m:sSup>
                            <m:sSupPr>
                              <m:ctrlPr>
                                <a:rPr lang="zh-CN"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宋体" panose="02010600030101010101" pitchFamily="2" charset="-122"/>
                                  <a:cs typeface="宋体" panose="02010600030101010101" pitchFamily="2" charset="-122"/>
                                </a:rPr>
                                <m:t>𝑤</m:t>
                              </m:r>
                            </m:e>
                            <m:sup>
                              <m:r>
                                <a:rPr lang="en-US" altLang="zh-CN" sz="2000" i="1">
                                  <a:latin typeface="Cambria Math" panose="02040503050406030204" pitchFamily="18" charset="0"/>
                                  <a:ea typeface="宋体" panose="02010600030101010101" pitchFamily="2" charset="-122"/>
                                  <a:cs typeface="宋体" panose="02010600030101010101" pitchFamily="2" charset="-122"/>
                                </a:rPr>
                                <m:t>𝑙</m:t>
                              </m:r>
                            </m:sup>
                          </m:sSup>
                        </m:e>
                      </m:d>
                      <m:r>
                        <a:rPr lang="en-US" altLang="zh-CN" sz="2000"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sz="2000" i="1">
                              <a:latin typeface="Cambria Math" panose="02040503050406030204" pitchFamily="18" charset="0"/>
                              <a:ea typeface="Cambria Math" panose="02040503050406030204" pitchFamily="18" charset="0"/>
                            </a:rPr>
                          </m:ctrlPr>
                        </m:dPr>
                        <m:e>
                          <m:sSup>
                            <m:sSupPr>
                              <m:ctrlPr>
                                <a:rPr lang="zh-CN"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宋体" panose="02010600030101010101" pitchFamily="2" charset="-122"/>
                                  <a:cs typeface="宋体" panose="02010600030101010101" pitchFamily="2" charset="-122"/>
                                </a:rPr>
                                <m:t>h</m:t>
                              </m:r>
                            </m:e>
                            <m:sup>
                              <m:r>
                                <a:rPr lang="en-US" altLang="zh-CN" sz="2000" i="1">
                                  <a:latin typeface="Cambria Math" panose="02040503050406030204" pitchFamily="18" charset="0"/>
                                  <a:ea typeface="宋体" panose="02010600030101010101" pitchFamily="2" charset="-122"/>
                                  <a:cs typeface="宋体" panose="02010600030101010101" pitchFamily="2" charset="-122"/>
                                </a:rPr>
                                <m:t>𝑙</m:t>
                              </m:r>
                              <m:r>
                                <a:rPr lang="en-US" altLang="zh-CN" sz="2000" i="1">
                                  <a:latin typeface="Cambria Math" panose="02040503050406030204" pitchFamily="18" charset="0"/>
                                  <a:ea typeface="宋体" panose="02010600030101010101" pitchFamily="2" charset="-122"/>
                                  <a:cs typeface="宋体" panose="02010600030101010101" pitchFamily="2" charset="-122"/>
                                </a:rPr>
                                <m:t>−1</m:t>
                              </m:r>
                            </m:sup>
                          </m:sSup>
                        </m:e>
                      </m:d>
                    </m:oMath>
                  </m:oMathPara>
                </a14:m>
                <a:endParaRPr lang="en-US" altLang="zh-CN" dirty="0">
                  <a:solidFill>
                    <a:srgbClr val="292929"/>
                  </a:solidFill>
                  <a:latin typeface="微软雅黑" panose="020B0503020204020204" pitchFamily="34" charset="-122"/>
                  <a:ea typeface="微软雅黑" panose="020B0503020204020204" pitchFamily="34" charset="-122"/>
                </a:endParaRPr>
              </a:p>
              <a:p>
                <a:pPr>
                  <a:defRPr/>
                </a:pPr>
                <a:r>
                  <a:rPr lang="zh-CN" altLang="en-US" dirty="0">
                    <a:solidFill>
                      <a:srgbClr val="292929"/>
                    </a:solidFill>
                    <a:latin typeface="微软雅黑" panose="020B0503020204020204" pitchFamily="34" charset="-122"/>
                    <a:ea typeface="微软雅黑" panose="020B0503020204020204" pitchFamily="34" charset="-122"/>
                  </a:rPr>
                  <a:t>其中</a:t>
                </a:r>
                <a14:m>
                  <m:oMath xmlns:m="http://schemas.openxmlformats.org/officeDocument/2006/math">
                    <m:sSub>
                      <m:sSub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𝑞</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𝑙</m:t>
                        </m:r>
                      </m:sub>
                    </m:sSub>
                    <m: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 </m:t>
                    </m:r>
                  </m:oMath>
                </a14:m>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表示第 </a:t>
                </a:r>
                <a:r>
                  <a:rPr lang="en-US" altLang="zh-CN" i="1"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dirty="0">
                    <a:solidFill>
                      <a:srgbClr val="292929"/>
                    </a:solidFill>
                    <a:latin typeface="微软雅黑" panose="020B0503020204020204" pitchFamily="34" charset="-122"/>
                    <a:ea typeface="微软雅黑" panose="020B0503020204020204" pitchFamily="34" charset="-122"/>
                  </a:rPr>
                  <a:t>层神经元个数；</a:t>
                </a:r>
                <a:endParaRPr lang="en-US" altLang="zh-CN" dirty="0">
                  <a:solidFill>
                    <a:srgbClr val="292929"/>
                  </a:solidFill>
                  <a:latin typeface="微软雅黑" panose="020B0503020204020204" pitchFamily="34" charset="-122"/>
                  <a:ea typeface="微软雅黑" panose="020B0503020204020204" pitchFamily="34" charset="-122"/>
                </a:endParaRPr>
              </a:p>
              <a:p>
                <a:pPr>
                  <a:defRPr/>
                </a:pPr>
                <a:r>
                  <a:rPr lang="zh-CN" altLang="en-US" dirty="0">
                    <a:solidFill>
                      <a:srgbClr val="292929"/>
                    </a:solidFill>
                    <a:latin typeface="微软雅黑" panose="020B0503020204020204" pitchFamily="34" charset="-122"/>
                    <a:ea typeface="微软雅黑" panose="020B0503020204020204" pitchFamily="34" charset="-122"/>
                  </a:rPr>
                  <a:t>则当：</a:t>
                </a:r>
                <a:r>
                  <a:rPr lang="en-US" altLang="zh-CN" sz="1600" dirty="0">
                    <a:ea typeface="宋体" panose="02010600030101010101" pitchFamily="2" charset="-122"/>
                    <a:cs typeface="宋体" panose="02010600030101010101" pitchFamily="2" charset="-122"/>
                  </a:rPr>
                  <a:t> </a:t>
                </a:r>
              </a:p>
              <a:p>
                <a:pPr>
                  <a:defRP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p>
                        </m:e>
                      </m:d>
                      <m:r>
                        <a:rPr lang="en-US" altLang="zh-CN" i="1">
                          <a:latin typeface="Cambria Math" panose="02040503050406030204" pitchFamily="18" charset="0"/>
                          <a:ea typeface="宋体" panose="02010600030101010101" pitchFamily="2" charset="-122"/>
                          <a:cs typeface="宋体" panose="02010600030101010101" pitchFamily="2" charset="-122"/>
                        </a:rPr>
                        <m:t>=</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1</m:t>
                          </m:r>
                        </m:num>
                        <m:den>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den>
                      </m:f>
                    </m:oMath>
                  </m:oMathPara>
                </a14:m>
                <a:endParaRPr lang="en-US" altLang="zh-CN" dirty="0">
                  <a:solidFill>
                    <a:srgbClr val="292929"/>
                  </a:solidFill>
                  <a:latin typeface="微软雅黑" panose="020B0503020204020204" pitchFamily="34" charset="-122"/>
                  <a:ea typeface="微软雅黑" panose="020B0503020204020204" pitchFamily="34" charset="-122"/>
                </a:endParaRPr>
              </a:p>
              <a:p>
                <a:pPr>
                  <a:defRPr/>
                </a:pPr>
                <a:r>
                  <a:rPr lang="zh-CN" altLang="en-US" dirty="0">
                    <a:solidFill>
                      <a:srgbClr val="292929"/>
                    </a:solidFill>
                    <a:latin typeface="微软雅黑" panose="020B0503020204020204" pitchFamily="34" charset="-122"/>
                    <a:ea typeface="微软雅黑" panose="020B0503020204020204" pitchFamily="34" charset="-122"/>
                  </a:rPr>
                  <a:t>时，跨层的激活方差保持相同。</a:t>
                </a:r>
                <a:endParaRPr lang="en-US" altLang="zh-CN" dirty="0">
                  <a:solidFill>
                    <a:srgbClr val="292929"/>
                  </a:solidFill>
                  <a:latin typeface="微软雅黑" panose="020B0503020204020204" pitchFamily="34" charset="-122"/>
                  <a:ea typeface="微软雅黑" panose="020B0503020204020204" pitchFamily="34" charset="-122"/>
                </a:endParaRPr>
              </a:p>
              <a:p>
                <a:pPr>
                  <a:defRPr/>
                </a:pPr>
                <a:r>
                  <a:rPr lang="zh-CN" altLang="en-US" dirty="0">
                    <a:solidFill>
                      <a:srgbClr val="292929"/>
                    </a:solidFill>
                    <a:latin typeface="微软雅黑" panose="020B0503020204020204" pitchFamily="34" charset="-122"/>
                    <a:ea typeface="微软雅黑" panose="020B0503020204020204" pitchFamily="34" charset="-122"/>
                  </a:rPr>
                  <a:t>这个条件在 </a:t>
                </a:r>
                <a:r>
                  <a:rPr lang="en-GB" altLang="zh-CN" dirty="0" err="1">
                    <a:solidFill>
                      <a:srgbClr val="292929"/>
                    </a:solidFill>
                    <a:latin typeface="微软雅黑" panose="020B0503020204020204" pitchFamily="34" charset="-122"/>
                    <a:ea typeface="微软雅黑" panose="020B0503020204020204" pitchFamily="34" charset="-122"/>
                  </a:rPr>
                  <a:t>LeCun</a:t>
                </a:r>
                <a:r>
                  <a:rPr lang="en-US" altLang="zh-CN" dirty="0">
                    <a:solidFill>
                      <a:srgbClr val="292929"/>
                    </a:solidFill>
                    <a:latin typeface="微软雅黑" panose="020B0503020204020204" pitchFamily="34" charset="-122"/>
                    <a:ea typeface="微软雅黑" panose="020B0503020204020204" pitchFamily="34" charset="-122"/>
                  </a:rPr>
                  <a:t> ‘</a:t>
                </a:r>
                <a:r>
                  <a:rPr lang="en-GB" altLang="zh-CN" dirty="0">
                    <a:solidFill>
                      <a:srgbClr val="292929"/>
                    </a:solidFill>
                    <a:latin typeface="微软雅黑" panose="020B0503020204020204" pitchFamily="34" charset="-122"/>
                    <a:ea typeface="微软雅黑" panose="020B0503020204020204" pitchFamily="34" charset="-122"/>
                  </a:rPr>
                  <a:t>s uniform initialization</a:t>
                </a:r>
                <a:r>
                  <a:rPr lang="zh-CN" altLang="en-US" dirty="0">
                    <a:solidFill>
                      <a:srgbClr val="292929"/>
                    </a:solidFill>
                    <a:latin typeface="微软雅黑" panose="020B0503020204020204" pitchFamily="34" charset="-122"/>
                    <a:ea typeface="微软雅黑" panose="020B0503020204020204" pitchFamily="34" charset="-122"/>
                  </a:rPr>
                  <a:t>中被强制实施，其中参数初始化服从 均匀分布：</a:t>
                </a:r>
                <a:endParaRPr lang="en-US" altLang="zh-CN" dirty="0">
                  <a:solidFill>
                    <a:srgbClr val="292929"/>
                  </a:solidFill>
                  <a:latin typeface="微软雅黑" panose="020B0503020204020204" pitchFamily="34" charset="-122"/>
                  <a:ea typeface="微软雅黑" panose="020B0503020204020204" pitchFamily="34" charset="-122"/>
                </a:endParaRPr>
              </a:p>
              <a:p>
                <a:pPr>
                  <a:defRPr/>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b>
                          <m:r>
                            <a:rPr lang="en-US" altLang="zh-CN" i="1">
                              <a:latin typeface="Cambria Math" panose="02040503050406030204" pitchFamily="18" charset="0"/>
                              <a:ea typeface="宋体" panose="02010600030101010101" pitchFamily="2" charset="-122"/>
                              <a:cs typeface="宋体" panose="02010600030101010101" pitchFamily="2" charset="-122"/>
                            </a:rPr>
                            <m:t>𝑖𝑗</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bSup>
                      <m:r>
                        <a:rPr lang="en-US" altLang="zh-CN">
                          <a:latin typeface="Cambria Math" panose="02040503050406030204" pitchFamily="18" charset="0"/>
                          <a:ea typeface="宋体" panose="02010600030101010101" pitchFamily="2" charset="-122"/>
                          <a:cs typeface="Cambria Math" panose="02040503050406030204" pitchFamily="18" charset="0"/>
                        </a:rPr>
                        <m:t>∼</m:t>
                      </m:r>
                      <m:r>
                        <a:rPr lang="en-US" altLang="zh-CN" i="1">
                          <a:latin typeface="Cambria Math" panose="02040503050406030204" pitchFamily="18" charset="0"/>
                          <a:ea typeface="宋体" panose="02010600030101010101" pitchFamily="2" charset="-122"/>
                          <a:cs typeface="宋体" panose="02010600030101010101" pitchFamily="2" charset="-122"/>
                        </a:rPr>
                        <m:t>𝒰</m:t>
                      </m:r>
                      <m:d>
                        <m:dPr>
                          <m:begChr m:val="["/>
                          <m:endChr m:val="]"/>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宋体" panose="02010600030101010101" pitchFamily="2" charset="-122"/>
                              <a:cs typeface="宋体" panose="02010600030101010101" pitchFamily="2" charset="-122"/>
                            </a:rPr>
                            <m:t>−</m:t>
                          </m:r>
                          <m:rad>
                            <m:radPr>
                              <m:degHide m:val="on"/>
                              <m:ctrlPr>
                                <a:rPr lang="zh-CN" altLang="zh-CN" i="1">
                                  <a:latin typeface="Cambria Math" panose="02040503050406030204" pitchFamily="18" charset="0"/>
                                  <a:ea typeface="Cambria Math" panose="02040503050406030204" pitchFamily="18" charset="0"/>
                                </a:rPr>
                              </m:ctrlPr>
                            </m:radPr>
                            <m:deg/>
                            <m:e>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3</m:t>
                                  </m:r>
                                </m:num>
                                <m:den>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den>
                              </m:f>
                            </m:e>
                          </m:rad>
                          <m:r>
                            <a:rPr lang="en-US" altLang="zh-CN" i="1">
                              <a:latin typeface="Cambria Math" panose="02040503050406030204" pitchFamily="18" charset="0"/>
                              <a:ea typeface="宋体" panose="02010600030101010101" pitchFamily="2" charset="-122"/>
                              <a:cs typeface="宋体" panose="02010600030101010101" pitchFamily="2" charset="-122"/>
                            </a:rPr>
                            <m:t>,</m:t>
                          </m:r>
                          <m:rad>
                            <m:radPr>
                              <m:degHide m:val="on"/>
                              <m:ctrlPr>
                                <a:rPr lang="zh-CN" altLang="zh-CN" i="1">
                                  <a:latin typeface="Cambria Math" panose="02040503050406030204" pitchFamily="18" charset="0"/>
                                  <a:ea typeface="Cambria Math" panose="02040503050406030204" pitchFamily="18" charset="0"/>
                                </a:rPr>
                              </m:ctrlPr>
                            </m:radPr>
                            <m:deg/>
                            <m:e>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3</m:t>
                                  </m:r>
                                </m:num>
                                <m:den>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den>
                              </m:f>
                            </m:e>
                          </m:rad>
                        </m:e>
                      </m:d>
                    </m:oMath>
                  </m:oMathPara>
                </a14:m>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93617" y="1030442"/>
                <a:ext cx="8632271" cy="4636397"/>
              </a:xfrm>
              <a:prstGeom prst="rect">
                <a:avLst/>
              </a:prstGeom>
              <a:blipFill>
                <a:blip r:embed="rId3"/>
                <a:stretch>
                  <a:fillRect l="-565" r="-2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703012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初始化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52</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93617" y="1030441"/>
                <a:ext cx="8632271" cy="4663136"/>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dirty="0">
                    <a:solidFill>
                      <a:srgbClr val="292929"/>
                    </a:solidFill>
                    <a:latin typeface="微软雅黑" panose="020B0503020204020204" pitchFamily="34" charset="-122"/>
                    <a:ea typeface="微软雅黑" panose="020B0503020204020204" pitchFamily="34" charset="-122"/>
                  </a:rPr>
                  <a:t>控制反向传播方差</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类似的思想可以用于控制反向传播的梯度流动，即控制与跨层的固定激活相关的方差。</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使用与之前相同的假设：</a:t>
                </a:r>
                <a:endParaRPr lang="en-US" altLang="zh-CN" dirty="0">
                  <a:solidFill>
                    <a:srgbClr val="292929"/>
                  </a:solidFill>
                  <a:latin typeface="微软雅黑" panose="020B0503020204020204" pitchFamily="34" charset="-122"/>
                  <a:ea typeface="微软雅黑" panose="020B0503020204020204" pitchFamily="34" charset="-122"/>
                </a:endParaRPr>
              </a:p>
              <a:p>
                <a:pPr algn="just"/>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r>
                                <m:rPr>
                                  <m:nor/>
                                </m:rPr>
                                <a:rPr lang="en-US" altLang="zh-CN">
                                  <a:latin typeface="Cambria Math" panose="02040503050406030204" pitchFamily="18" charset="0"/>
                                  <a:ea typeface="宋体" panose="02010600030101010101" pitchFamily="2" charset="-122"/>
                                  <a:cs typeface="宋体" panose="02010600030101010101" pitchFamily="2" charset="-122"/>
                                </a:rPr>
                                <m:t>d</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r>
                                    <a:rPr lang="en-US" altLang="zh-CN" i="1">
                                      <a:latin typeface="Cambria Math" panose="02040503050406030204" pitchFamily="18" charset="0"/>
                                      <a:ea typeface="宋体" panose="02010600030101010101" pitchFamily="2" charset="-122"/>
                                      <a:cs typeface="宋体" panose="02010600030101010101" pitchFamily="2" charset="-122"/>
                                    </a:rPr>
                                    <m:t>𝑦</m:t>
                                  </m:r>
                                </m:e>
                              </m:acc>
                            </m:num>
                            <m:den>
                              <m:r>
                                <m:rPr>
                                  <m:nor/>
                                </m:rPr>
                                <a:rPr lang="en-US" altLang="zh-CN">
                                  <a:latin typeface="Cambria Math" panose="02040503050406030204" pitchFamily="18" charset="0"/>
                                  <a:ea typeface="宋体" panose="02010600030101010101" pitchFamily="2" charset="-122"/>
                                  <a:cs typeface="宋体" panose="02010600030101010101" pitchFamily="2" charset="-122"/>
                                </a:rPr>
                                <m:t>d</m:t>
                              </m:r>
                              <m:sSubSup>
                                <m:sSub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h</m:t>
                                  </m:r>
                                </m:e>
                                <m:sub>
                                  <m:r>
                                    <a:rPr lang="en-US" altLang="zh-CN" i="1">
                                      <a:latin typeface="Cambria Math" panose="02040503050406030204" pitchFamily="18" charset="0"/>
                                      <a:ea typeface="宋体" panose="02010600030101010101" pitchFamily="2" charset="-122"/>
                                      <a:cs typeface="宋体" panose="02010600030101010101" pitchFamily="2" charset="-122"/>
                                    </a:rPr>
                                    <m:t>𝑖</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bSup>
                            </m:den>
                          </m:f>
                        </m:e>
                      </m:d>
                      <m:r>
                        <a:rPr lang="en-US" altLang="zh-CN" i="1">
                          <a:latin typeface="Cambria Math" panose="02040503050406030204" pitchFamily="18" charset="0"/>
                          <a:ea typeface="宋体" panose="02010600030101010101" pitchFamily="2" charset="-122"/>
                          <a:cs typeface="宋体" panose="02010600030101010101" pitchFamily="2" charset="-122"/>
                        </a:rPr>
                        <m:t>=</m:t>
                      </m:r>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nary>
                            <m:nary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ea typeface="宋体" panose="02010600030101010101" pitchFamily="2" charset="-122"/>
                                  <a:cs typeface="宋体" panose="02010600030101010101" pitchFamily="2" charset="-122"/>
                                </a:rPr>
                                <m:t>𝑗</m:t>
                              </m:r>
                              <m:r>
                                <a:rPr lang="en-US" altLang="zh-CN" i="1">
                                  <a:latin typeface="Cambria Math" panose="02040503050406030204" pitchFamily="18" charset="0"/>
                                  <a:ea typeface="宋体" panose="02010600030101010101" pitchFamily="2" charset="-122"/>
                                  <a:cs typeface="宋体" panose="02010600030101010101" pitchFamily="2" charset="-122"/>
                                </a:rPr>
                                <m:t>=0</m:t>
                              </m:r>
                            </m:sub>
                            <m:sup>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−1</m:t>
                              </m:r>
                            </m:sup>
                            <m:e>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r>
                                    <m:rPr>
                                      <m:nor/>
                                    </m:rPr>
                                    <a:rPr lang="en-US" altLang="zh-CN">
                                      <a:latin typeface="Cambria Math" panose="02040503050406030204" pitchFamily="18" charset="0"/>
                                      <a:ea typeface="宋体" panose="02010600030101010101" pitchFamily="2" charset="-122"/>
                                      <a:cs typeface="宋体" panose="02010600030101010101" pitchFamily="2" charset="-122"/>
                                    </a:rPr>
                                    <m:t>d</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r>
                                        <a:rPr lang="en-US" altLang="zh-CN" i="1">
                                          <a:latin typeface="Cambria Math" panose="02040503050406030204" pitchFamily="18" charset="0"/>
                                          <a:ea typeface="宋体" panose="02010600030101010101" pitchFamily="2" charset="-122"/>
                                          <a:cs typeface="宋体" panose="02010600030101010101" pitchFamily="2" charset="-122"/>
                                        </a:rPr>
                                        <m:t>𝑦</m:t>
                                      </m:r>
                                    </m:e>
                                  </m:acc>
                                </m:num>
                                <m:den>
                                  <m:r>
                                    <m:rPr>
                                      <m:nor/>
                                    </m:rPr>
                                    <a:rPr lang="en-US" altLang="zh-CN">
                                      <a:latin typeface="Cambria Math" panose="02040503050406030204" pitchFamily="18" charset="0"/>
                                      <a:ea typeface="宋体" panose="02010600030101010101" pitchFamily="2" charset="-122"/>
                                      <a:cs typeface="宋体" panose="02010600030101010101" pitchFamily="2" charset="-122"/>
                                    </a:rPr>
                                    <m:t>d</m:t>
                                  </m:r>
                                  <m:sSubSup>
                                    <m:sSub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h</m:t>
                                      </m:r>
                                    </m:e>
                                    <m:sub>
                                      <m:r>
                                        <a:rPr lang="en-US" altLang="zh-CN" i="1">
                                          <a:latin typeface="Cambria Math" panose="02040503050406030204" pitchFamily="18" charset="0"/>
                                          <a:ea typeface="宋体" panose="02010600030101010101" pitchFamily="2" charset="-122"/>
                                          <a:cs typeface="宋体" panose="02010600030101010101" pitchFamily="2" charset="-122"/>
                                        </a:rPr>
                                        <m:t>𝑗</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p>
                                  </m:sSubSup>
                                </m:den>
                              </m:f>
                            </m:e>
                          </m:nary>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r>
                                <a:rPr lang="en-US" altLang="zh-CN">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h</m:t>
                                  </m:r>
                                </m:e>
                                <m:sub>
                                  <m:r>
                                    <a:rPr lang="en-US" altLang="zh-CN" i="1">
                                      <a:latin typeface="Cambria Math" panose="02040503050406030204" pitchFamily="18" charset="0"/>
                                      <a:ea typeface="宋体" panose="02010600030101010101" pitchFamily="2" charset="-122"/>
                                      <a:cs typeface="宋体" panose="02010600030101010101" pitchFamily="2" charset="-122"/>
                                    </a:rPr>
                                    <m:t>𝑗</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p>
                              </m:sSubSup>
                            </m:num>
                            <m:den>
                              <m:r>
                                <a:rPr lang="en-US" altLang="zh-CN">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h</m:t>
                                  </m:r>
                                </m:e>
                                <m:sub>
                                  <m:r>
                                    <a:rPr lang="en-US" altLang="zh-CN" i="1">
                                      <a:latin typeface="Cambria Math" panose="02040503050406030204" pitchFamily="18" charset="0"/>
                                      <a:ea typeface="宋体" panose="02010600030101010101" pitchFamily="2" charset="-122"/>
                                      <a:cs typeface="宋体" panose="02010600030101010101" pitchFamily="2" charset="-122"/>
                                    </a:rPr>
                                    <m:t>𝑖</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bSup>
                            </m:den>
                          </m:f>
                        </m:e>
                      </m:d>
                    </m:oMath>
                  </m:oMathPara>
                </a14:m>
                <a:endParaRPr lang="zh-CN" altLang="zh-CN" dirty="0">
                  <a:latin typeface="宋体" panose="02010600030101010101" pitchFamily="2" charset="-122"/>
                  <a:ea typeface="宋体" panose="02010600030101010101" pitchFamily="2" charset="-122"/>
                  <a:cs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宋体" panose="02010600030101010101" pitchFamily="2" charset="-122"/>
                        </a:rPr>
                        <m:t>=</m:t>
                      </m:r>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nary>
                            <m:nary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ea typeface="宋体" panose="02010600030101010101" pitchFamily="2" charset="-122"/>
                                  <a:cs typeface="宋体" panose="02010600030101010101" pitchFamily="2" charset="-122"/>
                                </a:rPr>
                                <m:t>𝑗</m:t>
                              </m:r>
                              <m:r>
                                <a:rPr lang="en-US" altLang="zh-CN" i="1">
                                  <a:latin typeface="Cambria Math" panose="02040503050406030204" pitchFamily="18" charset="0"/>
                                  <a:ea typeface="宋体" panose="02010600030101010101" pitchFamily="2" charset="-122"/>
                                  <a:cs typeface="宋体" panose="02010600030101010101" pitchFamily="2" charset="-122"/>
                                </a:rPr>
                                <m:t>=0</m:t>
                              </m:r>
                            </m:sub>
                            <m:sup>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−1</m:t>
                              </m:r>
                            </m:sup>
                            <m:e>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r>
                                    <m:rPr>
                                      <m:nor/>
                                    </m:rPr>
                                    <a:rPr lang="en-US" altLang="zh-CN">
                                      <a:latin typeface="Cambria Math" panose="02040503050406030204" pitchFamily="18" charset="0"/>
                                      <a:ea typeface="宋体" panose="02010600030101010101" pitchFamily="2" charset="-122"/>
                                      <a:cs typeface="宋体" panose="02010600030101010101" pitchFamily="2" charset="-122"/>
                                    </a:rPr>
                                    <m:t>d</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r>
                                        <a:rPr lang="en-US" altLang="zh-CN" i="1">
                                          <a:latin typeface="Cambria Math" panose="02040503050406030204" pitchFamily="18" charset="0"/>
                                          <a:ea typeface="宋体" panose="02010600030101010101" pitchFamily="2" charset="-122"/>
                                          <a:cs typeface="宋体" panose="02010600030101010101" pitchFamily="2" charset="-122"/>
                                        </a:rPr>
                                        <m:t>𝑦</m:t>
                                      </m:r>
                                    </m:e>
                                  </m:acc>
                                </m:num>
                                <m:den>
                                  <m:r>
                                    <m:rPr>
                                      <m:nor/>
                                    </m:rPr>
                                    <a:rPr lang="en-US" altLang="zh-CN">
                                      <a:latin typeface="Cambria Math" panose="02040503050406030204" pitchFamily="18" charset="0"/>
                                      <a:ea typeface="宋体" panose="02010600030101010101" pitchFamily="2" charset="-122"/>
                                      <a:cs typeface="宋体" panose="02010600030101010101" pitchFamily="2" charset="-122"/>
                                    </a:rPr>
                                    <m:t>d</m:t>
                                  </m:r>
                                  <m:sSubSup>
                                    <m:sSub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h</m:t>
                                      </m:r>
                                    </m:e>
                                    <m:sub>
                                      <m:r>
                                        <a:rPr lang="en-US" altLang="zh-CN" i="1">
                                          <a:latin typeface="Cambria Math" panose="02040503050406030204" pitchFamily="18" charset="0"/>
                                          <a:ea typeface="宋体" panose="02010600030101010101" pitchFamily="2" charset="-122"/>
                                          <a:cs typeface="宋体" panose="02010600030101010101" pitchFamily="2" charset="-122"/>
                                        </a:rPr>
                                        <m:t>𝑗</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p>
                                  </m:sSubSup>
                                </m:den>
                              </m:f>
                            </m:e>
                          </m:nary>
                          <m:sSubSup>
                            <m:sSub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b>
                              <m:r>
                                <a:rPr lang="en-US" altLang="zh-CN" i="1">
                                  <a:latin typeface="Cambria Math" panose="02040503050406030204" pitchFamily="18" charset="0"/>
                                  <a:ea typeface="宋体" panose="02010600030101010101" pitchFamily="2" charset="-122"/>
                                  <a:cs typeface="宋体" panose="02010600030101010101" pitchFamily="2" charset="-122"/>
                                </a:rPr>
                                <m:t>𝑗</m:t>
                              </m:r>
                              <m:r>
                                <a:rPr lang="en-US" altLang="zh-CN" i="1">
                                  <a:latin typeface="Cambria Math" panose="02040503050406030204" pitchFamily="18" charset="0"/>
                                  <a:ea typeface="宋体" panose="02010600030101010101" pitchFamily="2" charset="-122"/>
                                  <a:cs typeface="宋体" panose="02010600030101010101" pitchFamily="2" charset="-122"/>
                                </a:rPr>
                                <m:t>,</m:t>
                              </m:r>
                              <m:r>
                                <a:rPr lang="en-US" altLang="zh-CN" i="1">
                                  <a:latin typeface="Cambria Math" panose="02040503050406030204" pitchFamily="18" charset="0"/>
                                  <a:ea typeface="宋体" panose="02010600030101010101" pitchFamily="2" charset="-122"/>
                                  <a:cs typeface="宋体" panose="02010600030101010101" pitchFamily="2" charset="-122"/>
                                </a:rPr>
                                <m:t>𝑖</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p>
                          </m:sSubSup>
                        </m:e>
                      </m:d>
                    </m:oMath>
                  </m:oMathPara>
                </a14:m>
                <a:endParaRPr lang="zh-CN" altLang="zh-CN" dirty="0">
                  <a:latin typeface="宋体" panose="02010600030101010101" pitchFamily="2" charset="-122"/>
                  <a:ea typeface="宋体" panose="02010600030101010101" pitchFamily="2" charset="-122"/>
                  <a:cs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宋体" panose="02010600030101010101" pitchFamily="2" charset="-122"/>
                        </a:rPr>
                        <m:t>=</m:t>
                      </m:r>
                      <m:nary>
                        <m:nary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naryPr>
                        <m:sub>
                          <m:r>
                            <a:rPr lang="en-US" altLang="zh-CN" i="1">
                              <a:latin typeface="Cambria Math" panose="02040503050406030204" pitchFamily="18" charset="0"/>
                              <a:ea typeface="宋体" panose="02010600030101010101" pitchFamily="2" charset="-122"/>
                              <a:cs typeface="宋体" panose="02010600030101010101" pitchFamily="2" charset="-122"/>
                            </a:rPr>
                            <m:t>𝑗</m:t>
                          </m:r>
                          <m:r>
                            <a:rPr lang="en-US" altLang="zh-CN" i="1">
                              <a:latin typeface="Cambria Math" panose="02040503050406030204" pitchFamily="18" charset="0"/>
                              <a:ea typeface="宋体" panose="02010600030101010101" pitchFamily="2" charset="-122"/>
                              <a:cs typeface="宋体" panose="02010600030101010101" pitchFamily="2" charset="-122"/>
                            </a:rPr>
                            <m:t>=0</m:t>
                          </m:r>
                        </m:sub>
                        <m:sup>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−1</m:t>
                          </m:r>
                        </m:sup>
                        <m:e>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r>
                                    <m:rPr>
                                      <m:nor/>
                                    </m:rPr>
                                    <a:rPr lang="en-US" altLang="zh-CN">
                                      <a:latin typeface="Cambria Math" panose="02040503050406030204" pitchFamily="18" charset="0"/>
                                      <a:ea typeface="宋体" panose="02010600030101010101" pitchFamily="2" charset="-122"/>
                                      <a:cs typeface="宋体" panose="02010600030101010101" pitchFamily="2" charset="-122"/>
                                    </a:rPr>
                                    <m:t>d</m:t>
                                  </m:r>
                                  <m:acc>
                                    <m:accPr>
                                      <m: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accPr>
                                    <m:e>
                                      <m:r>
                                        <a:rPr lang="en-US" altLang="zh-CN" i="1">
                                          <a:latin typeface="Cambria Math" panose="02040503050406030204" pitchFamily="18" charset="0"/>
                                          <a:ea typeface="宋体" panose="02010600030101010101" pitchFamily="2" charset="-122"/>
                                          <a:cs typeface="宋体" panose="02010600030101010101" pitchFamily="2" charset="-122"/>
                                        </a:rPr>
                                        <m:t>𝑦</m:t>
                                      </m:r>
                                    </m:e>
                                  </m:acc>
                                </m:num>
                                <m:den>
                                  <m:r>
                                    <m:rPr>
                                      <m:nor/>
                                    </m:rPr>
                                    <a:rPr lang="en-US" altLang="zh-CN">
                                      <a:latin typeface="Cambria Math" panose="02040503050406030204" pitchFamily="18" charset="0"/>
                                      <a:ea typeface="宋体" panose="02010600030101010101" pitchFamily="2" charset="-122"/>
                                      <a:cs typeface="宋体" panose="02010600030101010101" pitchFamily="2" charset="-122"/>
                                    </a:rPr>
                                    <m:t>d</m:t>
                                  </m:r>
                                  <m:sSubSup>
                                    <m:sSub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h</m:t>
                                      </m:r>
                                    </m:e>
                                    <m:sub>
                                      <m:r>
                                        <a:rPr lang="en-US" altLang="zh-CN" i="1">
                                          <a:latin typeface="Cambria Math" panose="02040503050406030204" pitchFamily="18" charset="0"/>
                                          <a:ea typeface="宋体" panose="02010600030101010101" pitchFamily="2" charset="-122"/>
                                          <a:cs typeface="宋体" panose="02010600030101010101" pitchFamily="2" charset="-122"/>
                                        </a:rPr>
                                        <m:t>𝑗</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p>
                                  </m:sSubSup>
                                </m:den>
                              </m:f>
                            </m:e>
                          </m:d>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bSup>
                                <m:sSub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b>
                                  <m:r>
                                    <a:rPr lang="en-US" altLang="zh-CN" i="1">
                                      <a:latin typeface="Cambria Math" panose="02040503050406030204" pitchFamily="18" charset="0"/>
                                      <a:ea typeface="宋体" panose="02010600030101010101" pitchFamily="2" charset="-122"/>
                                      <a:cs typeface="宋体" panose="02010600030101010101" pitchFamily="2" charset="-122"/>
                                    </a:rPr>
                                    <m:t>𝑗𝑖</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p>
                              </m:sSubSup>
                            </m:e>
                          </m:d>
                        </m:e>
                      </m:nary>
                    </m:oMath>
                  </m:oMathPara>
                </a14:m>
                <a:endParaRPr lang="zh-CN" altLang="zh-CN" dirty="0">
                  <a:latin typeface="宋体" panose="02010600030101010101" pitchFamily="2" charset="-122"/>
                  <a:ea typeface="宋体" panose="02010600030101010101" pitchFamily="2" charset="-122"/>
                  <a:cs typeface="宋体" panose="02010600030101010101" pitchFamily="2"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93617" y="1030441"/>
                <a:ext cx="8632271" cy="4663136"/>
              </a:xfrm>
              <a:prstGeom prst="rect">
                <a:avLst/>
              </a:prstGeom>
              <a:blipFill>
                <a:blip r:embed="rId3"/>
                <a:stretch>
                  <a:fillRect l="-5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2748233"/>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初始化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53</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93617" y="1030441"/>
                <a:ext cx="8632271" cy="3721788"/>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dirty="0">
                    <a:solidFill>
                      <a:srgbClr val="292929"/>
                    </a:solidFill>
                    <a:latin typeface="微软雅黑" panose="020B0503020204020204" pitchFamily="34" charset="-122"/>
                    <a:ea typeface="微软雅黑" panose="020B0503020204020204" pitchFamily="34" charset="-122"/>
                  </a:rPr>
                  <a:t>控制反向传播方差</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进一步假设：</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sz="1600" dirty="0">
                    <a:solidFill>
                      <a:srgbClr val="292929"/>
                    </a:solidFill>
                    <a:latin typeface="微软雅黑" panose="020B0503020204020204" pitchFamily="34" charset="-122"/>
                    <a:ea typeface="微软雅黑" panose="020B0503020204020204" pitchFamily="34" charset="-122"/>
                  </a:rPr>
                  <a:t>每一层激活的梯度共享相同的方差；</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sz="1600" dirty="0">
                    <a:solidFill>
                      <a:srgbClr val="292929"/>
                    </a:solidFill>
                    <a:latin typeface="微软雅黑" panose="020B0503020204020204" pitchFamily="34" charset="-122"/>
                    <a:ea typeface="微软雅黑" panose="020B0503020204020204" pitchFamily="34" charset="-122"/>
                    <a:cs typeface="宋体" panose="02010600030101010101" pitchFamily="2" charset="-122"/>
                  </a:rPr>
                  <a:t>第</a:t>
                </a:r>
                <a14:m>
                  <m:oMath xmlns:m="http://schemas.openxmlformats.org/officeDocument/2006/math">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𝑙</m:t>
                    </m:r>
                  </m:oMath>
                </a14:m>
                <a:r>
                  <a:rPr lang="en-US" altLang="zh-CN" dirty="0">
                    <a:solidFill>
                      <a:prstClr val="black"/>
                    </a:solidFill>
                    <a:latin typeface="宋体" panose="02010600030101010101" pitchFamily="2" charset="-122"/>
                    <a:ea typeface="宋体" panose="02010600030101010101" pitchFamily="2" charset="-122"/>
                    <a:cs typeface="宋体" panose="02010600030101010101" pitchFamily="2" charset="-122"/>
                  </a:rPr>
                  <a:t> + 1</a:t>
                </a:r>
                <a:r>
                  <a:rPr lang="zh-CN" altLang="en-US" sz="16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层的权重共享相同方差</a:t>
                </a:r>
                <a14:m>
                  <m:oMath xmlns:m="http://schemas.openxmlformats.org/officeDocument/2006/math">
                    <m:r>
                      <a:rPr lang="en-US" altLang="zh-CN" sz="1600" i="1">
                        <a:solidFill>
                          <a:prstClr val="black"/>
                        </a:solidFill>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sz="16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dPr>
                      <m:e>
                        <m:sSubSup>
                          <m:sSubSupPr>
                            <m:ctrlPr>
                              <a:rPr lang="zh-CN" altLang="zh-CN" sz="16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600" i="1">
                                <a:solidFill>
                                  <a:prstClr val="black"/>
                                </a:solidFill>
                                <a:latin typeface="Cambria Math" panose="02040503050406030204" pitchFamily="18" charset="0"/>
                                <a:ea typeface="宋体" panose="02010600030101010101" pitchFamily="2" charset="-122"/>
                                <a:cs typeface="宋体" panose="02010600030101010101" pitchFamily="2" charset="-122"/>
                              </a:rPr>
                              <m:t>𝑤</m:t>
                            </m:r>
                          </m:e>
                          <m:sub>
                            <m:r>
                              <a:rPr lang="en-US" altLang="zh-CN" sz="1600" i="1">
                                <a:solidFill>
                                  <a:prstClr val="black"/>
                                </a:solidFill>
                                <a:latin typeface="Cambria Math" panose="02040503050406030204" pitchFamily="18" charset="0"/>
                                <a:ea typeface="宋体" panose="02010600030101010101" pitchFamily="2" charset="-122"/>
                                <a:cs typeface="宋体" panose="02010600030101010101" pitchFamily="2" charset="-122"/>
                              </a:rPr>
                              <m:t> </m:t>
                            </m:r>
                          </m:sub>
                          <m:sup>
                            <m:r>
                              <a:rPr lang="en-US" altLang="zh-CN" sz="1600" i="1">
                                <a:solidFill>
                                  <a:prstClr val="black"/>
                                </a:solidFill>
                                <a:latin typeface="Cambria Math" panose="02040503050406030204" pitchFamily="18" charset="0"/>
                                <a:ea typeface="宋体" panose="02010600030101010101" pitchFamily="2" charset="-122"/>
                                <a:cs typeface="宋体" panose="02010600030101010101" pitchFamily="2" charset="-122"/>
                              </a:rPr>
                              <m:t>𝑙</m:t>
                            </m:r>
                            <m:r>
                              <a:rPr lang="en-US" altLang="zh-CN" sz="1600" i="1">
                                <a:solidFill>
                                  <a:prstClr val="black"/>
                                </a:solidFill>
                                <a:latin typeface="Cambria Math" panose="02040503050406030204" pitchFamily="18" charset="0"/>
                                <a:ea typeface="宋体" panose="02010600030101010101" pitchFamily="2" charset="-122"/>
                                <a:cs typeface="宋体" panose="02010600030101010101" pitchFamily="2" charset="-122"/>
                              </a:rPr>
                              <m:t>+1</m:t>
                            </m:r>
                          </m:sup>
                        </m:sSubSup>
                      </m:e>
                    </m:d>
                  </m:oMath>
                </a14:m>
                <a:endPar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原式可简化为：</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rPr>
                          </m:ctrlPr>
                        </m:dPr>
                        <m:e>
                          <m:f>
                            <m:fPr>
                              <m:ctrlPr>
                                <a:rPr lang="zh-CN" altLang="zh-CN" i="1">
                                  <a:latin typeface="Cambria Math" panose="02040503050406030204" pitchFamily="18" charset="0"/>
                                  <a:ea typeface="Cambria Math" panose="02040503050406030204" pitchFamily="18" charset="0"/>
                                </a:rPr>
                              </m:ctrlPr>
                            </m:fPr>
                            <m:num>
                              <m:r>
                                <m:rPr>
                                  <m:nor/>
                                </m:rPr>
                                <a:rPr lang="en-US" altLang="zh-CN">
                                  <a:latin typeface="Cambria Math" panose="02040503050406030204" pitchFamily="18" charset="0"/>
                                  <a:ea typeface="宋体" panose="02010600030101010101" pitchFamily="2" charset="-122"/>
                                  <a:cs typeface="宋体" panose="02010600030101010101" pitchFamily="2" charset="-122"/>
                                </a:rPr>
                                <m:t>d</m:t>
                              </m:r>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宋体" panose="02010600030101010101" pitchFamily="2" charset="-122"/>
                                      <a:cs typeface="宋体" panose="02010600030101010101" pitchFamily="2" charset="-122"/>
                                    </a:rPr>
                                    <m:t>𝑦</m:t>
                                  </m:r>
                                </m:e>
                              </m:acc>
                            </m:num>
                            <m:den>
                              <m:r>
                                <m:rPr>
                                  <m:nor/>
                                </m:rPr>
                                <a:rPr lang="en-US" altLang="zh-CN">
                                  <a:latin typeface="Cambria Math" panose="02040503050406030204" pitchFamily="18" charset="0"/>
                                  <a:ea typeface="宋体" panose="02010600030101010101" pitchFamily="2" charset="-122"/>
                                  <a:cs typeface="宋体" panose="02010600030101010101" pitchFamily="2" charset="-122"/>
                                </a:rPr>
                                <m:t>~</m:t>
                              </m:r>
                              <m:r>
                                <m:rPr>
                                  <m:nor/>
                                </m:rPr>
                                <a:rPr lang="en-US" altLang="zh-CN">
                                  <a:latin typeface="Cambria Math" panose="02040503050406030204" pitchFamily="18" charset="0"/>
                                  <a:ea typeface="宋体" panose="02010600030101010101" pitchFamily="2" charset="-122"/>
                                  <a:cs typeface="宋体" panose="02010600030101010101" pitchFamily="2" charset="-122"/>
                                </a:rPr>
                                <m:t>d</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h</m:t>
                                  </m:r>
                                </m:e>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p>
                            </m:den>
                          </m:f>
                        </m:e>
                      </m:d>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rPr>
                          </m:ctrlPr>
                        </m:dPr>
                        <m:e>
                          <m:f>
                            <m:fPr>
                              <m:ctrlPr>
                                <a:rPr lang="zh-CN" altLang="zh-CN" i="1">
                                  <a:latin typeface="Cambria Math" panose="02040503050406030204" pitchFamily="18" charset="0"/>
                                  <a:ea typeface="Cambria Math" panose="02040503050406030204" pitchFamily="18" charset="0"/>
                                </a:rPr>
                              </m:ctrlPr>
                            </m:fPr>
                            <m:num>
                              <m:r>
                                <m:rPr>
                                  <m:nor/>
                                </m:rPr>
                                <a:rPr lang="en-US" altLang="zh-CN">
                                  <a:latin typeface="Cambria Math" panose="02040503050406030204" pitchFamily="18" charset="0"/>
                                  <a:ea typeface="宋体" panose="02010600030101010101" pitchFamily="2" charset="-122"/>
                                  <a:cs typeface="宋体" panose="02010600030101010101" pitchFamily="2" charset="-122"/>
                                </a:rPr>
                                <m:t>d</m:t>
                              </m:r>
                              <m:acc>
                                <m:accPr>
                                  <m:chr m:val="̂"/>
                                  <m:ctrlPr>
                                    <a:rPr lang="zh-CN"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宋体" panose="02010600030101010101" pitchFamily="2" charset="-122"/>
                                      <a:cs typeface="宋体" panose="02010600030101010101" pitchFamily="2" charset="-122"/>
                                    </a:rPr>
                                    <m:t>𝑦</m:t>
                                  </m:r>
                                </m:e>
                              </m:acc>
                            </m:num>
                            <m:den>
                              <m:r>
                                <m:rPr>
                                  <m:nor/>
                                </m:rPr>
                                <a:rPr lang="en-US" altLang="zh-CN">
                                  <a:latin typeface="Cambria Math" panose="02040503050406030204" pitchFamily="18" charset="0"/>
                                  <a:ea typeface="宋体" panose="02010600030101010101" pitchFamily="2" charset="-122"/>
                                  <a:cs typeface="宋体" panose="02010600030101010101" pitchFamily="2" charset="-122"/>
                                </a:rPr>
                                <m:t>~</m:t>
                              </m:r>
                              <m:r>
                                <m:rPr>
                                  <m:nor/>
                                </m:rPr>
                                <a:rPr lang="en-US" altLang="zh-CN">
                                  <a:latin typeface="Cambria Math" panose="02040503050406030204" pitchFamily="18" charset="0"/>
                                  <a:ea typeface="宋体" panose="02010600030101010101" pitchFamily="2" charset="-122"/>
                                  <a:cs typeface="宋体" panose="02010600030101010101" pitchFamily="2" charset="-122"/>
                                </a:rPr>
                                <m:t>d</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h</m:t>
                                  </m:r>
                                </m:e>
                                <m:sup>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p>
                              </m:sSup>
                            </m:den>
                          </m:f>
                        </m:e>
                      </m:d>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p>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p>
                          </m:sSup>
                        </m:e>
                      </m:d>
                    </m:oMath>
                  </m:oMathPara>
                </a14:m>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因此，当</a:t>
                </a:r>
                <a14:m>
                  <m:oMath xmlns:m="http://schemas.openxmlformats.org/officeDocument/2006/math">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p>
                      </m:e>
                    </m:d>
                    <m:r>
                      <a:rPr lang="en-US" altLang="zh-CN" i="1">
                        <a:latin typeface="Cambria Math" panose="02040503050406030204" pitchFamily="18" charset="0"/>
                        <a:ea typeface="宋体" panose="02010600030101010101" pitchFamily="2" charset="-122"/>
                        <a:cs typeface="宋体" panose="02010600030101010101" pitchFamily="2" charset="-122"/>
                      </a:rPr>
                      <m:t>=</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1</m:t>
                        </m:r>
                      </m:num>
                      <m:den>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sub>
                        </m:sSub>
                      </m:den>
                    </m:f>
                  </m:oMath>
                </a14:m>
                <a:r>
                  <a:rPr lang="zh-CN" altLang="en-US" dirty="0">
                    <a:solidFill>
                      <a:srgbClr val="292929"/>
                    </a:solidFill>
                    <a:latin typeface="微软雅黑" panose="020B0503020204020204" pitchFamily="34" charset="-122"/>
                    <a:ea typeface="微软雅黑" panose="020B0503020204020204" pitchFamily="34" charset="-122"/>
                  </a:rPr>
                  <a:t>时，与激活相关的跨层梯度方差保持相同。</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93617" y="1030441"/>
                <a:ext cx="8632271" cy="3721788"/>
              </a:xfrm>
              <a:prstGeom prst="rect">
                <a:avLst/>
              </a:prstGeom>
              <a:blipFill>
                <a:blip r:embed="rId3"/>
                <a:stretch>
                  <a:fillRect l="-5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345950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初始化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54</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93617" y="1030441"/>
                <a:ext cx="8632271" cy="4645502"/>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GB" altLang="zh-CN" dirty="0">
                    <a:solidFill>
                      <a:srgbClr val="292929"/>
                    </a:solidFill>
                    <a:latin typeface="微软雅黑" panose="020B0503020204020204" pitchFamily="34" charset="-122"/>
                    <a:ea typeface="微软雅黑" panose="020B0503020204020204" pitchFamily="34" charset="-122"/>
                  </a:rPr>
                  <a:t>Xavier </a:t>
                </a:r>
                <a:r>
                  <a:rPr lang="zh-CN" altLang="en-US" dirty="0">
                    <a:solidFill>
                      <a:srgbClr val="292929"/>
                    </a:solidFill>
                    <a:latin typeface="微软雅黑" panose="020B0503020204020204" pitchFamily="34" charset="-122"/>
                    <a:ea typeface="微软雅黑" panose="020B0503020204020204" pitchFamily="34" charset="-122"/>
                  </a:rPr>
                  <a:t>初始化</a:t>
                </a:r>
                <a:endParaRPr lang="en-GB"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由之前讨论得出了</a:t>
                </a:r>
                <a:r>
                  <a:rPr lang="en-US" altLang="zh-CN" dirty="0">
                    <a:solidFill>
                      <a:srgbClr val="292929"/>
                    </a:solidFill>
                    <a:latin typeface="微软雅黑" panose="020B0503020204020204" pitchFamily="34" charset="-122"/>
                    <a:ea typeface="微软雅黑" panose="020B0503020204020204" pitchFamily="34" charset="-122"/>
                  </a:rPr>
                  <a:t>2</a:t>
                </a:r>
                <a:r>
                  <a:rPr lang="zh-CN" altLang="en-US" dirty="0">
                    <a:solidFill>
                      <a:srgbClr val="292929"/>
                    </a:solidFill>
                    <a:latin typeface="微软雅黑" panose="020B0503020204020204" pitchFamily="34" charset="-122"/>
                    <a:ea typeface="微软雅黑" panose="020B0503020204020204" pitchFamily="34" charset="-122"/>
                  </a:rPr>
                  <a:t>种不同的权重方差的条件：</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a:r>
                  <a:rPr lang="en-US" altLang="zh-CN"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p>
                          <m:s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p>
                      </m:e>
                    </m:d>
                    <m:r>
                      <a:rPr lang="en-US" altLang="zh-CN" i="1">
                        <a:latin typeface="Cambria Math" panose="02040503050406030204" pitchFamily="18" charset="0"/>
                        <a:ea typeface="宋体" panose="02010600030101010101" pitchFamily="2" charset="-122"/>
                        <a:cs typeface="宋体" panose="02010600030101010101" pitchFamily="2" charset="-122"/>
                      </a:rPr>
                      <m:t>=</m:t>
                    </m:r>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1</m:t>
                        </m:r>
                      </m:num>
                      <m:den>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den>
                    </m:f>
                  </m:oMath>
                </a14:m>
                <a:endParaRPr lang="zh-CN" altLang="zh-CN" dirty="0">
                  <a:latin typeface="宋体" panose="02010600030101010101" pitchFamily="2" charset="-122"/>
                  <a:ea typeface="宋体" panose="02010600030101010101" pitchFamily="2" charset="-122"/>
                  <a:cs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cs typeface="宋体" panose="02010600030101010101" pitchFamily="2" charset="-122"/>
                            </a:rPr>
                          </m:ctrlPr>
                        </m:dPr>
                        <m:e>
                          <m:sSup>
                            <m:sSup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p>
                        </m:e>
                      </m:d>
                      <m:r>
                        <a:rPr lang="en-US" altLang="zh-CN" i="1">
                          <a:latin typeface="Cambria Math" panose="02040503050406030204" pitchFamily="18" charset="0"/>
                          <a:ea typeface="宋体" panose="02010600030101010101" pitchFamily="2" charset="-122"/>
                          <a:cs typeface="宋体" panose="02010600030101010101" pitchFamily="2" charset="-122"/>
                        </a:rPr>
                        <m:t>=</m:t>
                      </m:r>
                      <m:f>
                        <m:fPr>
                          <m:ctrlPr>
                            <a:rPr lang="zh-CN" altLang="zh-CN" i="1">
                              <a:latin typeface="Cambria Math" panose="02040503050406030204" pitchFamily="18" charset="0"/>
                              <a:ea typeface="Cambria Math" panose="02040503050406030204" pitchFamily="18" charset="0"/>
                              <a:cs typeface="宋体" panose="02010600030101010101" pitchFamily="2" charset="-122"/>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1</m:t>
                          </m:r>
                        </m:num>
                        <m:den>
                          <m:sSub>
                            <m:sSubPr>
                              <m:ctrlPr>
                                <a:rPr lang="zh-CN" altLang="zh-CN" i="1">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sub>
                          </m:sSub>
                        </m:den>
                      </m:f>
                    </m:oMath>
                  </m:oMathPara>
                </a14:m>
                <a:endParaRPr lang="en-US" altLang="zh-CN" dirty="0">
                  <a:latin typeface="宋体" panose="02010600030101010101" pitchFamily="2" charset="-122"/>
                  <a:ea typeface="宋体" panose="02010600030101010101" pitchFamily="2" charset="-122"/>
                  <a:cs typeface="宋体" panose="02010600030101010101" pitchFamily="2" charset="-122"/>
                </a:endParaRPr>
              </a:p>
              <a:p>
                <a:pPr algn="just"/>
                <a:endParaRPr lang="en-US" altLang="zh-CN" dirty="0">
                  <a:latin typeface="宋体" panose="02010600030101010101" pitchFamily="2" charset="-122"/>
                  <a:ea typeface="宋体" panose="02010600030101010101" pitchFamily="2" charset="-122"/>
                  <a:cs typeface="宋体" panose="02010600030101010101" pitchFamily="2" charset="-122"/>
                </a:endParaRPr>
              </a:p>
              <a:p>
                <a:pPr algn="just"/>
                <a:r>
                  <a:rPr lang="en-US" altLang="zh-CN" dirty="0">
                    <a:latin typeface="微软雅黑" panose="020B0503020204020204" pitchFamily="34" charset="-122"/>
                    <a:ea typeface="微软雅黑" panose="020B0503020204020204" pitchFamily="34" charset="-122"/>
                    <a:cs typeface="宋体" panose="02010600030101010101" pitchFamily="2" charset="-122"/>
                  </a:rPr>
                  <a:t>       </a:t>
                </a:r>
                <a:r>
                  <a:rPr lang="zh-CN" altLang="en-US" dirty="0">
                    <a:latin typeface="微软雅黑" panose="020B0503020204020204" pitchFamily="34" charset="-122"/>
                    <a:ea typeface="微软雅黑" panose="020B0503020204020204" pitchFamily="34" charset="-122"/>
                    <a:cs typeface="宋体" panose="02010600030101010101" pitchFamily="2" charset="-122"/>
                  </a:rPr>
                  <a:t>一个折衷方案是</a:t>
                </a:r>
                <a:r>
                  <a:rPr lang="en-US" altLang="zh-CN" dirty="0">
                    <a:latin typeface="微软雅黑" panose="020B0503020204020204" pitchFamily="34" charset="-122"/>
                    <a:ea typeface="微软雅黑" panose="020B0503020204020204" pitchFamily="34" charset="-122"/>
                    <a:cs typeface="宋体" panose="02010600030101010101" pitchFamily="2" charset="-122"/>
                  </a:rPr>
                  <a:t>Xavier</a:t>
                </a:r>
                <a:r>
                  <a:rPr lang="zh-CN" altLang="en-US" dirty="0">
                    <a:latin typeface="微软雅黑" panose="020B0503020204020204" pitchFamily="34" charset="-122"/>
                    <a:ea typeface="微软雅黑" panose="020B0503020204020204" pitchFamily="34" charset="-122"/>
                    <a:cs typeface="宋体" panose="02010600030101010101" pitchFamily="2" charset="-122"/>
                  </a:rPr>
                  <a:t>初始化，它从一个均匀分布中随机初始化权重，使得：</a:t>
                </a:r>
                <a:endParaRPr lang="en-US" altLang="zh-CN" dirty="0">
                  <a:latin typeface="微软雅黑" panose="020B0503020204020204" pitchFamily="34" charset="-122"/>
                  <a:ea typeface="微软雅黑" panose="020B0503020204020204" pitchFamily="34" charset="-122"/>
                  <a:cs typeface="宋体" panose="02010600030101010101" pitchFamily="2" charset="-122"/>
                </a:endParaRPr>
              </a:p>
              <a:p>
                <a:pPr algn="just"/>
                <a:endParaRPr lang="en-US" altLang="zh-CN" dirty="0">
                  <a:latin typeface="微软雅黑" panose="020B0503020204020204" pitchFamily="34" charset="-122"/>
                  <a:ea typeface="微软雅黑" panose="020B0503020204020204" pitchFamily="34" charset="-122"/>
                  <a:cs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宋体" panose="02010600030101010101" pitchFamily="2" charset="-122"/>
                        </a:rPr>
                        <m:t>𝑉</m:t>
                      </m:r>
                      <m:d>
                        <m:dPr>
                          <m:begChr m:val="["/>
                          <m:endChr m:val="]"/>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p>
                        </m:e>
                      </m:d>
                      <m:r>
                        <a:rPr lang="en-US" altLang="zh-CN" i="1">
                          <a:latin typeface="Cambria Math" panose="02040503050406030204" pitchFamily="18" charset="0"/>
                          <a:ea typeface="宋体" panose="02010600030101010101" pitchFamily="2" charset="-122"/>
                          <a:cs typeface="宋体" panose="02010600030101010101" pitchFamily="2" charset="-122"/>
                        </a:rPr>
                        <m:t>=</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1</m:t>
                          </m:r>
                        </m:num>
                        <m:den>
                          <m:f>
                            <m:fPr>
                              <m:ctrlPr>
                                <a:rPr lang="zh-CN" altLang="zh-CN" i="1">
                                  <a:latin typeface="Cambria Math" panose="02040503050406030204" pitchFamily="18" charset="0"/>
                                  <a:ea typeface="Cambria Math" panose="02040503050406030204" pitchFamily="18" charset="0"/>
                                </a:rPr>
                              </m:ctrlPr>
                            </m:fPr>
                            <m:num>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sub>
                              </m:sSub>
                            </m:num>
                            <m:den>
                              <m:r>
                                <a:rPr lang="en-US" altLang="zh-CN" i="1">
                                  <a:latin typeface="Cambria Math" panose="02040503050406030204" pitchFamily="18" charset="0"/>
                                  <a:ea typeface="宋体" panose="02010600030101010101" pitchFamily="2" charset="-122"/>
                                  <a:cs typeface="宋体" panose="02010600030101010101" pitchFamily="2" charset="-122"/>
                                </a:rPr>
                                <m:t>2</m:t>
                              </m:r>
                            </m:den>
                          </m:f>
                        </m:den>
                      </m:f>
                      <m:r>
                        <a:rPr lang="en-US" altLang="zh-CN" i="1">
                          <a:latin typeface="Cambria Math" panose="02040503050406030204" pitchFamily="18" charset="0"/>
                          <a:ea typeface="宋体" panose="02010600030101010101" pitchFamily="2" charset="-122"/>
                          <a:cs typeface="宋体" panose="02010600030101010101" pitchFamily="2" charset="-122"/>
                        </a:rPr>
                        <m:t>=</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2</m:t>
                          </m:r>
                        </m:num>
                        <m:den>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sub>
                          </m:sSub>
                        </m:den>
                      </m:f>
                    </m:oMath>
                  </m:oMathPara>
                </a14:m>
                <a:endParaRPr lang="en-US" altLang="zh-CN" dirty="0">
                  <a:latin typeface="微软雅黑" panose="020B0503020204020204" pitchFamily="34" charset="-122"/>
                  <a:ea typeface="微软雅黑" panose="020B0503020204020204" pitchFamily="34" charset="-122"/>
                  <a:cs typeface="宋体" panose="02010600030101010101" pitchFamily="2" charset="-122"/>
                </a:endParaRPr>
              </a:p>
              <a:p>
                <a:pPr algn="just"/>
                <a:r>
                  <a:rPr lang="en-US" altLang="zh-CN" dirty="0">
                    <a:latin typeface="微软雅黑" panose="020B0503020204020204" pitchFamily="34" charset="-122"/>
                    <a:ea typeface="微软雅黑" panose="020B0503020204020204" pitchFamily="34" charset="-122"/>
                    <a:cs typeface="宋体" panose="02010600030101010101" pitchFamily="2" charset="-122"/>
                  </a:rPr>
                  <a:t>       </a:t>
                </a:r>
                <a:endParaRPr lang="zh-CN" altLang="zh-CN" dirty="0">
                  <a:latin typeface="微软雅黑" panose="020B0503020204020204" pitchFamily="34" charset="-122"/>
                  <a:ea typeface="微软雅黑" panose="020B0503020204020204" pitchFamily="34" charset="-122"/>
                  <a:cs typeface="宋体" panose="02010600030101010101" pitchFamily="2"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93617" y="1030441"/>
                <a:ext cx="8632271" cy="4645502"/>
              </a:xfrm>
              <a:prstGeom prst="rect">
                <a:avLst/>
              </a:prstGeom>
              <a:blipFill>
                <a:blip r:embed="rId3"/>
                <a:stretch>
                  <a:fillRect l="-4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700176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初始化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55</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93617" y="1030442"/>
                <a:ext cx="8632271" cy="3209981"/>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GB" altLang="zh-CN" dirty="0">
                    <a:solidFill>
                      <a:srgbClr val="292929"/>
                    </a:solidFill>
                    <a:latin typeface="微软雅黑" panose="020B0503020204020204" pitchFamily="34" charset="-122"/>
                    <a:ea typeface="微软雅黑" panose="020B0503020204020204" pitchFamily="34" charset="-122"/>
                  </a:rPr>
                  <a:t>Xavier </a:t>
                </a:r>
                <a:r>
                  <a:rPr lang="zh-CN" altLang="en-US" dirty="0">
                    <a:solidFill>
                      <a:srgbClr val="292929"/>
                    </a:solidFill>
                    <a:latin typeface="微软雅黑" panose="020B0503020204020204" pitchFamily="34" charset="-122"/>
                    <a:ea typeface="微软雅黑" panose="020B0503020204020204" pitchFamily="34" charset="-122"/>
                  </a:rPr>
                  <a:t>初始化</a:t>
                </a:r>
                <a:endParaRPr lang="en-GB" altLang="zh-CN" dirty="0">
                  <a:solidFill>
                    <a:srgbClr val="292929"/>
                  </a:solidFill>
                  <a:latin typeface="微软雅黑" panose="020B0503020204020204" pitchFamily="34" charset="-122"/>
                  <a:ea typeface="微软雅黑" panose="020B0503020204020204" pitchFamily="34" charset="-122"/>
                </a:endParaRPr>
              </a:p>
              <a:p>
                <a:pPr algn="just"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参数可以服从均匀分布：</a:t>
                </a:r>
                <a14:m>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宋体" panose="02010600030101010101" pitchFamily="2" charset="-122"/>
                          </a:rPr>
                          <m:t>𝑤</m:t>
                        </m:r>
                      </m:e>
                      <m:sub>
                        <m:r>
                          <a:rPr lang="en-US" altLang="zh-CN" i="1">
                            <a:latin typeface="Cambria Math" panose="02040503050406030204" pitchFamily="18" charset="0"/>
                            <a:ea typeface="宋体" panose="02010600030101010101" pitchFamily="2" charset="-122"/>
                            <a:cs typeface="宋体" panose="02010600030101010101" pitchFamily="2" charset="-122"/>
                          </a:rPr>
                          <m:t>𝑖𝑗</m:t>
                        </m:r>
                      </m:sub>
                      <m:sup>
                        <m:r>
                          <a:rPr lang="en-US" altLang="zh-CN" i="1">
                            <a:latin typeface="Cambria Math" panose="02040503050406030204" pitchFamily="18" charset="0"/>
                            <a:ea typeface="宋体" panose="02010600030101010101" pitchFamily="2" charset="-122"/>
                            <a:cs typeface="宋体" panose="02010600030101010101" pitchFamily="2" charset="-122"/>
                          </a:rPr>
                          <m:t>𝑙</m:t>
                        </m:r>
                      </m:sup>
                    </m:sSubSup>
                    <m:r>
                      <a:rPr lang="en-US" altLang="zh-CN">
                        <a:latin typeface="Cambria Math" panose="02040503050406030204" pitchFamily="18" charset="0"/>
                        <a:ea typeface="宋体" panose="02010600030101010101" pitchFamily="2" charset="-122"/>
                        <a:cs typeface="Cambria Math" panose="02040503050406030204" pitchFamily="18" charset="0"/>
                      </a:rPr>
                      <m:t>∼</m:t>
                    </m:r>
                    <m:r>
                      <a:rPr lang="en-US" altLang="zh-CN" i="1">
                        <a:latin typeface="Cambria Math" panose="02040503050406030204" pitchFamily="18" charset="0"/>
                        <a:ea typeface="宋体" panose="02010600030101010101" pitchFamily="2" charset="-122"/>
                        <a:cs typeface="宋体" panose="02010600030101010101" pitchFamily="2" charset="-122"/>
                      </a:rPr>
                      <m:t>𝒰</m:t>
                    </m:r>
                    <m:d>
                      <m:dPr>
                        <m:begChr m:val="["/>
                        <m:endChr m:val="]"/>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宋体" panose="02010600030101010101" pitchFamily="2" charset="-122"/>
                            <a:cs typeface="宋体" panose="02010600030101010101" pitchFamily="2" charset="-122"/>
                          </a:rPr>
                          <m:t>−</m:t>
                        </m:r>
                        <m:rad>
                          <m:radPr>
                            <m:degHide m:val="on"/>
                            <m:ctrlPr>
                              <a:rPr lang="zh-CN" altLang="zh-CN" i="1">
                                <a:latin typeface="Cambria Math" panose="02040503050406030204" pitchFamily="18" charset="0"/>
                                <a:ea typeface="Cambria Math" panose="02040503050406030204" pitchFamily="18" charset="0"/>
                              </a:rPr>
                            </m:ctrlPr>
                          </m:radPr>
                          <m:deg/>
                          <m:e>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6</m:t>
                                </m:r>
                              </m:num>
                              <m:den>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sub>
                                </m:sSub>
                              </m:den>
                            </m:f>
                          </m:e>
                        </m:rad>
                        <m:r>
                          <a:rPr lang="en-US" altLang="zh-CN" i="1">
                            <a:latin typeface="Cambria Math" panose="02040503050406030204" pitchFamily="18" charset="0"/>
                            <a:ea typeface="宋体" panose="02010600030101010101" pitchFamily="2" charset="-122"/>
                            <a:cs typeface="宋体" panose="02010600030101010101" pitchFamily="2" charset="-122"/>
                          </a:rPr>
                          <m:t>,</m:t>
                        </m:r>
                        <m:rad>
                          <m:radPr>
                            <m:degHide m:val="on"/>
                            <m:ctrlPr>
                              <a:rPr lang="zh-CN" altLang="zh-CN" i="1">
                                <a:latin typeface="Cambria Math" panose="02040503050406030204" pitchFamily="18" charset="0"/>
                                <a:ea typeface="Cambria Math" panose="02040503050406030204" pitchFamily="18" charset="0"/>
                              </a:rPr>
                            </m:ctrlPr>
                          </m:radPr>
                          <m:deg/>
                          <m:e>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宋体" panose="02010600030101010101" pitchFamily="2" charset="-122"/>
                                  </a:rPr>
                                  <m:t>6</m:t>
                                </m:r>
                              </m:num>
                              <m:den>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宋体" panose="02010600030101010101" pitchFamily="2" charset="-122"/>
                                      </a:rPr>
                                      <m:t>𝑞</m:t>
                                    </m:r>
                                  </m:e>
                                  <m:sub>
                                    <m:r>
                                      <a:rPr lang="en-US" altLang="zh-CN" i="1">
                                        <a:latin typeface="Cambria Math" panose="02040503050406030204" pitchFamily="18" charset="0"/>
                                        <a:ea typeface="宋体" panose="02010600030101010101" pitchFamily="2" charset="-122"/>
                                        <a:cs typeface="宋体" panose="02010600030101010101" pitchFamily="2" charset="-122"/>
                                      </a:rPr>
                                      <m:t>𝑙</m:t>
                                    </m:r>
                                  </m:sub>
                                </m:sSub>
                              </m:den>
                            </m:f>
                          </m:e>
                        </m:rad>
                      </m:e>
                    </m:d>
                  </m:oMath>
                </a14:m>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，论文中称为</a:t>
                </a:r>
                <a:r>
                  <a:rPr lang="en-US"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normalized </a:t>
                </a:r>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初始化。</a:t>
                </a:r>
                <a:r>
                  <a:rPr lang="zh-CN" altLang="en-US" dirty="0">
                    <a:solidFill>
                      <a:srgbClr val="292929"/>
                    </a:solidFill>
                    <a:latin typeface="微软雅黑" panose="020B0503020204020204" pitchFamily="34" charset="-122"/>
                    <a:ea typeface="微软雅黑" panose="020B0503020204020204" pitchFamily="34" charset="-122"/>
                  </a:rPr>
                  <a:t>其中</a:t>
                </a:r>
                <a14:m>
                  <m:oMath xmlns:m="http://schemas.openxmlformats.org/officeDocument/2006/math">
                    <m:sSub>
                      <m:sSubPr>
                        <m:ctrlPr>
                          <a:rPr lang="zh-CN" altLang="zh-CN" sz="2000" i="1">
                            <a:solidFill>
                              <a:prstClr val="black"/>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𝑞</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𝑙</m:t>
                        </m:r>
                      </m:sub>
                    </m:sSub>
                    <m: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 </m:t>
                    </m:r>
                  </m:oMath>
                </a14:m>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表示第 </a:t>
                </a:r>
                <a:r>
                  <a:rPr lang="en-US" altLang="zh-CN" i="1" dirty="0">
                    <a:solidFill>
                      <a:srgbClr val="292929"/>
                    </a:solidFill>
                    <a:latin typeface="Times New Roman" panose="02020603050405020304" pitchFamily="18" charset="0"/>
                    <a:ea typeface="微软雅黑" panose="020B0503020204020204" pitchFamily="34" charset="-122"/>
                    <a:cs typeface="Times New Roman" panose="02020603050405020304" pitchFamily="18" charset="0"/>
                  </a:rPr>
                  <a:t>l </a:t>
                </a:r>
                <a:r>
                  <a:rPr lang="zh-CN" altLang="en-US" dirty="0">
                    <a:solidFill>
                      <a:srgbClr val="292929"/>
                    </a:solidFill>
                    <a:latin typeface="微软雅黑" panose="020B0503020204020204" pitchFamily="34" charset="-122"/>
                    <a:ea typeface="微软雅黑" panose="020B0503020204020204" pitchFamily="34" charset="-122"/>
                  </a:rPr>
                  <a:t>层神经元个数。论文作者</a:t>
                </a:r>
                <a:r>
                  <a:rPr lang="en-US" altLang="zh-CN" dirty="0" err="1">
                    <a:solidFill>
                      <a:srgbClr val="292929"/>
                    </a:solidFill>
                    <a:latin typeface="微软雅黑" panose="020B0503020204020204" pitchFamily="34" charset="-122"/>
                    <a:ea typeface="微软雅黑" panose="020B0503020204020204" pitchFamily="34" charset="-122"/>
                  </a:rPr>
                  <a:t>Glorot</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err="1">
                    <a:solidFill>
                      <a:srgbClr val="292929"/>
                    </a:solidFill>
                    <a:latin typeface="微软雅黑" panose="020B0503020204020204" pitchFamily="34" charset="-122"/>
                    <a:ea typeface="微软雅黑" panose="020B0503020204020204" pitchFamily="34" charset="-122"/>
                  </a:rPr>
                  <a:t>Bengio</a:t>
                </a:r>
                <a:r>
                  <a:rPr lang="zh-CN" altLang="en-US" dirty="0">
                    <a:solidFill>
                      <a:srgbClr val="292929"/>
                    </a:solidFill>
                    <a:latin typeface="微软雅黑" panose="020B0503020204020204" pitchFamily="34" charset="-122"/>
                    <a:ea typeface="微软雅黑" panose="020B0503020204020204" pitchFamily="34" charset="-122"/>
                  </a:rPr>
                  <a:t>认为，</a:t>
                </a:r>
                <a:r>
                  <a:rPr lang="en-US" altLang="zh-CN" dirty="0">
                    <a:solidFill>
                      <a:srgbClr val="292929"/>
                    </a:solidFill>
                    <a:latin typeface="微软雅黑" panose="020B0503020204020204" pitchFamily="34" charset="-122"/>
                    <a:ea typeface="微软雅黑" panose="020B0503020204020204" pitchFamily="34" charset="-122"/>
                  </a:rPr>
                  <a:t>Xavier</a:t>
                </a:r>
                <a:r>
                  <a:rPr lang="zh-CN" altLang="en-US" dirty="0">
                    <a:solidFill>
                      <a:srgbClr val="292929"/>
                    </a:solidFill>
                    <a:latin typeface="微软雅黑" panose="020B0503020204020204" pitchFamily="34" charset="-122"/>
                    <a:ea typeface="微软雅黑" panose="020B0503020204020204" pitchFamily="34" charset="-122"/>
                  </a:rPr>
                  <a:t>权值初始化将保持激活和反向传播梯度的方差，一直向上或向下传播到其它网络层。在他们的实验中，他们观察到</a:t>
                </a:r>
                <a:r>
                  <a:rPr lang="en-US" altLang="zh-CN" dirty="0">
                    <a:solidFill>
                      <a:srgbClr val="292929"/>
                    </a:solidFill>
                    <a:latin typeface="微软雅黑" panose="020B0503020204020204" pitchFamily="34" charset="-122"/>
                    <a:ea typeface="微软雅黑" panose="020B0503020204020204" pitchFamily="34" charset="-122"/>
                  </a:rPr>
                  <a:t>Xavier</a:t>
                </a:r>
                <a:r>
                  <a:rPr lang="zh-CN" altLang="en-US" dirty="0">
                    <a:solidFill>
                      <a:srgbClr val="292929"/>
                    </a:solidFill>
                    <a:latin typeface="微软雅黑" panose="020B0503020204020204" pitchFamily="34" charset="-122"/>
                    <a:ea typeface="微软雅黑" panose="020B0503020204020204" pitchFamily="34" charset="-122"/>
                  </a:rPr>
                  <a:t>初始化使一个</a:t>
                </a:r>
                <a:r>
                  <a:rPr lang="en-US" altLang="zh-CN" dirty="0">
                    <a:solidFill>
                      <a:srgbClr val="292929"/>
                    </a:solidFill>
                    <a:latin typeface="微软雅黑" panose="020B0503020204020204" pitchFamily="34" charset="-122"/>
                    <a:ea typeface="微软雅黑" panose="020B0503020204020204" pitchFamily="34" charset="-122"/>
                  </a:rPr>
                  <a:t>5</a:t>
                </a:r>
                <a:r>
                  <a:rPr lang="zh-CN" altLang="en-US" dirty="0">
                    <a:solidFill>
                      <a:srgbClr val="292929"/>
                    </a:solidFill>
                    <a:latin typeface="微软雅黑" panose="020B0503020204020204" pitchFamily="34" charset="-122"/>
                    <a:ea typeface="微软雅黑" panose="020B0503020204020204" pitchFamily="34" charset="-122"/>
                  </a:rPr>
                  <a:t>层网络能够保持其跨层权重梯度的方差几乎相同</a:t>
                </a:r>
                <a:endParaRPr lang="en-US"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algn="just">
                  <a:defRPr/>
                </a:pPr>
                <a:r>
                  <a:rPr lang="en-US"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       </a:t>
                </a:r>
                <a:endPar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93617" y="1030442"/>
                <a:ext cx="8632271" cy="3209981"/>
              </a:xfrm>
              <a:prstGeom prst="rect">
                <a:avLst/>
              </a:prstGeom>
              <a:blipFill>
                <a:blip r:embed="rId3"/>
                <a:stretch>
                  <a:fillRect l="-565" r="-636"/>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85F270C0-5211-44DB-A08C-E42D35BD019A}"/>
              </a:ext>
            </a:extLst>
          </p:cNvPr>
          <p:cNvPicPr>
            <a:picLocks noChangeAspect="1"/>
          </p:cNvPicPr>
          <p:nvPr/>
        </p:nvPicPr>
        <p:blipFill>
          <a:blip r:embed="rId4"/>
          <a:stretch>
            <a:fillRect/>
          </a:stretch>
        </p:blipFill>
        <p:spPr>
          <a:xfrm>
            <a:off x="1020772" y="3750735"/>
            <a:ext cx="7102456" cy="2438611"/>
          </a:xfrm>
          <a:prstGeom prst="rect">
            <a:avLst/>
          </a:prstGeom>
        </p:spPr>
      </p:pic>
    </p:spTree>
    <p:extLst>
      <p:ext uri="{BB962C8B-B14F-4D97-AF65-F5344CB8AC3E}">
        <p14:creationId xmlns:p14="http://schemas.microsoft.com/office/powerpoint/2010/main" val="259815836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96E426B-4978-48BB-8E01-7A70DD332258}"/>
              </a:ext>
            </a:extLst>
          </p:cNvPr>
          <p:cNvSpPr txBox="1"/>
          <p:nvPr/>
        </p:nvSpPr>
        <p:spPr>
          <a:xfrm>
            <a:off x="91911" y="1382394"/>
            <a:ext cx="8752788" cy="4801314"/>
          </a:xfrm>
          <a:prstGeom prst="rect">
            <a:avLst/>
          </a:prstGeom>
          <a:noFill/>
        </p:spPr>
        <p:txBody>
          <a:bodyPr wrap="square">
            <a:spAutoFit/>
          </a:bodyPr>
          <a:lstStyle/>
          <a:p>
            <a:r>
              <a:rPr lang="zh-CN" altLang="en-US" b="0" i="0" dirty="0">
                <a:solidFill>
                  <a:srgbClr val="333333"/>
                </a:solidFill>
                <a:effectLst/>
                <a:latin typeface="微软雅黑" panose="020B0503020204020204" pitchFamily="34" charset="-122"/>
                <a:ea typeface="微软雅黑" panose="020B0503020204020204" pitchFamily="34" charset="-122"/>
              </a:rPr>
              <a:t>用随机初始化方法来初始化参数会导致输出</a:t>
            </a:r>
            <a:r>
              <a:rPr lang="en-US" altLang="zh-CN" b="0" i="0" dirty="0">
                <a:solidFill>
                  <a:srgbClr val="333333"/>
                </a:solidFill>
                <a:effectLst/>
                <a:latin typeface="微软雅黑" panose="020B0503020204020204" pitchFamily="34" charset="-122"/>
                <a:ea typeface="微软雅黑" panose="020B0503020204020204" pitchFamily="34" charset="-122"/>
              </a:rPr>
              <a:t>S</a:t>
            </a:r>
            <a:r>
              <a:rPr lang="zh-CN" altLang="en-US" b="0" i="0" dirty="0">
                <a:solidFill>
                  <a:srgbClr val="333333"/>
                </a:solidFill>
                <a:effectLst/>
                <a:latin typeface="微软雅黑" panose="020B0503020204020204" pitchFamily="34" charset="-122"/>
                <a:ea typeface="微软雅黑" panose="020B0503020204020204" pitchFamily="34" charset="-122"/>
              </a:rPr>
              <a:t>的方差随输入数量</a:t>
            </a:r>
            <a:r>
              <a:rPr lang="en-US" altLang="zh-CN" b="0" i="0" dirty="0">
                <a:solidFill>
                  <a:srgbClr val="333333"/>
                </a:solidFill>
                <a:effectLst/>
                <a:latin typeface="微软雅黑" panose="020B0503020204020204" pitchFamily="34" charset="-122"/>
                <a:ea typeface="微软雅黑" panose="020B0503020204020204" pitchFamily="34" charset="-122"/>
              </a:rPr>
              <a:t>(X</a:t>
            </a:r>
            <a:r>
              <a:rPr lang="zh-CN" altLang="en-US" b="0" i="0" dirty="0">
                <a:solidFill>
                  <a:srgbClr val="333333"/>
                </a:solidFill>
                <a:effectLst/>
                <a:latin typeface="微软雅黑" panose="020B0503020204020204" pitchFamily="34" charset="-122"/>
                <a:ea typeface="微软雅黑" panose="020B0503020204020204" pitchFamily="34" charset="-122"/>
              </a:rPr>
              <a:t>或</a:t>
            </a:r>
            <a:r>
              <a:rPr lang="en-US" altLang="zh-CN" b="0" i="0" dirty="0">
                <a:solidFill>
                  <a:srgbClr val="333333"/>
                </a:solidFill>
                <a:effectLst/>
                <a:latin typeface="微软雅黑" panose="020B0503020204020204" pitchFamily="34" charset="-122"/>
                <a:ea typeface="微软雅黑" panose="020B0503020204020204" pitchFamily="34" charset="-122"/>
              </a:rPr>
              <a:t>W</a:t>
            </a:r>
            <a:r>
              <a:rPr lang="zh-CN" altLang="en-US" b="0" i="0" dirty="0">
                <a:solidFill>
                  <a:srgbClr val="333333"/>
                </a:solidFill>
                <a:effectLst/>
                <a:latin typeface="微软雅黑" panose="020B0503020204020204" pitchFamily="34" charset="-122"/>
                <a:ea typeface="微软雅黑" panose="020B0503020204020204" pitchFamily="34" charset="-122"/>
              </a:rPr>
              <a:t>向量的维度</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增加而变大。 </a:t>
            </a:r>
            <a:br>
              <a:rPr lang="zh-CN" altLang="en-US" b="0" i="0" dirty="0">
                <a:solidFill>
                  <a:srgbClr val="333333"/>
                </a:solidFill>
                <a:effectLst/>
                <a:latin typeface="微软雅黑" panose="020B0503020204020204" pitchFamily="34" charset="-122"/>
                <a:ea typeface="微软雅黑" panose="020B0503020204020204" pitchFamily="34" charset="-122"/>
              </a:rPr>
            </a:br>
            <a:r>
              <a:rPr lang="zh-CN" altLang="en-US" b="0" i="0" dirty="0">
                <a:solidFill>
                  <a:srgbClr val="333333"/>
                </a:solidFill>
                <a:effectLst/>
                <a:latin typeface="微软雅黑" panose="020B0503020204020204" pitchFamily="34" charset="-122"/>
                <a:ea typeface="微软雅黑" panose="020B0503020204020204" pitchFamily="34" charset="-122"/>
              </a:rPr>
              <a:t>独立随机变量和的方差具有以下性质：</a:t>
            </a:r>
          </a:p>
          <a:p>
            <a:pPr algn="just"/>
            <a:r>
              <a:rPr lang="en-US" altLang="zh-CN" b="0" i="0" dirty="0">
                <a:solidFill>
                  <a:srgbClr val="333333"/>
                </a:solidFill>
                <a:effectLst/>
                <a:latin typeface="微软雅黑" panose="020B0503020204020204" pitchFamily="34" charset="-122"/>
                <a:ea typeface="微软雅黑" panose="020B0503020204020204" pitchFamily="34" charset="-122"/>
              </a:rPr>
              <a:t>Var</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A+B+C</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=Var</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A</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 Var</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B</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 Var</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C</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just"/>
            <a:r>
              <a:rPr lang="en-US" altLang="zh-CN" b="0" i="0" dirty="0">
                <a:solidFill>
                  <a:srgbClr val="333333"/>
                </a:solidFill>
                <a:effectLst/>
                <a:latin typeface="微软雅黑" panose="020B0503020204020204" pitchFamily="34" charset="-122"/>
                <a:ea typeface="微软雅黑" panose="020B0503020204020204" pitchFamily="34" charset="-122"/>
              </a:rPr>
              <a:t>S = w1*x1 + w2*x2 +…+</a:t>
            </a:r>
            <a:r>
              <a:rPr lang="en-US" altLang="zh-CN" b="0" i="0" dirty="0" err="1">
                <a:solidFill>
                  <a:srgbClr val="333333"/>
                </a:solidFill>
                <a:effectLst/>
                <a:latin typeface="微软雅黑" panose="020B0503020204020204" pitchFamily="34" charset="-122"/>
                <a:ea typeface="微软雅黑" panose="020B0503020204020204" pitchFamily="34" charset="-122"/>
              </a:rPr>
              <a:t>wi</a:t>
            </a:r>
            <a:r>
              <a:rPr lang="en-US" altLang="zh-CN" b="0" i="0" dirty="0">
                <a:solidFill>
                  <a:srgbClr val="333333"/>
                </a:solidFill>
                <a:effectLst/>
                <a:latin typeface="微软雅黑" panose="020B0503020204020204" pitchFamily="34" charset="-122"/>
                <a:ea typeface="微软雅黑" panose="020B0503020204020204" pitchFamily="34" charset="-122"/>
              </a:rPr>
              <a:t>*xi+ b   </a:t>
            </a:r>
          </a:p>
          <a:p>
            <a:pPr algn="just"/>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just"/>
            <a:r>
              <a:rPr lang="en-US" altLang="zh-CN" b="0" i="0" dirty="0">
                <a:solidFill>
                  <a:srgbClr val="333333"/>
                </a:solidFill>
                <a:effectLst/>
                <a:latin typeface="微软雅黑" panose="020B0503020204020204" pitchFamily="34" charset="-122"/>
                <a:ea typeface="微软雅黑" panose="020B0503020204020204" pitchFamily="34" charset="-122"/>
              </a:rPr>
              <a:t>S</a:t>
            </a:r>
            <a:r>
              <a:rPr lang="zh-CN" altLang="en-US" b="0" i="0" dirty="0">
                <a:solidFill>
                  <a:srgbClr val="333333"/>
                </a:solidFill>
                <a:effectLst/>
                <a:latin typeface="微软雅黑" panose="020B0503020204020204" pitchFamily="34" charset="-122"/>
                <a:ea typeface="微软雅黑" panose="020B0503020204020204" pitchFamily="34" charset="-122"/>
              </a:rPr>
              <a:t>是多个随机变量的加权和</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假设</a:t>
            </a:r>
            <a:r>
              <a:rPr lang="en-US" altLang="zh-CN" b="0" i="0" dirty="0">
                <a:solidFill>
                  <a:srgbClr val="333333"/>
                </a:solidFill>
                <a:effectLst/>
                <a:latin typeface="微软雅黑" panose="020B0503020204020204" pitchFamily="34" charset="-122"/>
                <a:ea typeface="微软雅黑" panose="020B0503020204020204" pitchFamily="34" charset="-122"/>
              </a:rPr>
              <a:t>W</a:t>
            </a:r>
            <a:r>
              <a:rPr lang="zh-CN" altLang="en-US" b="0" i="0" dirty="0">
                <a:solidFill>
                  <a:srgbClr val="333333"/>
                </a:solidFill>
                <a:effectLst/>
                <a:latin typeface="微软雅黑" panose="020B0503020204020204" pitchFamily="34" charset="-122"/>
                <a:ea typeface="微软雅黑" panose="020B0503020204020204" pitchFamily="34" charset="-122"/>
              </a:rPr>
              <a:t>各维度之间相互独立，随着数据维度增长，</a:t>
            </a:r>
            <a:r>
              <a:rPr lang="en-US" altLang="zh-CN" b="0" i="0" dirty="0">
                <a:solidFill>
                  <a:srgbClr val="333333"/>
                </a:solidFill>
                <a:effectLst/>
                <a:latin typeface="微软雅黑" panose="020B0503020204020204" pitchFamily="34" charset="-122"/>
                <a:ea typeface="微软雅黑" panose="020B0503020204020204" pitchFamily="34" charset="-122"/>
              </a:rPr>
              <a:t>S</a:t>
            </a:r>
            <a:r>
              <a:rPr lang="zh-CN" altLang="en-US" b="0" i="0" dirty="0">
                <a:solidFill>
                  <a:srgbClr val="333333"/>
                </a:solidFill>
                <a:effectLst/>
                <a:latin typeface="微软雅黑" panose="020B0503020204020204" pitchFamily="34" charset="-122"/>
                <a:ea typeface="微软雅黑" panose="020B0503020204020204" pitchFamily="34" charset="-122"/>
              </a:rPr>
              <a:t>的方差将会线性积累，由于数据的维度随任务的不同，是不可控的，所以我们希望将</a:t>
            </a:r>
            <a:r>
              <a:rPr lang="en-US" altLang="zh-CN" b="0" i="0" dirty="0">
                <a:solidFill>
                  <a:srgbClr val="333333"/>
                </a:solidFill>
                <a:effectLst/>
                <a:latin typeface="微软雅黑" panose="020B0503020204020204" pitchFamily="34" charset="-122"/>
                <a:ea typeface="微软雅黑" panose="020B0503020204020204" pitchFamily="34" charset="-122"/>
              </a:rPr>
              <a:t>S</a:t>
            </a:r>
            <a:r>
              <a:rPr lang="zh-CN" altLang="en-US" b="0" i="0" dirty="0">
                <a:solidFill>
                  <a:srgbClr val="333333"/>
                </a:solidFill>
                <a:effectLst/>
                <a:latin typeface="微软雅黑" panose="020B0503020204020204" pitchFamily="34" charset="-122"/>
                <a:ea typeface="微软雅黑" panose="020B0503020204020204" pitchFamily="34" charset="-122"/>
              </a:rPr>
              <a:t>的方差做归一化，这只需要对</a:t>
            </a:r>
            <a:r>
              <a:rPr lang="en-US" altLang="zh-CN" b="0" i="0" dirty="0">
                <a:solidFill>
                  <a:srgbClr val="333333"/>
                </a:solidFill>
                <a:effectLst/>
                <a:latin typeface="微软雅黑" panose="020B0503020204020204" pitchFamily="34" charset="-122"/>
                <a:ea typeface="微软雅黑" panose="020B0503020204020204" pitchFamily="34" charset="-122"/>
              </a:rPr>
              <a:t>W</a:t>
            </a:r>
            <a:r>
              <a:rPr lang="zh-CN" altLang="en-US" b="0" i="0" dirty="0">
                <a:solidFill>
                  <a:srgbClr val="333333"/>
                </a:solidFill>
                <a:effectLst/>
                <a:latin typeface="微软雅黑" panose="020B0503020204020204" pitchFamily="34" charset="-122"/>
                <a:ea typeface="微软雅黑" panose="020B0503020204020204" pitchFamily="34" charset="-122"/>
              </a:rPr>
              <a:t>做处理就可以了：</a:t>
            </a:r>
          </a:p>
          <a:p>
            <a:pPr algn="just"/>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just"/>
            <a:r>
              <a:rPr lang="en-US" altLang="zh-CN" b="0" i="0" dirty="0">
                <a:solidFill>
                  <a:srgbClr val="333333"/>
                </a:solidFill>
                <a:effectLst/>
                <a:latin typeface="微软雅黑" panose="020B0503020204020204" pitchFamily="34" charset="-122"/>
                <a:ea typeface="微软雅黑" panose="020B0503020204020204" pitchFamily="34" charset="-122"/>
              </a:rPr>
              <a:t>W=</a:t>
            </a:r>
            <a:r>
              <a:rPr lang="en-US" altLang="zh-CN" b="0" i="0" dirty="0" err="1">
                <a:solidFill>
                  <a:srgbClr val="333333"/>
                </a:solidFill>
                <a:effectLst/>
                <a:latin typeface="微软雅黑" panose="020B0503020204020204" pitchFamily="34" charset="-122"/>
                <a:ea typeface="微软雅黑" panose="020B0503020204020204" pitchFamily="34" charset="-122"/>
              </a:rPr>
              <a:t>numpy.random.randn</a:t>
            </a:r>
            <a:r>
              <a:rPr lang="en-US" altLang="zh-CN" b="0" i="0" dirty="0">
                <a:solidFill>
                  <a:srgbClr val="333333"/>
                </a:solidFill>
                <a:effectLst/>
                <a:latin typeface="微软雅黑" panose="020B0503020204020204" pitchFamily="34" charset="-122"/>
                <a:ea typeface="微软雅黑" panose="020B0503020204020204" pitchFamily="34" charset="-122"/>
              </a:rPr>
              <a:t>(n)/sqrt(n)  </a:t>
            </a:r>
            <a:r>
              <a:rPr lang="en-US" altLang="zh-CN" b="0" i="0" dirty="0">
                <a:solidFill>
                  <a:srgbClr val="880000"/>
                </a:solidFill>
                <a:effectLst/>
                <a:latin typeface="微软雅黑" panose="020B0503020204020204" pitchFamily="34" charset="-122"/>
                <a:ea typeface="微软雅黑" panose="020B0503020204020204" pitchFamily="34" charset="-122"/>
              </a:rPr>
              <a:t>#n</a:t>
            </a:r>
            <a:r>
              <a:rPr lang="zh-CN" altLang="en-US" b="0" i="0" dirty="0">
                <a:solidFill>
                  <a:srgbClr val="880000"/>
                </a:solidFill>
                <a:effectLst/>
                <a:latin typeface="微软雅黑" panose="020B0503020204020204" pitchFamily="34" charset="-122"/>
                <a:ea typeface="微软雅黑" panose="020B0503020204020204" pitchFamily="34" charset="-122"/>
              </a:rPr>
              <a:t>是数据维度</a:t>
            </a:r>
            <a:endParaRPr lang="zh-CN" altLang="en-US" b="0" i="0" dirty="0">
              <a:solidFill>
                <a:srgbClr val="333333"/>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上面操作是正确的推导过程：</a:t>
            </a: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令 </a:t>
            </a:r>
            <a:r>
              <a:rPr lang="en-US" altLang="zh-CN" b="0" i="0" dirty="0">
                <a:solidFill>
                  <a:srgbClr val="333333"/>
                </a:solidFill>
                <a:effectLst/>
                <a:latin typeface="微软雅黑" panose="020B0503020204020204" pitchFamily="34" charset="-122"/>
                <a:ea typeface="微软雅黑" panose="020B0503020204020204" pitchFamily="34" charset="-122"/>
              </a:rPr>
              <a:t>n*Var(W) = 1</a:t>
            </a:r>
            <a:r>
              <a:rPr lang="zh-CN" altLang="en-US" b="0" i="0" dirty="0">
                <a:solidFill>
                  <a:srgbClr val="333333"/>
                </a:solidFill>
                <a:effectLst/>
                <a:latin typeface="微软雅黑" panose="020B0503020204020204" pitchFamily="34" charset="-122"/>
                <a:ea typeface="微软雅黑" panose="020B0503020204020204" pitchFamily="34" charset="-122"/>
              </a:rPr>
              <a:t>，就得到</a:t>
            </a:r>
            <a:r>
              <a:rPr lang="en-US" altLang="zh-CN" b="0" i="0" dirty="0">
                <a:solidFill>
                  <a:srgbClr val="333333"/>
                </a:solidFill>
                <a:effectLst/>
                <a:latin typeface="微软雅黑" panose="020B0503020204020204" pitchFamily="34" charset="-122"/>
                <a:ea typeface="微软雅黑" panose="020B0503020204020204" pitchFamily="34" charset="-122"/>
              </a:rPr>
              <a:t>std(W) = 1 / sqrt(n)</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just"/>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just"/>
            <a:r>
              <a:rPr lang="zh-CN" altLang="en-US" b="0" i="0" dirty="0">
                <a:solidFill>
                  <a:srgbClr val="333333"/>
                </a:solidFill>
                <a:effectLst/>
                <a:latin typeface="微软雅黑" panose="020B0503020204020204" pitchFamily="34" charset="-122"/>
                <a:ea typeface="微软雅黑" panose="020B0503020204020204" pitchFamily="34" charset="-122"/>
              </a:rPr>
              <a:t>注意：现在更多的论文中在实际中都在用</a:t>
            </a:r>
            <a:r>
              <a:rPr lang="en-US" altLang="zh-CN" b="0" i="0" dirty="0" err="1">
                <a:solidFill>
                  <a:srgbClr val="333333"/>
                </a:solidFill>
                <a:effectLst/>
                <a:latin typeface="微软雅黑" panose="020B0503020204020204" pitchFamily="34" charset="-122"/>
                <a:ea typeface="微软雅黑" panose="020B0503020204020204" pitchFamily="34" charset="-122"/>
              </a:rPr>
              <a:t>ReLUs</a:t>
            </a:r>
            <a:r>
              <a:rPr lang="zh-CN" altLang="en-US" b="0" i="0" dirty="0">
                <a:solidFill>
                  <a:srgbClr val="333333"/>
                </a:solidFill>
                <a:effectLst/>
                <a:latin typeface="微软雅黑" panose="020B0503020204020204" pitchFamily="34" charset="-122"/>
                <a:ea typeface="微软雅黑" panose="020B0503020204020204" pitchFamily="34" charset="-122"/>
              </a:rPr>
              <a:t>函数，针对</a:t>
            </a:r>
            <a:r>
              <a:rPr lang="en-US" altLang="zh-CN" b="0" i="0" dirty="0" err="1">
                <a:solidFill>
                  <a:srgbClr val="333333"/>
                </a:solidFill>
                <a:effectLst/>
                <a:latin typeface="微软雅黑" panose="020B0503020204020204" pitchFamily="34" charset="-122"/>
                <a:ea typeface="微软雅黑" panose="020B0503020204020204" pitchFamily="34" charset="-122"/>
              </a:rPr>
              <a:t>ReLUs</a:t>
            </a:r>
            <a:r>
              <a:rPr lang="zh-CN" altLang="en-US" b="0" i="0" dirty="0">
                <a:solidFill>
                  <a:srgbClr val="333333"/>
                </a:solidFill>
                <a:effectLst/>
                <a:latin typeface="微软雅黑" panose="020B0503020204020204" pitchFamily="34" charset="-122"/>
                <a:ea typeface="微软雅黑" panose="020B0503020204020204" pitchFamily="34" charset="-122"/>
              </a:rPr>
              <a:t>推荐：</a:t>
            </a:r>
          </a:p>
          <a:p>
            <a:pPr algn="just"/>
            <a:r>
              <a:rPr lang="en-US" altLang="zh-CN" b="0" i="0" dirty="0">
                <a:solidFill>
                  <a:srgbClr val="333333"/>
                </a:solidFill>
                <a:effectLst/>
                <a:latin typeface="微软雅黑" panose="020B0503020204020204" pitchFamily="34" charset="-122"/>
                <a:ea typeface="微软雅黑" panose="020B0503020204020204" pitchFamily="34" charset="-122"/>
              </a:rPr>
              <a:t>w=</a:t>
            </a:r>
            <a:r>
              <a:rPr lang="en-US" altLang="zh-CN" b="0" i="0" dirty="0" err="1">
                <a:solidFill>
                  <a:srgbClr val="333333"/>
                </a:solidFill>
                <a:effectLst/>
                <a:latin typeface="微软雅黑" panose="020B0503020204020204" pitchFamily="34" charset="-122"/>
                <a:ea typeface="微软雅黑" panose="020B0503020204020204" pitchFamily="34" charset="-122"/>
              </a:rPr>
              <a:t>numpy.random.randn</a:t>
            </a:r>
            <a:r>
              <a:rPr lang="en-US" altLang="zh-CN" b="0" i="0" dirty="0">
                <a:solidFill>
                  <a:srgbClr val="333333"/>
                </a:solidFill>
                <a:effectLst/>
                <a:latin typeface="微软雅黑" panose="020B0503020204020204" pitchFamily="34" charset="-122"/>
                <a:ea typeface="微软雅黑" panose="020B0503020204020204" pitchFamily="34" charset="-122"/>
              </a:rPr>
              <a:t>(n)*sqrt(2.0/n)</a:t>
            </a:r>
          </a:p>
        </p:txBody>
      </p:sp>
      <p:sp>
        <p:nvSpPr>
          <p:cNvPr id="4" name="打底色块">
            <a:extLst>
              <a:ext uri="{FF2B5EF4-FFF2-40B4-BE49-F238E27FC236}">
                <a16:creationId xmlns:a16="http://schemas.microsoft.com/office/drawing/2014/main" id="{210DD1C8-CC4A-4BA4-BDBD-2C702993EC85}"/>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初始化</a:t>
            </a:r>
          </a:p>
        </p:txBody>
      </p:sp>
    </p:spTree>
    <p:extLst>
      <p:ext uri="{BB962C8B-B14F-4D97-AF65-F5344CB8AC3E}">
        <p14:creationId xmlns:p14="http://schemas.microsoft.com/office/powerpoint/2010/main" val="1814714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大纲</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57</a:t>
            </a:fld>
            <a:endParaRPr lang="en-US" dirty="0">
              <a:solidFill>
                <a:prstClr val="black">
                  <a:tint val="75000"/>
                </a:prstClr>
              </a:solidFill>
              <a:latin typeface="Calibri"/>
            </a:endParaRPr>
          </a:p>
        </p:txBody>
      </p:sp>
      <p:sp>
        <p:nvSpPr>
          <p:cNvPr id="6" name="object 3">
            <a:extLst>
              <a:ext uri="{FF2B5EF4-FFF2-40B4-BE49-F238E27FC236}">
                <a16:creationId xmlns:a16="http://schemas.microsoft.com/office/drawing/2014/main" id="{C43AB549-DF72-4C5B-A7F1-2C2CB6EFB71E}"/>
              </a:ext>
            </a:extLst>
          </p:cNvPr>
          <p:cNvSpPr txBox="1"/>
          <p:nvPr/>
        </p:nvSpPr>
        <p:spPr>
          <a:xfrm>
            <a:off x="188537" y="1348550"/>
            <a:ext cx="5374640" cy="3831818"/>
          </a:xfrm>
          <a:prstGeom prst="rect">
            <a:avLst/>
          </a:prstGeom>
        </p:spPr>
        <p:txBody>
          <a:bodyPr vert="horz" wrap="square" lIns="0" tIns="0" rIns="0" bIns="0" rtlCol="0">
            <a:spAutoFit/>
          </a:bodyPr>
          <a:lstStyle/>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数据增广</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预处理</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初始化</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b="1" spc="-5" dirty="0">
                <a:solidFill>
                  <a:srgbClr val="0000FF"/>
                </a:solidFill>
                <a:latin typeface="Arial"/>
                <a:cs typeface="Arial"/>
              </a:rPr>
              <a:t>激活函数</a:t>
            </a:r>
            <a:endParaRPr sz="2800" b="1" dirty="0">
              <a:solidFill>
                <a:srgbClr val="0000FF"/>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正则化</a:t>
            </a:r>
            <a:endParaRPr sz="2800" dirty="0">
              <a:solidFill>
                <a:prstClr val="black"/>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梯度下降优化算法</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梯度检验</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模型融合</a:t>
            </a:r>
            <a:endParaRPr sz="2400" dirty="0">
              <a:solidFill>
                <a:prstClr val="black"/>
              </a:solidFill>
              <a:latin typeface="Arial"/>
              <a:cs typeface="Arial"/>
            </a:endParaRPr>
          </a:p>
        </p:txBody>
      </p:sp>
    </p:spTree>
    <p:extLst>
      <p:ext uri="{BB962C8B-B14F-4D97-AF65-F5344CB8AC3E}">
        <p14:creationId xmlns:p14="http://schemas.microsoft.com/office/powerpoint/2010/main" val="340954408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激活函数</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58</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55865" y="1195812"/>
            <a:ext cx="8632271" cy="1985159"/>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什么是激活函数？</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在人工神经网络中，节点的激活函数定义了给定一个输入或一组输入的节点的输出。激活函数是添加到人工神经网络中以帮助网络学习数据中的复杂模式的函数。 类似我们大脑中的神经元模型，激活函数最终决定了要向下一个神经元输出什么。</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20DF070-61B1-4B7C-B907-D016B43B9D8C}"/>
              </a:ext>
            </a:extLst>
          </p:cNvPr>
          <p:cNvPicPr>
            <a:picLocks noChangeAspect="1"/>
          </p:cNvPicPr>
          <p:nvPr/>
        </p:nvPicPr>
        <p:blipFill>
          <a:blip r:embed="rId3"/>
          <a:stretch>
            <a:fillRect/>
          </a:stretch>
        </p:blipFill>
        <p:spPr>
          <a:xfrm>
            <a:off x="1368260" y="3180971"/>
            <a:ext cx="6407479" cy="3060136"/>
          </a:xfrm>
          <a:prstGeom prst="rect">
            <a:avLst/>
          </a:prstGeom>
        </p:spPr>
      </p:pic>
    </p:spTree>
    <p:extLst>
      <p:ext uri="{BB962C8B-B14F-4D97-AF65-F5344CB8AC3E}">
        <p14:creationId xmlns:p14="http://schemas.microsoft.com/office/powerpoint/2010/main" val="116748654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激活函数</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59</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55865" y="665743"/>
                <a:ext cx="4413264" cy="4555414"/>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GB" altLang="zh-CN" b="1" dirty="0">
                    <a:solidFill>
                      <a:srgbClr val="292929"/>
                    </a:solidFill>
                    <a:latin typeface="微软雅黑" panose="020B0503020204020204" pitchFamily="34" charset="-122"/>
                    <a:ea typeface="微软雅黑" panose="020B0503020204020204" pitchFamily="34" charset="-122"/>
                  </a:rPr>
                  <a:t>Sigmoid </a:t>
                </a:r>
                <a:r>
                  <a:rPr lang="zh-CN" altLang="en-US" b="1" dirty="0">
                    <a:solidFill>
                      <a:srgbClr val="292929"/>
                    </a:solidFill>
                    <a:latin typeface="微软雅黑" panose="020B0503020204020204" pitchFamily="34" charset="-122"/>
                    <a:ea typeface="微软雅黑" panose="020B0503020204020204" pitchFamily="34" charset="-122"/>
                  </a:rPr>
                  <a:t>激活函数</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函数公式：</a:t>
                </a:r>
                <a14:m>
                  <m:oMath xmlns:m="http://schemas.openxmlformats.org/officeDocument/2006/math">
                    <m:r>
                      <a:rPr lang="en-US" altLang="zh-CN" sz="2400" i="1">
                        <a:latin typeface="Cambria Math" panose="02040503050406030204" pitchFamily="18" charset="0"/>
                        <a:ea typeface="宋体" panose="02010600030101010101" pitchFamily="2" charset="-122"/>
                        <a:cs typeface="宋体" panose="02010600030101010101" pitchFamily="2" charset="-122"/>
                      </a:rPr>
                      <m:t>𝑆</m:t>
                    </m:r>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宋体" panose="02010600030101010101" pitchFamily="2" charset="-122"/>
                          </a:rPr>
                          <m:t>𝑥</m:t>
                        </m:r>
                      </m:e>
                    </m:d>
                    <m:r>
                      <a:rPr lang="en-US" altLang="zh-CN" sz="2400" i="1">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宋体" panose="02010600030101010101" pitchFamily="2" charset="-122"/>
                            <a:cs typeface="宋体" panose="02010600030101010101" pitchFamily="2" charset="-122"/>
                          </a:rPr>
                          <m:t>1</m:t>
                        </m:r>
                      </m:num>
                      <m:den>
                        <m:r>
                          <a:rPr lang="en-US" altLang="zh-CN" sz="2400" i="1">
                            <a:latin typeface="Cambria Math" panose="02040503050406030204" pitchFamily="18" charset="0"/>
                            <a:ea typeface="宋体" panose="02010600030101010101" pitchFamily="2" charset="-122"/>
                            <a:cs typeface="宋体" panose="02010600030101010101" pitchFamily="2" charset="-122"/>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宋体" panose="02010600030101010101" pitchFamily="2" charset="-122"/>
                                <a:cs typeface="宋体" panose="02010600030101010101" pitchFamily="2" charset="-122"/>
                              </a:rPr>
                              <m:t>𝑒</m:t>
                            </m:r>
                          </m:e>
                          <m:sup>
                            <m:r>
                              <a:rPr lang="en-US" altLang="zh-CN" sz="2400" i="1">
                                <a:latin typeface="Cambria Math" panose="02040503050406030204" pitchFamily="18" charset="0"/>
                                <a:ea typeface="宋体" panose="02010600030101010101" pitchFamily="2" charset="-122"/>
                                <a:cs typeface="宋体" panose="02010600030101010101" pitchFamily="2" charset="-122"/>
                              </a:rPr>
                              <m:t>−</m:t>
                            </m:r>
                            <m:r>
                              <a:rPr lang="en-US" altLang="zh-CN" sz="2400" i="1">
                                <a:latin typeface="Cambria Math" panose="02040503050406030204" pitchFamily="18" charset="0"/>
                                <a:ea typeface="宋体" panose="02010600030101010101" pitchFamily="2" charset="-122"/>
                                <a:cs typeface="宋体" panose="02010600030101010101" pitchFamily="2" charset="-122"/>
                              </a:rPr>
                              <m:t>𝑥</m:t>
                            </m:r>
                          </m:sup>
                        </m:sSup>
                      </m:den>
                    </m:f>
                  </m:oMath>
                </a14:m>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优点：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sigmoid </a:t>
                </a:r>
                <a:r>
                  <a:rPr lang="zh-CN" altLang="en-US" dirty="0">
                    <a:solidFill>
                      <a:srgbClr val="292929"/>
                    </a:solidFill>
                    <a:latin typeface="微软雅黑" panose="020B0503020204020204" pitchFamily="34" charset="-122"/>
                    <a:ea typeface="微软雅黑" panose="020B0503020204020204" pitchFamily="34" charset="-122"/>
                  </a:rPr>
                  <a:t>函数的输出范围在 </a:t>
                </a:r>
                <a:r>
                  <a:rPr lang="en-US" altLang="zh-CN" dirty="0">
                    <a:solidFill>
                      <a:srgbClr val="292929"/>
                    </a:solidFill>
                    <a:latin typeface="微软雅黑" panose="020B0503020204020204" pitchFamily="34" charset="-122"/>
                    <a:ea typeface="微软雅黑" panose="020B0503020204020204" pitchFamily="34" charset="-122"/>
                  </a:rPr>
                  <a:t>0 </a:t>
                </a:r>
                <a:r>
                  <a:rPr lang="zh-CN" altLang="en-US" dirty="0">
                    <a:solidFill>
                      <a:srgbClr val="292929"/>
                    </a:solidFill>
                    <a:latin typeface="微软雅黑" panose="020B0503020204020204" pitchFamily="34" charset="-122"/>
                    <a:ea typeface="微软雅黑" panose="020B0503020204020204" pitchFamily="34" charset="-122"/>
                  </a:rPr>
                  <a:t>到 </a:t>
                </a:r>
                <a:r>
                  <a:rPr lang="en-US" altLang="zh-CN" dirty="0">
                    <a:solidFill>
                      <a:srgbClr val="292929"/>
                    </a:solidFill>
                    <a:latin typeface="微软雅黑" panose="020B0503020204020204" pitchFamily="34" charset="-122"/>
                    <a:ea typeface="微软雅黑" panose="020B0503020204020204" pitchFamily="34" charset="-122"/>
                  </a:rPr>
                  <a:t>1 </a:t>
                </a:r>
                <a:r>
                  <a:rPr lang="zh-CN" altLang="en-US" dirty="0">
                    <a:solidFill>
                      <a:srgbClr val="292929"/>
                    </a:solidFill>
                    <a:latin typeface="微软雅黑" panose="020B0503020204020204" pitchFamily="34" charset="-122"/>
                    <a:ea typeface="微软雅黑" panose="020B0503020204020204" pitchFamily="34" charset="-122"/>
                  </a:rPr>
                  <a:t>之间。由于输出值介于 </a:t>
                </a:r>
                <a:r>
                  <a:rPr lang="en-US" altLang="zh-CN" dirty="0">
                    <a:solidFill>
                      <a:srgbClr val="292929"/>
                    </a:solidFill>
                    <a:latin typeface="微软雅黑" panose="020B0503020204020204" pitchFamily="34" charset="-122"/>
                    <a:ea typeface="微软雅黑" panose="020B0503020204020204" pitchFamily="34" charset="-122"/>
                  </a:rPr>
                  <a:t>0 </a:t>
                </a:r>
                <a:r>
                  <a:rPr lang="zh-CN" altLang="en-US" dirty="0">
                    <a:solidFill>
                      <a:srgbClr val="292929"/>
                    </a:solidFill>
                    <a:latin typeface="微软雅黑" panose="020B0503020204020204" pitchFamily="34" charset="-122"/>
                    <a:ea typeface="微软雅黑" panose="020B0503020204020204" pitchFamily="34" charset="-122"/>
                  </a:rPr>
                  <a:t>和 </a:t>
                </a:r>
                <a:r>
                  <a:rPr lang="en-US" altLang="zh-CN" dirty="0">
                    <a:solidFill>
                      <a:srgbClr val="292929"/>
                    </a:solidFill>
                    <a:latin typeface="微软雅黑" panose="020B0503020204020204" pitchFamily="34" charset="-122"/>
                    <a:ea typeface="微软雅黑" panose="020B0503020204020204" pitchFamily="34" charset="-122"/>
                  </a:rPr>
                  <a:t>1 </a:t>
                </a:r>
                <a:r>
                  <a:rPr lang="zh-CN" altLang="en-US" dirty="0">
                    <a:solidFill>
                      <a:srgbClr val="292929"/>
                    </a:solidFill>
                    <a:latin typeface="微软雅黑" panose="020B0503020204020204" pitchFamily="34" charset="-122"/>
                    <a:ea typeface="微软雅黑" panose="020B0503020204020204" pitchFamily="34" charset="-122"/>
                  </a:rPr>
                  <a:t>之间，因此它标准化了（</a:t>
                </a:r>
                <a:r>
                  <a:rPr lang="en-US" altLang="zh-CN" dirty="0">
                    <a:solidFill>
                      <a:srgbClr val="292929"/>
                    </a:solidFill>
                    <a:latin typeface="微软雅黑" panose="020B0503020204020204" pitchFamily="34" charset="-122"/>
                    <a:ea typeface="微软雅黑" panose="020B0503020204020204" pitchFamily="34" charset="-122"/>
                  </a:rPr>
                  <a:t>normalize</a:t>
                </a:r>
                <a:r>
                  <a:rPr lang="zh-CN" altLang="en-US" dirty="0">
                    <a:solidFill>
                      <a:srgbClr val="292929"/>
                    </a:solidFill>
                    <a:latin typeface="微软雅黑" panose="020B0503020204020204" pitchFamily="34" charset="-122"/>
                    <a:ea typeface="微软雅黑" panose="020B0503020204020204" pitchFamily="34" charset="-122"/>
                  </a:rPr>
                  <a:t>）每个神经元的输出；</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2</a:t>
                </a:r>
                <a:r>
                  <a:rPr lang="zh-CN" altLang="en-US" dirty="0">
                    <a:solidFill>
                      <a:srgbClr val="292929"/>
                    </a:solidFill>
                    <a:latin typeface="微软雅黑" panose="020B0503020204020204" pitchFamily="34" charset="-122"/>
                    <a:ea typeface="微软雅黑" panose="020B0503020204020204" pitchFamily="34" charset="-122"/>
                  </a:rPr>
                  <a:t>）由于输出范围在</a:t>
                </a:r>
                <a:r>
                  <a:rPr lang="en-US" altLang="zh-CN" dirty="0">
                    <a:solidFill>
                      <a:srgbClr val="292929"/>
                    </a:solidFill>
                    <a:latin typeface="微软雅黑" panose="020B0503020204020204" pitchFamily="34" charset="-122"/>
                    <a:ea typeface="微软雅黑" panose="020B0503020204020204" pitchFamily="34" charset="-122"/>
                  </a:rPr>
                  <a:t>0</a:t>
                </a:r>
                <a:r>
                  <a:rPr lang="zh-CN" altLang="en-US" dirty="0">
                    <a:solidFill>
                      <a:srgbClr val="292929"/>
                    </a:solidFill>
                    <a:latin typeface="微软雅黑" panose="020B0503020204020204" pitchFamily="34" charset="-122"/>
                    <a:ea typeface="微软雅黑" panose="020B0503020204020204" pitchFamily="34" charset="-122"/>
                  </a:rPr>
                  <a:t>到</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之间，该函数专用于预测概率输出；</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3</a:t>
                </a:r>
                <a:r>
                  <a:rPr lang="zh-CN" altLang="en-US" dirty="0">
                    <a:solidFill>
                      <a:srgbClr val="292929"/>
                    </a:solidFill>
                    <a:latin typeface="微软雅黑" panose="020B0503020204020204" pitchFamily="34" charset="-122"/>
                    <a:ea typeface="微软雅黑" panose="020B0503020204020204" pitchFamily="34" charset="-122"/>
                  </a:rPr>
                  <a:t>）</a:t>
                </a:r>
                <a:r>
                  <a:rPr lang="zh-CN" altLang="en-US" dirty="0">
                    <a:solidFill>
                      <a:srgbClr val="0000FF"/>
                    </a:solidFill>
                    <a:latin typeface="微软雅黑" panose="020B0503020204020204" pitchFamily="34" charset="-122"/>
                    <a:ea typeface="微软雅黑" panose="020B0503020204020204" pitchFamily="34" charset="-122"/>
                  </a:rPr>
                  <a:t>平滑渐变，防止输出值“跳跃”</a:t>
                </a:r>
                <a:r>
                  <a:rPr lang="zh-CN" altLang="en-US" dirty="0">
                    <a:solidFill>
                      <a:srgbClr val="292929"/>
                    </a:solidFill>
                    <a:latin typeface="微软雅黑" panose="020B0503020204020204" pitchFamily="34" charset="-122"/>
                    <a:ea typeface="微软雅黑" panose="020B0503020204020204" pitchFamily="34" charset="-122"/>
                  </a:rPr>
                  <a:t>；</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4</a:t>
                </a:r>
                <a:r>
                  <a:rPr lang="zh-CN" altLang="en-US" dirty="0">
                    <a:solidFill>
                      <a:srgbClr val="292929"/>
                    </a:solidFill>
                    <a:latin typeface="微软雅黑" panose="020B0503020204020204" pitchFamily="34" charset="-122"/>
                    <a:ea typeface="微软雅黑" panose="020B0503020204020204" pitchFamily="34" charset="-122"/>
                  </a:rPr>
                  <a:t>）函数可微。</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55865" y="665743"/>
                <a:ext cx="4413264" cy="4555414"/>
              </a:xfrm>
              <a:prstGeom prst="rect">
                <a:avLst/>
              </a:prstGeom>
              <a:blipFill>
                <a:blip r:embed="rId3"/>
                <a:stretch>
                  <a:fillRect l="-1243" r="-69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8C4B160-E8AA-460D-992C-56BC6FD89075}"/>
              </a:ext>
            </a:extLst>
          </p:cNvPr>
          <p:cNvPicPr>
            <a:picLocks noChangeAspect="1"/>
          </p:cNvPicPr>
          <p:nvPr/>
        </p:nvPicPr>
        <p:blipFill>
          <a:blip r:embed="rId4"/>
          <a:stretch>
            <a:fillRect/>
          </a:stretch>
        </p:blipFill>
        <p:spPr>
          <a:xfrm>
            <a:off x="4851688" y="1569614"/>
            <a:ext cx="4413263" cy="2793596"/>
          </a:xfrm>
          <a:prstGeom prst="rect">
            <a:avLst/>
          </a:prstGeom>
        </p:spPr>
      </p:pic>
    </p:spTree>
    <p:extLst>
      <p:ext uri="{BB962C8B-B14F-4D97-AF65-F5344CB8AC3E}">
        <p14:creationId xmlns:p14="http://schemas.microsoft.com/office/powerpoint/2010/main" val="240919291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09F7FF-83F9-C14D-B96A-ED18EF957665}"/>
              </a:ext>
            </a:extLst>
          </p:cNvPr>
          <p:cNvPicPr>
            <a:picLocks noChangeAspect="1"/>
          </p:cNvPicPr>
          <p:nvPr/>
        </p:nvPicPr>
        <p:blipFill>
          <a:blip r:embed="rId2"/>
          <a:stretch>
            <a:fillRect/>
          </a:stretch>
        </p:blipFill>
        <p:spPr>
          <a:xfrm>
            <a:off x="0" y="1285336"/>
            <a:ext cx="9144000" cy="4669901"/>
          </a:xfrm>
          <a:prstGeom prst="rect">
            <a:avLst/>
          </a:prstGeom>
        </p:spPr>
      </p:pic>
      <p:sp>
        <p:nvSpPr>
          <p:cNvPr id="7" name="打底色块">
            <a:extLst>
              <a:ext uri="{FF2B5EF4-FFF2-40B4-BE49-F238E27FC236}">
                <a16:creationId xmlns:a16="http://schemas.microsoft.com/office/drawing/2014/main" id="{55A03599-300E-4DDA-B7BA-DA92D7423825}"/>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pic>
        <p:nvPicPr>
          <p:cNvPr id="10" name="图片 9">
            <a:extLst>
              <a:ext uri="{FF2B5EF4-FFF2-40B4-BE49-F238E27FC236}">
                <a16:creationId xmlns:a16="http://schemas.microsoft.com/office/drawing/2014/main" id="{A1FE990C-0BF9-493E-80D4-C3B07A633016}"/>
              </a:ext>
            </a:extLst>
          </p:cNvPr>
          <p:cNvPicPr>
            <a:picLocks noChangeAspect="1"/>
          </p:cNvPicPr>
          <p:nvPr/>
        </p:nvPicPr>
        <p:blipFill>
          <a:blip r:embed="rId3"/>
          <a:stretch>
            <a:fillRect/>
          </a:stretch>
        </p:blipFill>
        <p:spPr>
          <a:xfrm>
            <a:off x="6486624" y="1686465"/>
            <a:ext cx="2091768" cy="638175"/>
          </a:xfrm>
          <a:prstGeom prst="rect">
            <a:avLst/>
          </a:prstGeom>
        </p:spPr>
      </p:pic>
      <p:pic>
        <p:nvPicPr>
          <p:cNvPr id="8" name="图片 7">
            <a:extLst>
              <a:ext uri="{FF2B5EF4-FFF2-40B4-BE49-F238E27FC236}">
                <a16:creationId xmlns:a16="http://schemas.microsoft.com/office/drawing/2014/main" id="{F4D01525-F8B2-44AE-B9C3-07A310F14BB9}"/>
              </a:ext>
            </a:extLst>
          </p:cNvPr>
          <p:cNvPicPr>
            <a:picLocks noChangeAspect="1"/>
          </p:cNvPicPr>
          <p:nvPr/>
        </p:nvPicPr>
        <p:blipFill>
          <a:blip r:embed="rId4"/>
          <a:stretch>
            <a:fillRect/>
          </a:stretch>
        </p:blipFill>
        <p:spPr>
          <a:xfrm>
            <a:off x="6448916" y="1905344"/>
            <a:ext cx="1619250" cy="438150"/>
          </a:xfrm>
          <a:prstGeom prst="rect">
            <a:avLst/>
          </a:prstGeom>
        </p:spPr>
      </p:pic>
    </p:spTree>
    <p:extLst>
      <p:ext uri="{BB962C8B-B14F-4D97-AF65-F5344CB8AC3E}">
        <p14:creationId xmlns:p14="http://schemas.microsoft.com/office/powerpoint/2010/main" val="36705946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激活函数</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60</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55865" y="665743"/>
                <a:ext cx="4413264" cy="4555414"/>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GB" altLang="zh-CN" b="1" dirty="0">
                    <a:solidFill>
                      <a:srgbClr val="292929"/>
                    </a:solidFill>
                    <a:latin typeface="微软雅黑" panose="020B0503020204020204" pitchFamily="34" charset="-122"/>
                    <a:ea typeface="微软雅黑" panose="020B0503020204020204" pitchFamily="34" charset="-122"/>
                  </a:rPr>
                  <a:t>Sigmoid </a:t>
                </a:r>
                <a:r>
                  <a:rPr lang="zh-CN" altLang="en-US" b="1" dirty="0">
                    <a:solidFill>
                      <a:srgbClr val="292929"/>
                    </a:solidFill>
                    <a:latin typeface="微软雅黑" panose="020B0503020204020204" pitchFamily="34" charset="-122"/>
                    <a:ea typeface="微软雅黑" panose="020B0503020204020204" pitchFamily="34" charset="-122"/>
                  </a:rPr>
                  <a:t>激活函数</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函数公式：</a:t>
                </a:r>
                <a14:m>
                  <m:oMath xmlns:m="http://schemas.openxmlformats.org/officeDocument/2006/math">
                    <m:r>
                      <a:rPr lang="en-US" altLang="zh-CN" sz="2400" i="1">
                        <a:solidFill>
                          <a:prstClr val="black"/>
                        </a:solidFill>
                        <a:latin typeface="Cambria Math" panose="02040503050406030204" pitchFamily="18" charset="0"/>
                        <a:ea typeface="宋体" panose="02010600030101010101" pitchFamily="2" charset="-122"/>
                        <a:cs typeface="宋体" panose="02010600030101010101" pitchFamily="2" charset="-122"/>
                      </a:rPr>
                      <m:t>𝑆</m:t>
                    </m:r>
                    <m:d>
                      <m:dPr>
                        <m:ctrlPr>
                          <a:rPr lang="zh-CN" altLang="zh-CN" sz="2400" i="1">
                            <a:solidFill>
                              <a:prstClr val="black"/>
                            </a:solidFill>
                            <a:latin typeface="Cambria Math" panose="02040503050406030204" pitchFamily="18" charset="0"/>
                            <a:ea typeface="Cambria Math" panose="02040503050406030204" pitchFamily="18" charset="0"/>
                          </a:rPr>
                        </m:ctrlPr>
                      </m:dPr>
                      <m:e>
                        <m:r>
                          <a:rPr lang="en-US" altLang="zh-CN" sz="2400"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e>
                    </m:d>
                    <m:r>
                      <a:rPr lang="en-US" altLang="zh-CN" sz="2400" i="1">
                        <a:solidFill>
                          <a:prstClr val="black"/>
                        </a:solidFill>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a:solidFill>
                              <a:prstClr val="black"/>
                            </a:solidFill>
                            <a:latin typeface="Cambria Math" panose="02040503050406030204" pitchFamily="18" charset="0"/>
                            <a:ea typeface="Cambria Math" panose="02040503050406030204" pitchFamily="18" charset="0"/>
                          </a:rPr>
                        </m:ctrlPr>
                      </m:fPr>
                      <m:num>
                        <m:r>
                          <a:rPr lang="en-US" altLang="zh-CN" sz="2400" i="1">
                            <a:solidFill>
                              <a:prstClr val="black"/>
                            </a:solidFill>
                            <a:latin typeface="Cambria Math" panose="02040503050406030204" pitchFamily="18" charset="0"/>
                            <a:ea typeface="宋体" panose="02010600030101010101" pitchFamily="2" charset="-122"/>
                            <a:cs typeface="宋体" panose="02010600030101010101" pitchFamily="2" charset="-122"/>
                          </a:rPr>
                          <m:t>1</m:t>
                        </m:r>
                      </m:num>
                      <m:den>
                        <m:r>
                          <a:rPr lang="en-US" altLang="zh-CN" sz="2400" i="1">
                            <a:solidFill>
                              <a:prstClr val="black"/>
                            </a:solidFill>
                            <a:latin typeface="Cambria Math" panose="02040503050406030204" pitchFamily="18" charset="0"/>
                            <a:ea typeface="宋体" panose="02010600030101010101" pitchFamily="2" charset="-122"/>
                            <a:cs typeface="宋体" panose="02010600030101010101" pitchFamily="2" charset="-122"/>
                          </a:rPr>
                          <m:t>1+</m:t>
                        </m:r>
                        <m:sSup>
                          <m:sSupPr>
                            <m:ctrlPr>
                              <a:rPr lang="zh-CN" altLang="zh-CN" sz="2400" i="1">
                                <a:solidFill>
                                  <a:prstClr val="black"/>
                                </a:solidFill>
                                <a:latin typeface="Cambria Math" panose="02040503050406030204" pitchFamily="18" charset="0"/>
                                <a:ea typeface="Cambria Math" panose="02040503050406030204" pitchFamily="18" charset="0"/>
                              </a:rPr>
                            </m:ctrlPr>
                          </m:sSupPr>
                          <m:e>
                            <m:r>
                              <a:rPr lang="en-US" altLang="zh-CN" sz="2400" i="1">
                                <a:solidFill>
                                  <a:prstClr val="black"/>
                                </a:solidFill>
                                <a:latin typeface="Cambria Math" panose="02040503050406030204" pitchFamily="18" charset="0"/>
                                <a:ea typeface="宋体" panose="02010600030101010101" pitchFamily="2" charset="-122"/>
                                <a:cs typeface="宋体" panose="02010600030101010101" pitchFamily="2" charset="-122"/>
                              </a:rPr>
                              <m:t>𝑒</m:t>
                            </m:r>
                          </m:e>
                          <m:sup>
                            <m:r>
                              <a:rPr lang="en-US" altLang="zh-CN" sz="2400" i="1">
                                <a:solidFill>
                                  <a:prstClr val="black"/>
                                </a:solidFill>
                                <a:latin typeface="Cambria Math" panose="02040503050406030204" pitchFamily="18" charset="0"/>
                                <a:ea typeface="宋体" panose="02010600030101010101" pitchFamily="2" charset="-122"/>
                                <a:cs typeface="宋体" panose="02010600030101010101" pitchFamily="2" charset="-122"/>
                              </a:rPr>
                              <m:t>−</m:t>
                            </m:r>
                            <m:r>
                              <a:rPr lang="en-US" altLang="zh-CN" sz="2400"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sup>
                        </m:sSup>
                      </m:den>
                    </m:f>
                  </m:oMath>
                </a14:m>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缺点：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a:t>
                </a:r>
                <a:r>
                  <a:rPr lang="zh-CN" altLang="en-US" dirty="0">
                    <a:solidFill>
                      <a:srgbClr val="0000FF"/>
                    </a:solidFill>
                    <a:latin typeface="微软雅黑" panose="020B0503020204020204" pitchFamily="34" charset="-122"/>
                    <a:ea typeface="微软雅黑" panose="020B0503020204020204" pitchFamily="34" charset="-122"/>
                  </a:rPr>
                  <a:t>容易出现梯度消失（当 </a:t>
                </a:r>
                <a:r>
                  <a:rPr lang="en-US" altLang="zh-CN" dirty="0">
                    <a:solidFill>
                      <a:srgbClr val="0000FF"/>
                    </a:solidFill>
                    <a:latin typeface="微软雅黑" panose="020B0503020204020204" pitchFamily="34" charset="-122"/>
                    <a:ea typeface="微软雅黑" panose="020B0503020204020204" pitchFamily="34" charset="-122"/>
                  </a:rPr>
                  <a:t>sigmoid </a:t>
                </a:r>
                <a:r>
                  <a:rPr lang="zh-CN" altLang="en-US" dirty="0">
                    <a:solidFill>
                      <a:srgbClr val="0000FF"/>
                    </a:solidFill>
                    <a:latin typeface="微软雅黑" panose="020B0503020204020204" pitchFamily="34" charset="-122"/>
                    <a:ea typeface="微软雅黑" panose="020B0503020204020204" pitchFamily="34" charset="-122"/>
                  </a:rPr>
                  <a:t>函数值过高或过低时，导数变得非常小，即 </a:t>
                </a:r>
                <a:r>
                  <a:rPr lang="en-US" altLang="zh-CN" dirty="0">
                    <a:solidFill>
                      <a:srgbClr val="0000FF"/>
                    </a:solidFill>
                    <a:latin typeface="微软雅黑" panose="020B0503020204020204" pitchFamily="34" charset="-122"/>
                    <a:ea typeface="微软雅黑" panose="020B0503020204020204" pitchFamily="34" charset="-122"/>
                  </a:rPr>
                  <a:t>&lt;&lt; 1</a:t>
                </a:r>
                <a:r>
                  <a:rPr lang="zh-CN" altLang="en-US" dirty="0">
                    <a:solidFill>
                      <a:srgbClr val="0000FF"/>
                    </a:solidFill>
                    <a:latin typeface="微软雅黑" panose="020B0503020204020204" pitchFamily="34" charset="-122"/>
                    <a:ea typeface="微软雅黑" panose="020B0503020204020204" pitchFamily="34" charset="-122"/>
                  </a:rPr>
                  <a:t>。这会导致梯度消失和深度网络学习不佳。）</a:t>
                </a:r>
                <a:r>
                  <a:rPr lang="zh-CN" altLang="en-US" dirty="0">
                    <a:solidFill>
                      <a:srgbClr val="292929"/>
                    </a:solidFill>
                    <a:latin typeface="微软雅黑" panose="020B0503020204020204" pitchFamily="34" charset="-122"/>
                    <a:ea typeface="微软雅黑" panose="020B0503020204020204" pitchFamily="34" charset="-122"/>
                  </a:rPr>
                  <a:t>；</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2</a:t>
                </a:r>
                <a:r>
                  <a:rPr lang="zh-CN" altLang="en-US" dirty="0">
                    <a:solidFill>
                      <a:srgbClr val="292929"/>
                    </a:solidFill>
                    <a:latin typeface="微软雅黑" panose="020B0503020204020204" pitchFamily="34" charset="-122"/>
                    <a:ea typeface="微软雅黑" panose="020B0503020204020204" pitchFamily="34" charset="-122"/>
                  </a:rPr>
                  <a:t>）函数并非以原点为对称中心，降低了参数更新效率；</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3</a:t>
                </a:r>
                <a:r>
                  <a:rPr lang="zh-CN" altLang="en-US" dirty="0">
                    <a:solidFill>
                      <a:srgbClr val="292929"/>
                    </a:solidFill>
                    <a:latin typeface="微软雅黑" panose="020B0503020204020204" pitchFamily="34" charset="-122"/>
                    <a:ea typeface="微软雅黑" panose="020B0503020204020204" pitchFamily="34" charset="-122"/>
                  </a:rPr>
                  <a:t>）指数运算降低运算速度。</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55865" y="665743"/>
                <a:ext cx="4413264" cy="4555414"/>
              </a:xfrm>
              <a:prstGeom prst="rect">
                <a:avLst/>
              </a:prstGeom>
              <a:blipFill>
                <a:blip r:embed="rId3"/>
                <a:stretch>
                  <a:fillRect l="-1243" r="-8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869208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激活函数</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61</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55865" y="887896"/>
                <a:ext cx="4823066" cy="4054828"/>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GB" altLang="zh-CN" b="1" dirty="0">
                    <a:solidFill>
                      <a:srgbClr val="292929"/>
                    </a:solidFill>
                    <a:latin typeface="微软雅黑" panose="020B0503020204020204" pitchFamily="34" charset="-122"/>
                    <a:ea typeface="微软雅黑" panose="020B0503020204020204" pitchFamily="34" charset="-122"/>
                  </a:rPr>
                  <a:t>Tanh  </a:t>
                </a:r>
                <a:r>
                  <a:rPr lang="zh-CN" altLang="en-US" b="1" dirty="0">
                    <a:solidFill>
                      <a:srgbClr val="292929"/>
                    </a:solidFill>
                    <a:latin typeface="微软雅黑" panose="020B0503020204020204" pitchFamily="34" charset="-122"/>
                    <a:ea typeface="微软雅黑" panose="020B0503020204020204" pitchFamily="34" charset="-122"/>
                  </a:rPr>
                  <a:t>激活函数</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函数公式：</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宋体" panose="02010600030101010101" pitchFamily="2" charset="-122"/>
                          <a:cs typeface="宋体" panose="02010600030101010101" pitchFamily="2" charset="-122"/>
                        </a:rPr>
                        <m:t>𝑓</m:t>
                      </m:r>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宋体" panose="02010600030101010101" pitchFamily="2" charset="-122"/>
                            </a:rPr>
                            <m:t>𝑥</m:t>
                          </m:r>
                        </m:e>
                      </m:d>
                      <m:r>
                        <a:rPr lang="en-US" altLang="zh-CN" sz="2400" i="1">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400" i="1">
                              <a:latin typeface="Cambria Math" panose="02040503050406030204" pitchFamily="18" charset="0"/>
                              <a:ea typeface="Cambria Math" panose="02040503050406030204" pitchFamily="18" charset="0"/>
                            </a:rPr>
                          </m:ctrlPr>
                        </m:funcPr>
                        <m:fName>
                          <m:r>
                            <m:rPr>
                              <m:sty m:val="p"/>
                            </m:rPr>
                            <a:rPr lang="en-US" altLang="zh-CN" sz="2400">
                              <a:latin typeface="Cambria Math" panose="02040503050406030204" pitchFamily="18" charset="0"/>
                              <a:ea typeface="宋体" panose="02010600030101010101" pitchFamily="2" charset="-122"/>
                              <a:cs typeface="宋体" panose="02010600030101010101" pitchFamily="2" charset="-122"/>
                            </a:rPr>
                            <m:t>tanh</m:t>
                          </m:r>
                        </m:fName>
                        <m:e>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宋体" panose="02010600030101010101" pitchFamily="2" charset="-122"/>
                                </a:rPr>
                                <m:t>𝑥</m:t>
                              </m:r>
                            </m:e>
                          </m:d>
                        </m:e>
                      </m:func>
                      <m:r>
                        <a:rPr lang="en-US" altLang="zh-CN" sz="2400" i="1">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宋体" panose="02010600030101010101" pitchFamily="2" charset="-122"/>
                              <a:cs typeface="宋体" panose="02010600030101010101" pitchFamily="2" charset="-122"/>
                            </a:rPr>
                            <m:t>2</m:t>
                          </m:r>
                        </m:num>
                        <m:den>
                          <m:r>
                            <a:rPr lang="en-US" altLang="zh-CN" sz="2400" i="1">
                              <a:latin typeface="Cambria Math" panose="02040503050406030204" pitchFamily="18" charset="0"/>
                              <a:ea typeface="宋体" panose="02010600030101010101" pitchFamily="2" charset="-122"/>
                              <a:cs typeface="宋体" panose="02010600030101010101" pitchFamily="2" charset="-122"/>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宋体" panose="02010600030101010101" pitchFamily="2" charset="-122"/>
                                  <a:cs typeface="宋体" panose="02010600030101010101" pitchFamily="2" charset="-122"/>
                                </a:rPr>
                                <m:t>𝑒</m:t>
                              </m:r>
                            </m:e>
                            <m:sup>
                              <m:r>
                                <a:rPr lang="en-US" altLang="zh-CN" sz="2400" i="1">
                                  <a:latin typeface="Cambria Math" panose="02040503050406030204" pitchFamily="18" charset="0"/>
                                  <a:ea typeface="宋体" panose="02010600030101010101" pitchFamily="2" charset="-122"/>
                                  <a:cs typeface="宋体" panose="02010600030101010101" pitchFamily="2" charset="-122"/>
                                </a:rPr>
                                <m:t>−2</m:t>
                              </m:r>
                              <m:r>
                                <a:rPr lang="en-US" altLang="zh-CN" sz="2400" i="1">
                                  <a:latin typeface="Cambria Math" panose="02040503050406030204" pitchFamily="18" charset="0"/>
                                  <a:ea typeface="宋体" panose="02010600030101010101" pitchFamily="2" charset="-122"/>
                                  <a:cs typeface="宋体" panose="02010600030101010101" pitchFamily="2" charset="-122"/>
                                </a:rPr>
                                <m:t>𝑥</m:t>
                              </m:r>
                            </m:sup>
                          </m:sSup>
                        </m:den>
                      </m:f>
                      <m:r>
                        <a:rPr lang="en-US" altLang="zh-CN" sz="2400" i="1">
                          <a:latin typeface="Cambria Math" panose="02040503050406030204" pitchFamily="18" charset="0"/>
                          <a:ea typeface="宋体" panose="02010600030101010101" pitchFamily="2" charset="-122"/>
                          <a:cs typeface="宋体" panose="02010600030101010101" pitchFamily="2" charset="-122"/>
                        </a:rPr>
                        <m:t>−1</m:t>
                      </m:r>
                    </m:oMath>
                  </m:oMathPara>
                </a14:m>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特点：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）当输入过大过小时，输出几乎是平滑的，梯度很小，不利于权重更新。 与</a:t>
                </a:r>
                <a:r>
                  <a:rPr lang="en-US" altLang="zh-CN" dirty="0">
                    <a:solidFill>
                      <a:srgbClr val="292929"/>
                    </a:solidFill>
                    <a:latin typeface="微软雅黑" panose="020B0503020204020204" pitchFamily="34" charset="-122"/>
                    <a:ea typeface="微软雅黑" panose="020B0503020204020204" pitchFamily="34" charset="-122"/>
                  </a:rPr>
                  <a:t>sigmoid</a:t>
                </a:r>
                <a:r>
                  <a:rPr lang="zh-CN" altLang="en-US" dirty="0">
                    <a:solidFill>
                      <a:srgbClr val="292929"/>
                    </a:solidFill>
                    <a:latin typeface="微软雅黑" panose="020B0503020204020204" pitchFamily="34" charset="-122"/>
                    <a:ea typeface="微软雅黑" panose="020B0503020204020204" pitchFamily="34" charset="-122"/>
                  </a:rPr>
                  <a:t>不同之处在于输出间隔。 </a:t>
                </a:r>
                <a:r>
                  <a:rPr lang="en-US" altLang="zh-CN" dirty="0">
                    <a:solidFill>
                      <a:srgbClr val="292929"/>
                    </a:solidFill>
                    <a:latin typeface="微软雅黑" panose="020B0503020204020204" pitchFamily="34" charset="-122"/>
                    <a:ea typeface="微软雅黑" panose="020B0503020204020204" pitchFamily="34" charset="-122"/>
                  </a:rPr>
                  <a:t>tanh</a:t>
                </a:r>
                <a:r>
                  <a:rPr lang="zh-CN" altLang="en-US" dirty="0">
                    <a:solidFill>
                      <a:srgbClr val="292929"/>
                    </a:solidFill>
                    <a:latin typeface="微软雅黑" panose="020B0503020204020204" pitchFamily="34" charset="-122"/>
                    <a:ea typeface="微软雅黑" panose="020B0503020204020204" pitchFamily="34" charset="-122"/>
                  </a:rPr>
                  <a:t>的输出区间为</a:t>
                </a:r>
                <a:r>
                  <a:rPr lang="en-US" altLang="zh-CN" dirty="0">
                    <a:solidFill>
                      <a:srgbClr val="292929"/>
                    </a:solidFill>
                    <a:latin typeface="微软雅黑" panose="020B0503020204020204" pitchFamily="34" charset="-122"/>
                    <a:ea typeface="微软雅黑" panose="020B0503020204020204" pitchFamily="34" charset="-122"/>
                  </a:rPr>
                  <a:t>[-1, 1]</a:t>
                </a:r>
                <a:r>
                  <a:rPr lang="zh-CN" altLang="en-US" dirty="0">
                    <a:solidFill>
                      <a:srgbClr val="292929"/>
                    </a:solidFill>
                    <a:latin typeface="微软雅黑" panose="020B0503020204020204" pitchFamily="34" charset="-122"/>
                    <a:ea typeface="微软雅黑" panose="020B0503020204020204" pitchFamily="34" charset="-122"/>
                  </a:rPr>
                  <a:t>，整个函数以</a:t>
                </a:r>
                <a:r>
                  <a:rPr lang="en-US" altLang="zh-CN" dirty="0">
                    <a:solidFill>
                      <a:srgbClr val="292929"/>
                    </a:solidFill>
                    <a:latin typeface="微软雅黑" panose="020B0503020204020204" pitchFamily="34" charset="-122"/>
                    <a:ea typeface="微软雅黑" panose="020B0503020204020204" pitchFamily="34" charset="-122"/>
                  </a:rPr>
                  <a:t>0</a:t>
                </a:r>
                <a:r>
                  <a:rPr lang="zh-CN" altLang="en-US" dirty="0">
                    <a:solidFill>
                      <a:srgbClr val="292929"/>
                    </a:solidFill>
                    <a:latin typeface="微软雅黑" panose="020B0503020204020204" pitchFamily="34" charset="-122"/>
                    <a:ea typeface="微软雅黑" panose="020B0503020204020204" pitchFamily="34" charset="-122"/>
                  </a:rPr>
                  <a:t>为中心，优于</a:t>
                </a:r>
                <a:r>
                  <a:rPr lang="en-US" altLang="zh-CN" dirty="0">
                    <a:solidFill>
                      <a:srgbClr val="292929"/>
                    </a:solidFill>
                    <a:latin typeface="微软雅黑" panose="020B0503020204020204" pitchFamily="34" charset="-122"/>
                    <a:ea typeface="微软雅黑" panose="020B0503020204020204" pitchFamily="34" charset="-122"/>
                  </a:rPr>
                  <a:t>sigmoid</a:t>
                </a:r>
                <a:r>
                  <a:rPr lang="zh-CN" altLang="en-US" dirty="0">
                    <a:solidFill>
                      <a:srgbClr val="292929"/>
                    </a:solidFill>
                    <a:latin typeface="微软雅黑" panose="020B0503020204020204" pitchFamily="34" charset="-122"/>
                    <a:ea typeface="微软雅黑" panose="020B0503020204020204" pitchFamily="34" charset="-122"/>
                  </a:rPr>
                  <a:t>。</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2</a:t>
                </a:r>
                <a:r>
                  <a:rPr lang="zh-CN" altLang="en-US" dirty="0">
                    <a:solidFill>
                      <a:srgbClr val="292929"/>
                    </a:solidFill>
                    <a:latin typeface="微软雅黑" panose="020B0503020204020204" pitchFamily="34" charset="-122"/>
                    <a:ea typeface="微软雅黑" panose="020B0503020204020204" pitchFamily="34" charset="-122"/>
                  </a:rPr>
                  <a:t>）主要优点是负输入将被映射为强负值，而零输入将在 </a:t>
                </a:r>
                <a:r>
                  <a:rPr lang="en-US" altLang="zh-CN" dirty="0">
                    <a:solidFill>
                      <a:srgbClr val="292929"/>
                    </a:solidFill>
                    <a:latin typeface="微软雅黑" panose="020B0503020204020204" pitchFamily="34" charset="-122"/>
                    <a:ea typeface="微软雅黑" panose="020B0503020204020204" pitchFamily="34" charset="-122"/>
                  </a:rPr>
                  <a:t>tanh </a:t>
                </a:r>
                <a:r>
                  <a:rPr lang="zh-CN" altLang="en-US" dirty="0">
                    <a:solidFill>
                      <a:srgbClr val="292929"/>
                    </a:solidFill>
                    <a:latin typeface="微软雅黑" panose="020B0503020204020204" pitchFamily="34" charset="-122"/>
                    <a:ea typeface="微软雅黑" panose="020B0503020204020204" pitchFamily="34" charset="-122"/>
                  </a:rPr>
                  <a:t>函数中映射到接近零。</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55865" y="887896"/>
                <a:ext cx="4823066" cy="4054828"/>
              </a:xfrm>
              <a:prstGeom prst="rect">
                <a:avLst/>
              </a:prstGeom>
              <a:blipFill>
                <a:blip r:embed="rId3"/>
                <a:stretch>
                  <a:fillRect l="-1138" r="-5689" b="-150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C9E70C8-4C84-454F-A03F-71A3E0488CA9}"/>
              </a:ext>
            </a:extLst>
          </p:cNvPr>
          <p:cNvPicPr>
            <a:picLocks noChangeAspect="1"/>
          </p:cNvPicPr>
          <p:nvPr/>
        </p:nvPicPr>
        <p:blipFill>
          <a:blip r:embed="rId4"/>
          <a:stretch>
            <a:fillRect/>
          </a:stretch>
        </p:blipFill>
        <p:spPr>
          <a:xfrm>
            <a:off x="5385550" y="1121261"/>
            <a:ext cx="3758451" cy="3032504"/>
          </a:xfrm>
          <a:prstGeom prst="rect">
            <a:avLst/>
          </a:prstGeom>
        </p:spPr>
      </p:pic>
      <p:pic>
        <p:nvPicPr>
          <p:cNvPr id="8" name="图片 7">
            <a:extLst>
              <a:ext uri="{FF2B5EF4-FFF2-40B4-BE49-F238E27FC236}">
                <a16:creationId xmlns:a16="http://schemas.microsoft.com/office/drawing/2014/main" id="{7C8E0DF2-79A1-4146-9312-070DC39F90E8}"/>
              </a:ext>
            </a:extLst>
          </p:cNvPr>
          <p:cNvPicPr>
            <a:picLocks noChangeAspect="1"/>
          </p:cNvPicPr>
          <p:nvPr/>
        </p:nvPicPr>
        <p:blipFill>
          <a:blip r:embed="rId5"/>
          <a:stretch>
            <a:fillRect/>
          </a:stretch>
        </p:blipFill>
        <p:spPr>
          <a:xfrm>
            <a:off x="5508961" y="3989433"/>
            <a:ext cx="3635039" cy="2334665"/>
          </a:xfrm>
          <a:prstGeom prst="rect">
            <a:avLst/>
          </a:prstGeom>
        </p:spPr>
      </p:pic>
    </p:spTree>
    <p:extLst>
      <p:ext uri="{BB962C8B-B14F-4D97-AF65-F5344CB8AC3E}">
        <p14:creationId xmlns:p14="http://schemas.microsoft.com/office/powerpoint/2010/main" val="259770790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激活函数</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62</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36615" y="911878"/>
            <a:ext cx="4823066" cy="5032147"/>
          </a:xfrm>
          <a:prstGeom prst="rect">
            <a:avLst/>
          </a:prstGeom>
          <a:noFill/>
        </p:spPr>
        <p:txBody>
          <a:bodyPr wrap="square">
            <a:spAutoFit/>
          </a:bodyPr>
          <a:lstStyle/>
          <a:p>
            <a:pPr defTabSz="457200">
              <a:spcAft>
                <a:spcPts val="600"/>
              </a:spcAft>
              <a:defRPr/>
            </a:pPr>
            <a:endParaRPr lang="en-US" altLang="zh-CN" sz="24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GB" altLang="zh-CN" b="1" dirty="0" err="1">
                <a:solidFill>
                  <a:srgbClr val="292929"/>
                </a:solidFill>
                <a:latin typeface="微软雅黑" panose="020B0503020204020204" pitchFamily="34" charset="-122"/>
                <a:ea typeface="微软雅黑" panose="020B0503020204020204" pitchFamily="34" charset="-122"/>
              </a:rPr>
              <a:t>ReLU</a:t>
            </a:r>
            <a:r>
              <a:rPr lang="en-GB" altLang="zh-CN" b="1" dirty="0">
                <a:solidFill>
                  <a:srgbClr val="292929"/>
                </a:solidFill>
                <a:latin typeface="微软雅黑" panose="020B0503020204020204" pitchFamily="34" charset="-122"/>
                <a:ea typeface="微软雅黑" panose="020B0503020204020204" pitchFamily="34" charset="-122"/>
              </a:rPr>
              <a:t> (Rectified Linear Unit)  </a:t>
            </a:r>
            <a:r>
              <a:rPr lang="zh-CN" altLang="en-US" b="1" dirty="0">
                <a:solidFill>
                  <a:srgbClr val="292929"/>
                </a:solidFill>
                <a:latin typeface="微软雅黑" panose="020B0503020204020204" pitchFamily="34" charset="-122"/>
                <a:ea typeface="微软雅黑" panose="020B0503020204020204" pitchFamily="34" charset="-122"/>
              </a:rPr>
              <a:t>激活函数</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函数公式：</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优点：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）当输入为正时，不存在梯度饱和问题。</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2</a:t>
            </a:r>
            <a:r>
              <a:rPr lang="zh-CN" altLang="en-US" dirty="0">
                <a:solidFill>
                  <a:srgbClr val="292929"/>
                </a:solidFill>
                <a:latin typeface="微软雅黑" panose="020B0503020204020204" pitchFamily="34" charset="-122"/>
                <a:ea typeface="微软雅黑" panose="020B0503020204020204" pitchFamily="34" charset="-122"/>
              </a:rPr>
              <a:t>）计算速度要快得多。 </a:t>
            </a:r>
            <a:r>
              <a:rPr lang="en-US" altLang="zh-CN" dirty="0" err="1">
                <a:solidFill>
                  <a:srgbClr val="292929"/>
                </a:solidFill>
                <a:latin typeface="微软雅黑" panose="020B0503020204020204" pitchFamily="34" charset="-122"/>
                <a:ea typeface="微软雅黑" panose="020B0503020204020204" pitchFamily="34" charset="-122"/>
              </a:rPr>
              <a:t>ReLU</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函数只有线性关系。 无论是向前还是向后，都比</a:t>
            </a:r>
            <a:r>
              <a:rPr lang="en-US" altLang="zh-CN" dirty="0">
                <a:solidFill>
                  <a:srgbClr val="292929"/>
                </a:solidFill>
                <a:latin typeface="微软雅黑" panose="020B0503020204020204" pitchFamily="34" charset="-122"/>
                <a:ea typeface="微软雅黑" panose="020B0503020204020204" pitchFamily="34" charset="-122"/>
              </a:rPr>
              <a:t>sigmoid</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a:solidFill>
                  <a:srgbClr val="292929"/>
                </a:solidFill>
                <a:latin typeface="微软雅黑" panose="020B0503020204020204" pitchFamily="34" charset="-122"/>
                <a:ea typeface="微软雅黑" panose="020B0503020204020204" pitchFamily="34" charset="-122"/>
              </a:rPr>
              <a:t>tanh</a:t>
            </a:r>
            <a:r>
              <a:rPr lang="zh-CN" altLang="en-US" dirty="0">
                <a:solidFill>
                  <a:srgbClr val="292929"/>
                </a:solidFill>
                <a:latin typeface="微软雅黑" panose="020B0503020204020204" pitchFamily="34" charset="-122"/>
                <a:ea typeface="微软雅黑" panose="020B0503020204020204" pitchFamily="34" charset="-122"/>
              </a:rPr>
              <a:t>快得多。 （</a:t>
            </a:r>
            <a:r>
              <a:rPr lang="en-US" altLang="zh-CN" dirty="0">
                <a:solidFill>
                  <a:srgbClr val="292929"/>
                </a:solidFill>
                <a:latin typeface="微软雅黑" panose="020B0503020204020204" pitchFamily="34" charset="-122"/>
                <a:ea typeface="微软雅黑" panose="020B0503020204020204" pitchFamily="34" charset="-122"/>
              </a:rPr>
              <a:t>sigmoid</a:t>
            </a:r>
            <a:r>
              <a:rPr lang="zh-CN" altLang="en-US" dirty="0">
                <a:solidFill>
                  <a:srgbClr val="292929"/>
                </a:solidFill>
                <a:latin typeface="微软雅黑" panose="020B0503020204020204" pitchFamily="34" charset="-122"/>
                <a:ea typeface="微软雅黑" panose="020B0503020204020204" pitchFamily="34" charset="-122"/>
              </a:rPr>
              <a:t>和</a:t>
            </a:r>
            <a:r>
              <a:rPr lang="en-US" altLang="zh-CN" dirty="0">
                <a:solidFill>
                  <a:srgbClr val="292929"/>
                </a:solidFill>
                <a:latin typeface="微软雅黑" panose="020B0503020204020204" pitchFamily="34" charset="-122"/>
                <a:ea typeface="微软雅黑" panose="020B0503020204020204" pitchFamily="34" charset="-122"/>
              </a:rPr>
              <a:t>tanh</a:t>
            </a:r>
            <a:r>
              <a:rPr lang="zh-CN" altLang="en-US" dirty="0">
                <a:solidFill>
                  <a:srgbClr val="292929"/>
                </a:solidFill>
                <a:latin typeface="微软雅黑" panose="020B0503020204020204" pitchFamily="34" charset="-122"/>
                <a:ea typeface="微软雅黑" panose="020B0503020204020204" pitchFamily="34" charset="-122"/>
              </a:rPr>
              <a:t>需要计算指数，会比较慢。）</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p:txBody>
      </p:sp>
      <p:pic>
        <p:nvPicPr>
          <p:cNvPr id="3" name="图片 2">
            <a:extLst>
              <a:ext uri="{FF2B5EF4-FFF2-40B4-BE49-F238E27FC236}">
                <a16:creationId xmlns:a16="http://schemas.microsoft.com/office/drawing/2014/main" id="{3E716406-C83D-448F-83CD-A33FE3BF10EF}"/>
              </a:ext>
            </a:extLst>
          </p:cNvPr>
          <p:cNvPicPr>
            <a:picLocks noChangeAspect="1"/>
          </p:cNvPicPr>
          <p:nvPr/>
        </p:nvPicPr>
        <p:blipFill>
          <a:blip r:embed="rId3"/>
          <a:stretch>
            <a:fillRect/>
          </a:stretch>
        </p:blipFill>
        <p:spPr>
          <a:xfrm>
            <a:off x="5059682" y="1549668"/>
            <a:ext cx="4084383" cy="2140718"/>
          </a:xfrm>
          <a:prstGeom prst="rect">
            <a:avLst/>
          </a:prstGeom>
        </p:spPr>
      </p:pic>
      <p:pic>
        <p:nvPicPr>
          <p:cNvPr id="9" name="图片 8">
            <a:extLst>
              <a:ext uri="{FF2B5EF4-FFF2-40B4-BE49-F238E27FC236}">
                <a16:creationId xmlns:a16="http://schemas.microsoft.com/office/drawing/2014/main" id="{BD436740-84C6-49A2-AA3C-6BC450440EBC}"/>
              </a:ext>
            </a:extLst>
          </p:cNvPr>
          <p:cNvPicPr>
            <a:picLocks noChangeAspect="1"/>
          </p:cNvPicPr>
          <p:nvPr/>
        </p:nvPicPr>
        <p:blipFill>
          <a:blip r:embed="rId4"/>
          <a:stretch>
            <a:fillRect/>
          </a:stretch>
        </p:blipFill>
        <p:spPr>
          <a:xfrm>
            <a:off x="236616" y="2390661"/>
            <a:ext cx="4740111" cy="936869"/>
          </a:xfrm>
          <a:prstGeom prst="rect">
            <a:avLst/>
          </a:prstGeom>
        </p:spPr>
      </p:pic>
    </p:spTree>
    <p:extLst>
      <p:ext uri="{BB962C8B-B14F-4D97-AF65-F5344CB8AC3E}">
        <p14:creationId xmlns:p14="http://schemas.microsoft.com/office/powerpoint/2010/main" val="1970964943"/>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激活函数</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63</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36615" y="911877"/>
            <a:ext cx="4823066" cy="5570756"/>
          </a:xfrm>
          <a:prstGeom prst="rect">
            <a:avLst/>
          </a:prstGeom>
          <a:noFill/>
        </p:spPr>
        <p:txBody>
          <a:bodyPr wrap="square">
            <a:spAutoFit/>
          </a:bodyPr>
          <a:lstStyle/>
          <a:p>
            <a:pPr defTabSz="457200">
              <a:spcAft>
                <a:spcPts val="600"/>
              </a:spcAft>
              <a:defRPr/>
            </a:pPr>
            <a:endParaRPr lang="en-US" altLang="zh-CN" sz="24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GB" altLang="zh-CN" b="1" dirty="0" err="1">
                <a:solidFill>
                  <a:srgbClr val="292929"/>
                </a:solidFill>
                <a:latin typeface="微软雅黑" panose="020B0503020204020204" pitchFamily="34" charset="-122"/>
                <a:ea typeface="微软雅黑" panose="020B0503020204020204" pitchFamily="34" charset="-122"/>
              </a:rPr>
              <a:t>ReLU</a:t>
            </a:r>
            <a:r>
              <a:rPr lang="en-GB" altLang="zh-CN" b="1" dirty="0">
                <a:solidFill>
                  <a:srgbClr val="292929"/>
                </a:solidFill>
                <a:latin typeface="微软雅黑" panose="020B0503020204020204" pitchFamily="34" charset="-122"/>
                <a:ea typeface="微软雅黑" panose="020B0503020204020204" pitchFamily="34" charset="-122"/>
              </a:rPr>
              <a:t> (Rectified Linear Unit)  </a:t>
            </a:r>
            <a:r>
              <a:rPr lang="zh-CN" altLang="en-US" b="1" dirty="0">
                <a:solidFill>
                  <a:srgbClr val="292929"/>
                </a:solidFill>
                <a:latin typeface="微软雅黑" panose="020B0503020204020204" pitchFamily="34" charset="-122"/>
                <a:ea typeface="微软雅黑" panose="020B0503020204020204" pitchFamily="34" charset="-122"/>
              </a:rPr>
              <a:t>激活函数</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函数公式：</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缺点：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Dead </a:t>
            </a:r>
            <a:r>
              <a:rPr lang="en-US" altLang="zh-CN" dirty="0" err="1">
                <a:solidFill>
                  <a:srgbClr val="0000FF"/>
                </a:solidFill>
                <a:latin typeface="微软雅黑" panose="020B0503020204020204" pitchFamily="34" charset="-122"/>
                <a:ea typeface="微软雅黑" panose="020B0503020204020204" pitchFamily="34" charset="-122"/>
              </a:rPr>
              <a:t>ReLU</a:t>
            </a:r>
            <a:r>
              <a:rPr lang="en-US" altLang="zh-CN" dirty="0">
                <a:solidFill>
                  <a:srgbClr val="0000FF"/>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问题</a:t>
            </a:r>
            <a:r>
              <a:rPr lang="en-US" altLang="zh-CN" dirty="0">
                <a:solidFill>
                  <a:srgbClr val="0000FF"/>
                </a:solidFill>
                <a:latin typeface="微软雅黑" panose="020B0503020204020204" pitchFamily="34" charset="-122"/>
                <a:ea typeface="微软雅黑" panose="020B0503020204020204" pitchFamily="34" charset="-122"/>
              </a:rPr>
              <a:t>——</a:t>
            </a:r>
            <a:r>
              <a:rPr lang="zh-CN" altLang="en-US" dirty="0">
                <a:solidFill>
                  <a:srgbClr val="0000FF"/>
                </a:solidFill>
                <a:latin typeface="微软雅黑" panose="020B0503020204020204" pitchFamily="34" charset="-122"/>
                <a:ea typeface="微软雅黑" panose="020B0503020204020204" pitchFamily="34" charset="-122"/>
              </a:rPr>
              <a:t>当输入为负数时，</a:t>
            </a:r>
            <a:r>
              <a:rPr lang="en-US" altLang="zh-CN" dirty="0" err="1">
                <a:solidFill>
                  <a:srgbClr val="0000FF"/>
                </a:solidFill>
                <a:latin typeface="微软雅黑" panose="020B0503020204020204" pitchFamily="34" charset="-122"/>
                <a:ea typeface="微软雅黑" panose="020B0503020204020204" pitchFamily="34" charset="-122"/>
              </a:rPr>
              <a:t>ReLU</a:t>
            </a:r>
            <a:r>
              <a:rPr lang="en-US" altLang="zh-CN" dirty="0">
                <a:solidFill>
                  <a:srgbClr val="0000FF"/>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完全处于非活跃状态，这意味着在反向传播过程中，如果输入负数，梯度将为</a:t>
            </a:r>
            <a:r>
              <a:rPr lang="en-US" altLang="zh-CN" dirty="0">
                <a:solidFill>
                  <a:srgbClr val="0000FF"/>
                </a:solidFill>
                <a:latin typeface="微软雅黑" panose="020B0503020204020204" pitchFamily="34" charset="-122"/>
                <a:ea typeface="微软雅黑" panose="020B0503020204020204" pitchFamily="34" charset="-122"/>
              </a:rPr>
              <a:t>0</a:t>
            </a:r>
            <a:r>
              <a:rPr lang="zh-CN" altLang="en-US" dirty="0">
                <a:solidFill>
                  <a:srgbClr val="292929"/>
                </a:solidFill>
                <a:latin typeface="微软雅黑" panose="020B0503020204020204" pitchFamily="34" charset="-122"/>
                <a:ea typeface="微软雅黑" panose="020B0503020204020204" pitchFamily="34" charset="-122"/>
              </a:rPr>
              <a:t>；</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2</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err="1">
                <a:solidFill>
                  <a:srgbClr val="292929"/>
                </a:solidFill>
                <a:latin typeface="微软雅黑" panose="020B0503020204020204" pitchFamily="34" charset="-122"/>
                <a:ea typeface="微软雅黑" panose="020B0503020204020204" pitchFamily="34" charset="-122"/>
              </a:rPr>
              <a:t>ReLU</a:t>
            </a:r>
            <a:r>
              <a:rPr lang="zh-CN" altLang="en-US" dirty="0">
                <a:solidFill>
                  <a:srgbClr val="292929"/>
                </a:solidFill>
                <a:latin typeface="微软雅黑" panose="020B0503020204020204" pitchFamily="34" charset="-122"/>
                <a:ea typeface="微软雅黑" panose="020B0503020204020204" pitchFamily="34" charset="-122"/>
              </a:rPr>
              <a:t>的输出值输出均值大于</a:t>
            </a:r>
            <a:r>
              <a:rPr lang="en-US" altLang="zh-CN" dirty="0">
                <a:solidFill>
                  <a:srgbClr val="292929"/>
                </a:solidFill>
                <a:latin typeface="微软雅黑" panose="020B0503020204020204" pitchFamily="34" charset="-122"/>
                <a:ea typeface="微软雅黑" panose="020B0503020204020204" pitchFamily="34" charset="-122"/>
              </a:rPr>
              <a:t>0</a:t>
            </a:r>
            <a:r>
              <a:rPr lang="zh-CN" altLang="en-US" dirty="0">
                <a:solidFill>
                  <a:srgbClr val="292929"/>
                </a:solidFill>
                <a:latin typeface="微软雅黑" panose="020B0503020204020204" pitchFamily="34" charset="-122"/>
                <a:ea typeface="微软雅黑" panose="020B0503020204020204" pitchFamily="34" charset="-122"/>
              </a:rPr>
              <a:t>。当激活值的均值非</a:t>
            </a:r>
            <a:r>
              <a:rPr lang="en-US" altLang="zh-CN" dirty="0">
                <a:solidFill>
                  <a:srgbClr val="292929"/>
                </a:solidFill>
                <a:latin typeface="微软雅黑" panose="020B0503020204020204" pitchFamily="34" charset="-122"/>
                <a:ea typeface="微软雅黑" panose="020B0503020204020204" pitchFamily="34" charset="-122"/>
              </a:rPr>
              <a:t>0</a:t>
            </a:r>
            <a:r>
              <a:rPr lang="zh-CN" altLang="en-US" dirty="0">
                <a:solidFill>
                  <a:srgbClr val="292929"/>
                </a:solidFill>
                <a:latin typeface="微软雅黑" panose="020B0503020204020204" pitchFamily="34" charset="-122"/>
                <a:ea typeface="微软雅黑" panose="020B0503020204020204" pitchFamily="34" charset="-122"/>
              </a:rPr>
              <a:t>时，就会对下一层造成一个</a:t>
            </a:r>
            <a:r>
              <a:rPr lang="en-US" altLang="zh-CN" dirty="0">
                <a:solidFill>
                  <a:srgbClr val="292929"/>
                </a:solidFill>
                <a:latin typeface="微软雅黑" panose="020B0503020204020204" pitchFamily="34" charset="-122"/>
                <a:ea typeface="微软雅黑" panose="020B0503020204020204" pitchFamily="34" charset="-122"/>
              </a:rPr>
              <a:t>bias</a:t>
            </a:r>
            <a:r>
              <a:rPr lang="zh-CN" altLang="en-US" dirty="0">
                <a:solidFill>
                  <a:srgbClr val="292929"/>
                </a:solidFill>
                <a:latin typeface="微软雅黑" panose="020B0503020204020204" pitchFamily="34" charset="-122"/>
                <a:ea typeface="微软雅黑" panose="020B0503020204020204" pitchFamily="34" charset="-122"/>
              </a:rPr>
              <a:t>，如果激活值之间不会相互抵消，会导致下一层的激活单元有</a:t>
            </a:r>
            <a:r>
              <a:rPr lang="en-US" altLang="zh-CN" dirty="0">
                <a:solidFill>
                  <a:srgbClr val="292929"/>
                </a:solidFill>
                <a:latin typeface="微软雅黑" panose="020B0503020204020204" pitchFamily="34" charset="-122"/>
                <a:ea typeface="微软雅黑" panose="020B0503020204020204" pitchFamily="34" charset="-122"/>
              </a:rPr>
              <a:t>bias shift</a:t>
            </a:r>
            <a:r>
              <a:rPr lang="zh-CN" altLang="en-US" dirty="0">
                <a:solidFill>
                  <a:srgbClr val="292929"/>
                </a:solidFill>
                <a:latin typeface="微软雅黑" panose="020B0503020204020204" pitchFamily="34" charset="-122"/>
                <a:ea typeface="微软雅黑" panose="020B0503020204020204" pitchFamily="34" charset="-122"/>
              </a:rPr>
              <a:t>。如此叠加，单元越多时，</a:t>
            </a:r>
            <a:r>
              <a:rPr lang="en-US" altLang="zh-CN" dirty="0">
                <a:solidFill>
                  <a:srgbClr val="292929"/>
                </a:solidFill>
                <a:latin typeface="微软雅黑" panose="020B0503020204020204" pitchFamily="34" charset="-122"/>
                <a:ea typeface="微软雅黑" panose="020B0503020204020204" pitchFamily="34" charset="-122"/>
              </a:rPr>
              <a:t>bias shift</a:t>
            </a:r>
            <a:r>
              <a:rPr lang="zh-CN" altLang="en-US" dirty="0">
                <a:solidFill>
                  <a:srgbClr val="292929"/>
                </a:solidFill>
                <a:latin typeface="微软雅黑" panose="020B0503020204020204" pitchFamily="34" charset="-122"/>
                <a:ea typeface="微软雅黑" panose="020B0503020204020204" pitchFamily="34" charset="-122"/>
              </a:rPr>
              <a:t>就会越大。</a:t>
            </a:r>
            <a:endParaRPr lang="en-US" altLang="zh-CN" dirty="0">
              <a:solidFill>
                <a:srgbClr val="292929"/>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E716406-C83D-448F-83CD-A33FE3BF10EF}"/>
              </a:ext>
            </a:extLst>
          </p:cNvPr>
          <p:cNvPicPr>
            <a:picLocks noChangeAspect="1"/>
          </p:cNvPicPr>
          <p:nvPr/>
        </p:nvPicPr>
        <p:blipFill>
          <a:blip r:embed="rId3"/>
          <a:stretch>
            <a:fillRect/>
          </a:stretch>
        </p:blipFill>
        <p:spPr>
          <a:xfrm>
            <a:off x="5059682" y="1549668"/>
            <a:ext cx="4084383" cy="2140718"/>
          </a:xfrm>
          <a:prstGeom prst="rect">
            <a:avLst/>
          </a:prstGeom>
        </p:spPr>
      </p:pic>
      <p:pic>
        <p:nvPicPr>
          <p:cNvPr id="9" name="图片 8">
            <a:extLst>
              <a:ext uri="{FF2B5EF4-FFF2-40B4-BE49-F238E27FC236}">
                <a16:creationId xmlns:a16="http://schemas.microsoft.com/office/drawing/2014/main" id="{BD436740-84C6-49A2-AA3C-6BC450440EBC}"/>
              </a:ext>
            </a:extLst>
          </p:cNvPr>
          <p:cNvPicPr>
            <a:picLocks noChangeAspect="1"/>
          </p:cNvPicPr>
          <p:nvPr/>
        </p:nvPicPr>
        <p:blipFill>
          <a:blip r:embed="rId4"/>
          <a:stretch>
            <a:fillRect/>
          </a:stretch>
        </p:blipFill>
        <p:spPr>
          <a:xfrm>
            <a:off x="236616" y="2390661"/>
            <a:ext cx="4740111" cy="936869"/>
          </a:xfrm>
          <a:prstGeom prst="rect">
            <a:avLst/>
          </a:prstGeom>
        </p:spPr>
      </p:pic>
    </p:spTree>
    <p:extLst>
      <p:ext uri="{BB962C8B-B14F-4D97-AF65-F5344CB8AC3E}">
        <p14:creationId xmlns:p14="http://schemas.microsoft.com/office/powerpoint/2010/main" val="406029179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激活函数</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64</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36615" y="911878"/>
            <a:ext cx="4823066" cy="4693593"/>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GB" altLang="zh-CN" b="1" dirty="0">
                <a:solidFill>
                  <a:srgbClr val="292929"/>
                </a:solidFill>
                <a:latin typeface="微软雅黑" panose="020B0503020204020204" pitchFamily="34" charset="-122"/>
                <a:ea typeface="微软雅黑" panose="020B0503020204020204" pitchFamily="34" charset="-122"/>
              </a:rPr>
              <a:t>Leaky </a:t>
            </a:r>
            <a:r>
              <a:rPr lang="en-GB" altLang="zh-CN" b="1" dirty="0" err="1">
                <a:solidFill>
                  <a:srgbClr val="292929"/>
                </a:solidFill>
                <a:latin typeface="微软雅黑" panose="020B0503020204020204" pitchFamily="34" charset="-122"/>
                <a:ea typeface="微软雅黑" panose="020B0503020204020204" pitchFamily="34" charset="-122"/>
              </a:rPr>
              <a:t>ReLU</a:t>
            </a:r>
            <a:r>
              <a:rPr lang="en-GB" altLang="zh-CN" b="1" dirty="0">
                <a:solidFill>
                  <a:srgbClr val="292929"/>
                </a:solidFill>
                <a:latin typeface="微软雅黑" panose="020B0503020204020204" pitchFamily="34" charset="-122"/>
                <a:ea typeface="微软雅黑" panose="020B0503020204020204" pitchFamily="34" charset="-122"/>
              </a:rPr>
              <a:t> </a:t>
            </a:r>
            <a:r>
              <a:rPr lang="zh-CN" altLang="en-US" b="1" dirty="0">
                <a:solidFill>
                  <a:srgbClr val="292929"/>
                </a:solidFill>
                <a:latin typeface="微软雅黑" panose="020B0503020204020204" pitchFamily="34" charset="-122"/>
                <a:ea typeface="微软雅黑" panose="020B0503020204020204" pitchFamily="34" charset="-122"/>
              </a:rPr>
              <a:t>激活函数</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函数公式：</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特点：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）通过将 </a:t>
            </a:r>
            <a:r>
              <a:rPr lang="en-US" altLang="zh-CN" dirty="0">
                <a:solidFill>
                  <a:srgbClr val="292929"/>
                </a:solidFill>
                <a:latin typeface="微软雅黑" panose="020B0503020204020204" pitchFamily="34" charset="-122"/>
                <a:ea typeface="微软雅黑" panose="020B0503020204020204" pitchFamily="34" charset="-122"/>
              </a:rPr>
              <a:t>x </a:t>
            </a:r>
            <a:r>
              <a:rPr lang="zh-CN" altLang="en-US" dirty="0">
                <a:solidFill>
                  <a:srgbClr val="292929"/>
                </a:solidFill>
                <a:latin typeface="微软雅黑" panose="020B0503020204020204" pitchFamily="34" charset="-122"/>
                <a:ea typeface="微软雅黑" panose="020B0503020204020204" pitchFamily="34" charset="-122"/>
              </a:rPr>
              <a:t>的负输入赋予非常小的斜率 </a:t>
            </a:r>
            <a:r>
              <a:rPr lang="en-US" altLang="zh-CN" dirty="0">
                <a:solidFill>
                  <a:srgbClr val="292929"/>
                </a:solidFill>
                <a:latin typeface="微软雅黑" panose="020B0503020204020204" pitchFamily="34" charset="-122"/>
                <a:ea typeface="微软雅黑" panose="020B0503020204020204" pitchFamily="34" charset="-122"/>
              </a:rPr>
              <a:t>(0.01x) </a:t>
            </a:r>
            <a:r>
              <a:rPr lang="zh-CN" altLang="en-US" dirty="0">
                <a:solidFill>
                  <a:srgbClr val="292929"/>
                </a:solidFill>
                <a:latin typeface="微软雅黑" panose="020B0503020204020204" pitchFamily="34" charset="-122"/>
                <a:ea typeface="微软雅黑" panose="020B0503020204020204" pitchFamily="34" charset="-122"/>
              </a:rPr>
              <a:t>来调整负值的零梯度问题。</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2</a:t>
            </a:r>
            <a:r>
              <a:rPr lang="zh-CN" altLang="en-US" dirty="0">
                <a:solidFill>
                  <a:srgbClr val="292929"/>
                </a:solidFill>
                <a:latin typeface="微软雅黑" panose="020B0503020204020204" pitchFamily="34" charset="-122"/>
                <a:ea typeface="微软雅黑" panose="020B0503020204020204" pitchFamily="34" charset="-122"/>
              </a:rPr>
              <a:t>）有助于增加 </a:t>
            </a:r>
            <a:r>
              <a:rPr lang="en-US" altLang="zh-CN" dirty="0" err="1">
                <a:solidFill>
                  <a:srgbClr val="292929"/>
                </a:solidFill>
                <a:latin typeface="微软雅黑" panose="020B0503020204020204" pitchFamily="34" charset="-122"/>
                <a:ea typeface="微软雅黑" panose="020B0503020204020204" pitchFamily="34" charset="-122"/>
              </a:rPr>
              <a:t>ReLU</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函数的范围。</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3</a:t>
            </a:r>
            <a:r>
              <a:rPr lang="zh-CN" altLang="en-US" dirty="0">
                <a:solidFill>
                  <a:srgbClr val="292929"/>
                </a:solidFill>
                <a:latin typeface="微软雅黑" panose="020B0503020204020204" pitchFamily="34" charset="-122"/>
                <a:ea typeface="微软雅黑" panose="020B0503020204020204" pitchFamily="34" charset="-122"/>
              </a:rPr>
              <a:t>）</a:t>
            </a:r>
            <a:r>
              <a:rPr lang="zh-CN" altLang="en-US" dirty="0">
                <a:solidFill>
                  <a:srgbClr val="0000FF"/>
                </a:solidFill>
                <a:latin typeface="微软雅黑" panose="020B0503020204020204" pitchFamily="34" charset="-122"/>
                <a:ea typeface="微软雅黑" panose="020B0503020204020204" pitchFamily="34" charset="-122"/>
              </a:rPr>
              <a:t>理论上，</a:t>
            </a:r>
            <a:r>
              <a:rPr lang="en-GB" altLang="zh-CN" dirty="0">
                <a:solidFill>
                  <a:srgbClr val="0000FF"/>
                </a:solidFill>
                <a:latin typeface="微软雅黑" panose="020B0503020204020204" pitchFamily="34" charset="-122"/>
                <a:ea typeface="微软雅黑" panose="020B0503020204020204" pitchFamily="34" charset="-122"/>
              </a:rPr>
              <a:t>Leaky </a:t>
            </a:r>
            <a:r>
              <a:rPr lang="en-GB" altLang="zh-CN" dirty="0" err="1">
                <a:solidFill>
                  <a:srgbClr val="0000FF"/>
                </a:solidFill>
                <a:latin typeface="微软雅黑" panose="020B0503020204020204" pitchFamily="34" charset="-122"/>
                <a:ea typeface="微软雅黑" panose="020B0503020204020204" pitchFamily="34" charset="-122"/>
              </a:rPr>
              <a:t>ReLU</a:t>
            </a:r>
            <a:r>
              <a:rPr lang="en-GB" altLang="zh-CN" dirty="0">
                <a:solidFill>
                  <a:srgbClr val="0000FF"/>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具有 </a:t>
            </a:r>
            <a:r>
              <a:rPr lang="en-GB" altLang="zh-CN" dirty="0" err="1">
                <a:solidFill>
                  <a:srgbClr val="0000FF"/>
                </a:solidFill>
                <a:latin typeface="微软雅黑" panose="020B0503020204020204" pitchFamily="34" charset="-122"/>
                <a:ea typeface="微软雅黑" panose="020B0503020204020204" pitchFamily="34" charset="-122"/>
              </a:rPr>
              <a:t>ReLU</a:t>
            </a:r>
            <a:r>
              <a:rPr lang="en-GB" altLang="zh-CN" dirty="0">
                <a:solidFill>
                  <a:srgbClr val="0000FF"/>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的所有优点，并且不会出现</a:t>
            </a:r>
            <a:r>
              <a:rPr lang="en-GB" altLang="zh-CN" dirty="0">
                <a:solidFill>
                  <a:srgbClr val="0000FF"/>
                </a:solidFill>
                <a:latin typeface="微软雅黑" panose="020B0503020204020204" pitchFamily="34" charset="-122"/>
                <a:ea typeface="微软雅黑" panose="020B0503020204020204" pitchFamily="34" charset="-122"/>
              </a:rPr>
              <a:t>Dead </a:t>
            </a:r>
            <a:r>
              <a:rPr lang="en-GB" altLang="zh-CN" dirty="0" err="1">
                <a:solidFill>
                  <a:srgbClr val="0000FF"/>
                </a:solidFill>
                <a:latin typeface="微软雅黑" panose="020B0503020204020204" pitchFamily="34" charset="-122"/>
                <a:ea typeface="微软雅黑" panose="020B0503020204020204" pitchFamily="34" charset="-122"/>
              </a:rPr>
              <a:t>ReLU</a:t>
            </a:r>
            <a:r>
              <a:rPr lang="en-GB" altLang="zh-CN" dirty="0">
                <a:solidFill>
                  <a:srgbClr val="0000FF"/>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的问题，但在实际训练中，并没有充分证明 </a:t>
            </a:r>
            <a:r>
              <a:rPr lang="en-GB" altLang="zh-CN" dirty="0">
                <a:solidFill>
                  <a:srgbClr val="0000FF"/>
                </a:solidFill>
                <a:latin typeface="微软雅黑" panose="020B0503020204020204" pitchFamily="34" charset="-122"/>
                <a:ea typeface="微软雅黑" panose="020B0503020204020204" pitchFamily="34" charset="-122"/>
              </a:rPr>
              <a:t>Leaky </a:t>
            </a:r>
            <a:r>
              <a:rPr lang="en-GB" altLang="zh-CN" dirty="0" err="1">
                <a:solidFill>
                  <a:srgbClr val="0000FF"/>
                </a:solidFill>
                <a:latin typeface="微软雅黑" panose="020B0503020204020204" pitchFamily="34" charset="-122"/>
                <a:ea typeface="微软雅黑" panose="020B0503020204020204" pitchFamily="34" charset="-122"/>
              </a:rPr>
              <a:t>ReLU</a:t>
            </a:r>
            <a:r>
              <a:rPr lang="en-GB" altLang="zh-CN" dirty="0">
                <a:solidFill>
                  <a:srgbClr val="0000FF"/>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总是优于 </a:t>
            </a:r>
            <a:r>
              <a:rPr lang="en-GB" altLang="zh-CN" dirty="0" err="1">
                <a:solidFill>
                  <a:srgbClr val="0000FF"/>
                </a:solidFill>
                <a:latin typeface="微软雅黑" panose="020B0503020204020204" pitchFamily="34" charset="-122"/>
                <a:ea typeface="微软雅黑" panose="020B0503020204020204" pitchFamily="34" charset="-122"/>
              </a:rPr>
              <a:t>ReLU</a:t>
            </a:r>
            <a:r>
              <a:rPr lang="zh-CN" altLang="en-GB" dirty="0">
                <a:solidFill>
                  <a:srgbClr val="292929"/>
                </a:solidFill>
                <a:latin typeface="微软雅黑" panose="020B0503020204020204" pitchFamily="34" charset="-122"/>
                <a:ea typeface="微软雅黑" panose="020B0503020204020204" pitchFamily="34" charset="-122"/>
              </a:rPr>
              <a:t>。</a:t>
            </a:r>
            <a:endParaRPr lang="en-US" altLang="zh-CN" dirty="0">
              <a:solidFill>
                <a:srgbClr val="292929"/>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F44547B-D874-4813-A9F3-47B145FCDB05}"/>
              </a:ext>
            </a:extLst>
          </p:cNvPr>
          <p:cNvPicPr>
            <a:picLocks noChangeAspect="1"/>
          </p:cNvPicPr>
          <p:nvPr/>
        </p:nvPicPr>
        <p:blipFill>
          <a:blip r:embed="rId3"/>
          <a:stretch>
            <a:fillRect/>
          </a:stretch>
        </p:blipFill>
        <p:spPr>
          <a:xfrm>
            <a:off x="6068182" y="1598435"/>
            <a:ext cx="2635385" cy="2400423"/>
          </a:xfrm>
          <a:prstGeom prst="rect">
            <a:avLst/>
          </a:prstGeom>
        </p:spPr>
      </p:pic>
      <p:pic>
        <p:nvPicPr>
          <p:cNvPr id="10" name="图片 9">
            <a:extLst>
              <a:ext uri="{FF2B5EF4-FFF2-40B4-BE49-F238E27FC236}">
                <a16:creationId xmlns:a16="http://schemas.microsoft.com/office/drawing/2014/main" id="{9E8BFD12-7808-4133-B729-120E1944132C}"/>
              </a:ext>
            </a:extLst>
          </p:cNvPr>
          <p:cNvPicPr>
            <a:picLocks noChangeAspect="1"/>
          </p:cNvPicPr>
          <p:nvPr/>
        </p:nvPicPr>
        <p:blipFill>
          <a:blip r:embed="rId4"/>
          <a:stretch>
            <a:fillRect/>
          </a:stretch>
        </p:blipFill>
        <p:spPr>
          <a:xfrm>
            <a:off x="1123061" y="2310064"/>
            <a:ext cx="3936621" cy="944789"/>
          </a:xfrm>
          <a:prstGeom prst="rect">
            <a:avLst/>
          </a:prstGeom>
        </p:spPr>
      </p:pic>
    </p:spTree>
    <p:extLst>
      <p:ext uri="{BB962C8B-B14F-4D97-AF65-F5344CB8AC3E}">
        <p14:creationId xmlns:p14="http://schemas.microsoft.com/office/powerpoint/2010/main" val="402992194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激活函数</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65</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36615" y="911877"/>
            <a:ext cx="4823066" cy="4047262"/>
          </a:xfrm>
          <a:prstGeom prst="rect">
            <a:avLst/>
          </a:prstGeom>
          <a:noFill/>
        </p:spPr>
        <p:txBody>
          <a:bodyPr wrap="square">
            <a:spAutoFit/>
          </a:bodyPr>
          <a:lstStyle/>
          <a:p>
            <a:pPr defTabSz="457200">
              <a:spcAft>
                <a:spcPts val="600"/>
              </a:spcAft>
              <a:defRPr/>
            </a:pPr>
            <a:endParaRPr lang="en-US" altLang="zh-CN" sz="24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GB" altLang="zh-CN" b="1" dirty="0">
                <a:solidFill>
                  <a:srgbClr val="292929"/>
                </a:solidFill>
                <a:latin typeface="微软雅黑" panose="020B0503020204020204" pitchFamily="34" charset="-122"/>
                <a:ea typeface="微软雅黑" panose="020B0503020204020204" pitchFamily="34" charset="-122"/>
              </a:rPr>
              <a:t>ELU (Exponential Linear Units) </a:t>
            </a:r>
            <a:r>
              <a:rPr lang="zh-CN" altLang="en-US" b="1" dirty="0">
                <a:solidFill>
                  <a:srgbClr val="292929"/>
                </a:solidFill>
                <a:latin typeface="微软雅黑" panose="020B0503020204020204" pitchFamily="34" charset="-122"/>
                <a:ea typeface="微软雅黑" panose="020B0503020204020204" pitchFamily="34" charset="-122"/>
              </a:rPr>
              <a:t>激活函数</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函数公式：</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特点：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）与 </a:t>
            </a:r>
            <a:r>
              <a:rPr lang="en-US" altLang="zh-CN" dirty="0" err="1">
                <a:solidFill>
                  <a:srgbClr val="292929"/>
                </a:solidFill>
                <a:latin typeface="微软雅黑" panose="020B0503020204020204" pitchFamily="34" charset="-122"/>
                <a:ea typeface="微软雅黑" panose="020B0503020204020204" pitchFamily="34" charset="-122"/>
              </a:rPr>
              <a:t>ReLU</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相比，避免了</a:t>
            </a:r>
            <a:r>
              <a:rPr lang="en-US" altLang="zh-CN" dirty="0">
                <a:solidFill>
                  <a:srgbClr val="292929"/>
                </a:solidFill>
                <a:latin typeface="微软雅黑" panose="020B0503020204020204" pitchFamily="34" charset="-122"/>
                <a:ea typeface="微软雅黑" panose="020B0503020204020204" pitchFamily="34" charset="-122"/>
              </a:rPr>
              <a:t>D</a:t>
            </a:r>
            <a:r>
              <a:rPr lang="en-US" altLang="zh-CN" dirty="0" err="1">
                <a:solidFill>
                  <a:srgbClr val="292929"/>
                </a:solidFill>
                <a:latin typeface="微软雅黑" panose="020B0503020204020204" pitchFamily="34" charset="-122"/>
                <a:ea typeface="微软雅黑" panose="020B0503020204020204" pitchFamily="34" charset="-122"/>
              </a:rPr>
              <a:t>ead</a:t>
            </a:r>
            <a:r>
              <a:rPr lang="en-US" altLang="zh-CN" dirty="0">
                <a:solidFill>
                  <a:srgbClr val="292929"/>
                </a:solidFill>
                <a:latin typeface="微软雅黑" panose="020B0503020204020204" pitchFamily="34" charset="-122"/>
                <a:ea typeface="微软雅黑" panose="020B0503020204020204" pitchFamily="34" charset="-122"/>
              </a:rPr>
              <a:t> R</a:t>
            </a:r>
            <a:r>
              <a:rPr lang="en-US" altLang="zh-CN" dirty="0" err="1">
                <a:solidFill>
                  <a:srgbClr val="292929"/>
                </a:solidFill>
                <a:latin typeface="微软雅黑" panose="020B0503020204020204" pitchFamily="34" charset="-122"/>
                <a:ea typeface="微软雅黑" panose="020B0503020204020204" pitchFamily="34" charset="-122"/>
              </a:rPr>
              <a:t>eLU</a:t>
            </a:r>
            <a:r>
              <a:rPr lang="zh-CN" altLang="en-US" dirty="0">
                <a:solidFill>
                  <a:srgbClr val="292929"/>
                </a:solidFill>
                <a:latin typeface="微软雅黑" panose="020B0503020204020204" pitchFamily="34" charset="-122"/>
                <a:ea typeface="微软雅黑" panose="020B0503020204020204" pitchFamily="34" charset="-122"/>
              </a:rPr>
              <a:t>问题。</a:t>
            </a:r>
            <a:r>
              <a:rPr lang="en-US" altLang="zh-CN" dirty="0">
                <a:solidFill>
                  <a:srgbClr val="292929"/>
                </a:solidFill>
                <a:latin typeface="微软雅黑" panose="020B0503020204020204" pitchFamily="34" charset="-122"/>
                <a:ea typeface="微软雅黑" panose="020B0503020204020204" pitchFamily="34" charset="-122"/>
              </a:rPr>
              <a:t>ELU </a:t>
            </a:r>
            <a:r>
              <a:rPr lang="zh-CN" altLang="en-US" dirty="0">
                <a:solidFill>
                  <a:srgbClr val="292929"/>
                </a:solidFill>
                <a:latin typeface="微软雅黑" panose="020B0503020204020204" pitchFamily="34" charset="-122"/>
                <a:ea typeface="微软雅黑" panose="020B0503020204020204" pitchFamily="34" charset="-122"/>
              </a:rPr>
              <a:t>具有负值，使函数输出均值更接近</a:t>
            </a:r>
            <a:r>
              <a:rPr lang="en-US" altLang="zh-CN" dirty="0">
                <a:solidFill>
                  <a:srgbClr val="292929"/>
                </a:solidFill>
                <a:latin typeface="微软雅黑" panose="020B0503020204020204" pitchFamily="34" charset="-122"/>
                <a:ea typeface="微软雅黑" panose="020B0503020204020204" pitchFamily="34" charset="-122"/>
              </a:rPr>
              <a:t>0</a:t>
            </a:r>
            <a:r>
              <a:rPr lang="zh-CN" altLang="en-US" dirty="0">
                <a:solidFill>
                  <a:srgbClr val="292929"/>
                </a:solidFill>
                <a:latin typeface="微软雅黑" panose="020B0503020204020204" pitchFamily="34" charset="-122"/>
                <a:ea typeface="微软雅黑" panose="020B0503020204020204" pitchFamily="34" charset="-122"/>
              </a:rPr>
              <a:t>来加速学习（减小了</a:t>
            </a:r>
            <a:r>
              <a:rPr lang="en-GB" altLang="zh-CN" dirty="0">
                <a:solidFill>
                  <a:srgbClr val="292929"/>
                </a:solidFill>
                <a:latin typeface="微软雅黑" panose="020B0503020204020204" pitchFamily="34" charset="-122"/>
                <a:ea typeface="微软雅黑" panose="020B0503020204020204" pitchFamily="34" charset="-122"/>
              </a:rPr>
              <a:t>bias shift</a:t>
            </a:r>
            <a:r>
              <a:rPr lang="zh-CN" altLang="en-US" dirty="0">
                <a:solidFill>
                  <a:srgbClr val="292929"/>
                </a:solidFill>
                <a:latin typeface="微软雅黑" panose="020B0503020204020204" pitchFamily="34" charset="-122"/>
                <a:ea typeface="微软雅黑" panose="020B0503020204020204" pitchFamily="34" charset="-122"/>
              </a:rPr>
              <a:t>）。</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2</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ELU </a:t>
            </a:r>
            <a:r>
              <a:rPr lang="zh-CN" altLang="en-US" dirty="0">
                <a:solidFill>
                  <a:srgbClr val="292929"/>
                </a:solidFill>
                <a:latin typeface="微软雅黑" panose="020B0503020204020204" pitchFamily="34" charset="-122"/>
                <a:ea typeface="微软雅黑" panose="020B0503020204020204" pitchFamily="34" charset="-122"/>
              </a:rPr>
              <a:t>在输入较小的情况下饱和为负值，从而减少了前向传播的变化信息。</a:t>
            </a:r>
            <a:endParaRPr lang="en-US" altLang="zh-CN" dirty="0">
              <a:solidFill>
                <a:srgbClr val="292929"/>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5D9FD2E-624F-4063-A6B2-83352F89C426}"/>
              </a:ext>
            </a:extLst>
          </p:cNvPr>
          <p:cNvPicPr>
            <a:picLocks noChangeAspect="1"/>
          </p:cNvPicPr>
          <p:nvPr/>
        </p:nvPicPr>
        <p:blipFill>
          <a:blip r:embed="rId3"/>
          <a:stretch>
            <a:fillRect/>
          </a:stretch>
        </p:blipFill>
        <p:spPr>
          <a:xfrm>
            <a:off x="5059682" y="1844309"/>
            <a:ext cx="4177363" cy="2285053"/>
          </a:xfrm>
          <a:prstGeom prst="rect">
            <a:avLst/>
          </a:prstGeom>
        </p:spPr>
      </p:pic>
      <p:pic>
        <p:nvPicPr>
          <p:cNvPr id="11" name="图片 10">
            <a:extLst>
              <a:ext uri="{FF2B5EF4-FFF2-40B4-BE49-F238E27FC236}">
                <a16:creationId xmlns:a16="http://schemas.microsoft.com/office/drawing/2014/main" id="{22C2657B-F1CF-4978-8CFA-80DC95E88314}"/>
              </a:ext>
            </a:extLst>
          </p:cNvPr>
          <p:cNvPicPr>
            <a:picLocks noChangeAspect="1"/>
          </p:cNvPicPr>
          <p:nvPr/>
        </p:nvPicPr>
        <p:blipFill>
          <a:blip r:embed="rId4"/>
          <a:stretch>
            <a:fillRect/>
          </a:stretch>
        </p:blipFill>
        <p:spPr>
          <a:xfrm>
            <a:off x="739229" y="2319690"/>
            <a:ext cx="4320452" cy="780539"/>
          </a:xfrm>
          <a:prstGeom prst="rect">
            <a:avLst/>
          </a:prstGeom>
        </p:spPr>
      </p:pic>
    </p:spTree>
    <p:extLst>
      <p:ext uri="{BB962C8B-B14F-4D97-AF65-F5344CB8AC3E}">
        <p14:creationId xmlns:p14="http://schemas.microsoft.com/office/powerpoint/2010/main" val="1768944600"/>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激活函数</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66</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36615" y="911877"/>
                <a:ext cx="4823066" cy="3592458"/>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GB" altLang="zh-CN" b="1" dirty="0" err="1">
                    <a:solidFill>
                      <a:srgbClr val="292929"/>
                    </a:solidFill>
                    <a:latin typeface="微软雅黑" panose="020B0503020204020204" pitchFamily="34" charset="-122"/>
                    <a:ea typeface="微软雅黑" panose="020B0503020204020204" pitchFamily="34" charset="-122"/>
                  </a:rPr>
                  <a:t>PRelu</a:t>
                </a:r>
                <a:r>
                  <a:rPr lang="en-GB" altLang="zh-CN" b="1" dirty="0">
                    <a:solidFill>
                      <a:srgbClr val="292929"/>
                    </a:solidFill>
                    <a:latin typeface="微软雅黑" panose="020B0503020204020204" pitchFamily="34" charset="-122"/>
                    <a:ea typeface="微软雅黑" panose="020B0503020204020204" pitchFamily="34" charset="-122"/>
                  </a:rPr>
                  <a:t> (Parametric </a:t>
                </a:r>
                <a:r>
                  <a:rPr lang="en-GB" altLang="zh-CN" b="1" dirty="0" err="1">
                    <a:solidFill>
                      <a:srgbClr val="292929"/>
                    </a:solidFill>
                    <a:latin typeface="微软雅黑" panose="020B0503020204020204" pitchFamily="34" charset="-122"/>
                    <a:ea typeface="微软雅黑" panose="020B0503020204020204" pitchFamily="34" charset="-122"/>
                  </a:rPr>
                  <a:t>ReLU</a:t>
                </a:r>
                <a:r>
                  <a:rPr lang="en-GB" altLang="zh-CN" b="1" dirty="0">
                    <a:solidFill>
                      <a:srgbClr val="292929"/>
                    </a:solidFill>
                    <a:latin typeface="微软雅黑" panose="020B0503020204020204" pitchFamily="34" charset="-122"/>
                    <a:ea typeface="微软雅黑" panose="020B0503020204020204" pitchFamily="34" charset="-122"/>
                  </a:rPr>
                  <a:t>) </a:t>
                </a:r>
                <a:r>
                  <a:rPr lang="zh-CN" altLang="en-US" b="1" dirty="0">
                    <a:solidFill>
                      <a:srgbClr val="292929"/>
                    </a:solidFill>
                    <a:latin typeface="微软雅黑" panose="020B0503020204020204" pitchFamily="34" charset="-122"/>
                    <a:ea typeface="微软雅黑" panose="020B0503020204020204" pitchFamily="34" charset="-122"/>
                  </a:rPr>
                  <a:t>激活函数</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函数公式：</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特点：</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）参数</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宋体" panose="02010600030101010101" pitchFamily="2" charset="-122"/>
                          </a:rPr>
                          <m:t>𝑎</m:t>
                        </m:r>
                      </m:e>
                      <m:sub>
                        <m:r>
                          <a:rPr lang="en-US" altLang="zh-CN" sz="2400" i="1">
                            <a:latin typeface="Cambria Math" panose="02040503050406030204" pitchFamily="18" charset="0"/>
                            <a:ea typeface="宋体" panose="02010600030101010101" pitchFamily="2" charset="-122"/>
                            <a:cs typeface="宋体" panose="02010600030101010101" pitchFamily="2" charset="-122"/>
                          </a:rPr>
                          <m:t>𝑖</m:t>
                        </m:r>
                      </m:sub>
                    </m:sSub>
                  </m:oMath>
                </a14:m>
                <a:r>
                  <a:rPr lang="zh-CN" altLang="en-US" dirty="0">
                    <a:solidFill>
                      <a:srgbClr val="292929"/>
                    </a:solidFill>
                    <a:latin typeface="微软雅黑" panose="020B0503020204020204" pitchFamily="34" charset="-122"/>
                    <a:ea typeface="微软雅黑" panose="020B0503020204020204" pitchFamily="34" charset="-122"/>
                  </a:rPr>
                  <a:t>是一个可学习参数，一般比较小；</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2</a:t>
                </a:r>
                <a:r>
                  <a:rPr lang="zh-CN" altLang="en-US" dirty="0">
                    <a:solidFill>
                      <a:srgbClr val="292929"/>
                    </a:solidFill>
                    <a:latin typeface="微软雅黑" panose="020B0503020204020204" pitchFamily="34" charset="-122"/>
                    <a:ea typeface="微软雅黑" panose="020B0503020204020204" pitchFamily="34" charset="-122"/>
                  </a:rPr>
                  <a:t>）避免了</a:t>
                </a:r>
                <a:r>
                  <a:rPr lang="en-US" altLang="zh-CN" dirty="0">
                    <a:solidFill>
                      <a:srgbClr val="292929"/>
                    </a:solidFill>
                    <a:latin typeface="微软雅黑" panose="020B0503020204020204" pitchFamily="34" charset="-122"/>
                    <a:ea typeface="微软雅黑" panose="020B0503020204020204" pitchFamily="34" charset="-122"/>
                  </a:rPr>
                  <a:t>D</a:t>
                </a:r>
                <a:r>
                  <a:rPr lang="en-US" altLang="zh-CN" dirty="0" err="1">
                    <a:solidFill>
                      <a:srgbClr val="292929"/>
                    </a:solidFill>
                    <a:latin typeface="微软雅黑" panose="020B0503020204020204" pitchFamily="34" charset="-122"/>
                    <a:ea typeface="微软雅黑" panose="020B0503020204020204" pitchFamily="34" charset="-122"/>
                  </a:rPr>
                  <a:t>ead</a:t>
                </a:r>
                <a:r>
                  <a:rPr lang="en-US" altLang="zh-CN" dirty="0">
                    <a:solidFill>
                      <a:srgbClr val="292929"/>
                    </a:solidFill>
                    <a:latin typeface="微软雅黑" panose="020B0503020204020204" pitchFamily="34" charset="-122"/>
                    <a:ea typeface="微软雅黑" panose="020B0503020204020204" pitchFamily="34" charset="-122"/>
                  </a:rPr>
                  <a:t> </a:t>
                </a:r>
                <a:r>
                  <a:rPr lang="en-US" altLang="zh-CN" dirty="0" err="1">
                    <a:solidFill>
                      <a:srgbClr val="292929"/>
                    </a:solidFill>
                    <a:latin typeface="微软雅黑" panose="020B0503020204020204" pitchFamily="34" charset="-122"/>
                    <a:ea typeface="微软雅黑" panose="020B0503020204020204" pitchFamily="34" charset="-122"/>
                  </a:rPr>
                  <a:t>ReLU</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问题，相比</a:t>
                </a:r>
                <a:r>
                  <a:rPr lang="en-US" altLang="zh-CN" dirty="0">
                    <a:solidFill>
                      <a:srgbClr val="292929"/>
                    </a:solidFill>
                    <a:latin typeface="微软雅黑" panose="020B0503020204020204" pitchFamily="34" charset="-122"/>
                    <a:ea typeface="微软雅黑" panose="020B0503020204020204" pitchFamily="34" charset="-122"/>
                  </a:rPr>
                  <a:t>ELU</a:t>
                </a:r>
                <a:r>
                  <a:rPr lang="zh-CN" altLang="en-US" dirty="0">
                    <a:solidFill>
                      <a:srgbClr val="292929"/>
                    </a:solidFill>
                    <a:latin typeface="微软雅黑" panose="020B0503020204020204" pitchFamily="34" charset="-122"/>
                    <a:ea typeface="微软雅黑" panose="020B0503020204020204" pitchFamily="34" charset="-122"/>
                  </a:rPr>
                  <a:t>计算效率更高。</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36615" y="911877"/>
                <a:ext cx="4823066" cy="3592458"/>
              </a:xfrm>
              <a:prstGeom prst="rect">
                <a:avLst/>
              </a:prstGeom>
              <a:blipFill>
                <a:blip r:embed="rId3"/>
                <a:stretch>
                  <a:fillRect l="-1138" r="-5689" b="-186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48036C6-4D28-4DB4-AE1A-0839A8B812AA}"/>
              </a:ext>
            </a:extLst>
          </p:cNvPr>
          <p:cNvPicPr>
            <a:picLocks noChangeAspect="1"/>
          </p:cNvPicPr>
          <p:nvPr/>
        </p:nvPicPr>
        <p:blipFill>
          <a:blip r:embed="rId4"/>
          <a:stretch>
            <a:fillRect/>
          </a:stretch>
        </p:blipFill>
        <p:spPr>
          <a:xfrm>
            <a:off x="5059681" y="1825013"/>
            <a:ext cx="4270352" cy="2074171"/>
          </a:xfrm>
          <a:prstGeom prst="rect">
            <a:avLst/>
          </a:prstGeom>
        </p:spPr>
      </p:pic>
      <p:pic>
        <p:nvPicPr>
          <p:cNvPr id="8" name="图片 7">
            <a:extLst>
              <a:ext uri="{FF2B5EF4-FFF2-40B4-BE49-F238E27FC236}">
                <a16:creationId xmlns:a16="http://schemas.microsoft.com/office/drawing/2014/main" id="{9D555220-D7A7-4285-A027-819FC7D06863}"/>
              </a:ext>
            </a:extLst>
          </p:cNvPr>
          <p:cNvPicPr>
            <a:picLocks noChangeAspect="1"/>
          </p:cNvPicPr>
          <p:nvPr/>
        </p:nvPicPr>
        <p:blipFill rotWithShape="1">
          <a:blip r:embed="rId5"/>
          <a:srcRect t="9985"/>
          <a:stretch/>
        </p:blipFill>
        <p:spPr>
          <a:xfrm>
            <a:off x="1298098" y="2204302"/>
            <a:ext cx="3358250" cy="828701"/>
          </a:xfrm>
          <a:prstGeom prst="rect">
            <a:avLst/>
          </a:prstGeom>
        </p:spPr>
      </p:pic>
    </p:spTree>
    <p:extLst>
      <p:ext uri="{BB962C8B-B14F-4D97-AF65-F5344CB8AC3E}">
        <p14:creationId xmlns:p14="http://schemas.microsoft.com/office/powerpoint/2010/main" val="25353274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大纲</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67</a:t>
            </a:fld>
            <a:endParaRPr lang="en-US" dirty="0">
              <a:solidFill>
                <a:prstClr val="black">
                  <a:tint val="75000"/>
                </a:prstClr>
              </a:solidFill>
              <a:latin typeface="Calibri"/>
            </a:endParaRPr>
          </a:p>
        </p:txBody>
      </p:sp>
      <p:sp>
        <p:nvSpPr>
          <p:cNvPr id="6" name="object 3">
            <a:extLst>
              <a:ext uri="{FF2B5EF4-FFF2-40B4-BE49-F238E27FC236}">
                <a16:creationId xmlns:a16="http://schemas.microsoft.com/office/drawing/2014/main" id="{C43AB549-DF72-4C5B-A7F1-2C2CB6EFB71E}"/>
              </a:ext>
            </a:extLst>
          </p:cNvPr>
          <p:cNvSpPr txBox="1"/>
          <p:nvPr/>
        </p:nvSpPr>
        <p:spPr>
          <a:xfrm>
            <a:off x="216816" y="1310843"/>
            <a:ext cx="5374640" cy="3831818"/>
          </a:xfrm>
          <a:prstGeom prst="rect">
            <a:avLst/>
          </a:prstGeom>
        </p:spPr>
        <p:txBody>
          <a:bodyPr vert="horz" wrap="square" lIns="0" tIns="0" rIns="0" bIns="0" rtlCol="0">
            <a:spAutoFit/>
          </a:bodyPr>
          <a:lstStyle/>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数据增广</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预处理</a:t>
            </a:r>
            <a:endParaRPr lang="en-US" altLang="zh-CN" sz="2800" spc="-5" dirty="0">
              <a:solidFill>
                <a:srgbClr val="292934"/>
              </a:solidFill>
              <a:latin typeface="Arial"/>
              <a:cs typeface="Arial"/>
            </a:endParaRPr>
          </a:p>
          <a:p>
            <a:pPr marL="195580" indent="-182880">
              <a:buClr>
                <a:srgbClr val="93A299"/>
              </a:buClr>
              <a:buSzPct val="83333"/>
              <a:buFontTx/>
              <a:buChar char="•"/>
              <a:tabLst>
                <a:tab pos="195580" algn="l"/>
              </a:tabLst>
            </a:pPr>
            <a:r>
              <a:rPr lang="zh-CN" altLang="en-US" sz="2800" spc="-5" dirty="0">
                <a:solidFill>
                  <a:srgbClr val="292934"/>
                </a:solidFill>
                <a:latin typeface="Arial"/>
                <a:cs typeface="Arial"/>
              </a:rPr>
              <a:t>初始化</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spc="-5" dirty="0">
                <a:solidFill>
                  <a:srgbClr val="292934"/>
                </a:solidFill>
                <a:latin typeface="Arial"/>
                <a:cs typeface="Arial"/>
              </a:rPr>
              <a:t>激活函数</a:t>
            </a:r>
            <a:endParaRPr sz="2800" dirty="0">
              <a:solidFill>
                <a:prstClr val="black"/>
              </a:solidFill>
              <a:latin typeface="Arial"/>
              <a:cs typeface="Arial"/>
            </a:endParaRPr>
          </a:p>
          <a:p>
            <a:pPr marL="195580" indent="-182880">
              <a:spcBef>
                <a:spcPts val="575"/>
              </a:spcBef>
              <a:buClr>
                <a:srgbClr val="93A299"/>
              </a:buClr>
              <a:buSzPct val="83333"/>
              <a:buFontTx/>
              <a:buChar char="•"/>
              <a:tabLst>
                <a:tab pos="195580" algn="l"/>
              </a:tabLst>
            </a:pPr>
            <a:r>
              <a:rPr lang="zh-CN" altLang="en-US" sz="2800" b="1" spc="-5" dirty="0">
                <a:solidFill>
                  <a:srgbClr val="0000FF"/>
                </a:solidFill>
                <a:latin typeface="Arial"/>
                <a:cs typeface="Arial"/>
              </a:rPr>
              <a:t>正则化</a:t>
            </a:r>
            <a:endParaRPr sz="2800" b="1" dirty="0">
              <a:solidFill>
                <a:srgbClr val="0000FF"/>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梯度下降优化算法</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梯度检验</a:t>
            </a:r>
            <a:endParaRPr lang="en-US" altLang="zh-CN" sz="2800" spc="-5" dirty="0">
              <a:solidFill>
                <a:srgbClr val="292934"/>
              </a:solidFill>
              <a:latin typeface="Arial"/>
              <a:cs typeface="Arial"/>
            </a:endParaRPr>
          </a:p>
          <a:p>
            <a:pPr marL="195580" indent="-182880">
              <a:spcBef>
                <a:spcPts val="575"/>
              </a:spcBef>
              <a:buClr>
                <a:srgbClr val="93A299"/>
              </a:buClr>
              <a:buSzPct val="85416"/>
              <a:buFontTx/>
              <a:buChar char="•"/>
              <a:tabLst>
                <a:tab pos="195580" algn="l"/>
              </a:tabLst>
            </a:pPr>
            <a:r>
              <a:rPr lang="zh-CN" altLang="en-US" sz="2800" spc="-5" dirty="0">
                <a:solidFill>
                  <a:srgbClr val="292934"/>
                </a:solidFill>
                <a:latin typeface="Arial"/>
                <a:cs typeface="Arial"/>
              </a:rPr>
              <a:t>模型融合</a:t>
            </a:r>
            <a:endParaRPr sz="2400" dirty="0">
              <a:solidFill>
                <a:prstClr val="black"/>
              </a:solidFill>
              <a:latin typeface="Arial"/>
              <a:cs typeface="Arial"/>
            </a:endParaRPr>
          </a:p>
        </p:txBody>
      </p:sp>
    </p:spTree>
    <p:extLst>
      <p:ext uri="{BB962C8B-B14F-4D97-AF65-F5344CB8AC3E}">
        <p14:creationId xmlns:p14="http://schemas.microsoft.com/office/powerpoint/2010/main" val="382085954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打底色块">
            <a:extLst>
              <a:ext uri="{FF2B5EF4-FFF2-40B4-BE49-F238E27FC236}">
                <a16:creationId xmlns:a16="http://schemas.microsoft.com/office/drawing/2014/main" id="{DEB7D8A0-2652-4762-97B8-812588585847}"/>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过拟合</a:t>
            </a:r>
          </a:p>
        </p:txBody>
      </p:sp>
      <p:sp>
        <p:nvSpPr>
          <p:cNvPr id="6" name="文本框 5">
            <a:extLst>
              <a:ext uri="{FF2B5EF4-FFF2-40B4-BE49-F238E27FC236}">
                <a16:creationId xmlns:a16="http://schemas.microsoft.com/office/drawing/2014/main" id="{FB1913EE-FEAB-4940-A22D-72FF51E0A84D}"/>
              </a:ext>
            </a:extLst>
          </p:cNvPr>
          <p:cNvSpPr txBox="1"/>
          <p:nvPr/>
        </p:nvSpPr>
        <p:spPr>
          <a:xfrm>
            <a:off x="247452" y="1248503"/>
            <a:ext cx="8649093" cy="2031325"/>
          </a:xfrm>
          <a:prstGeom prst="rect">
            <a:avLst/>
          </a:prstGeom>
          <a:noFill/>
        </p:spPr>
        <p:txBody>
          <a:bodyPr wrap="square">
            <a:spAutoFit/>
          </a:bodyPr>
          <a:lstStyle/>
          <a:p>
            <a:r>
              <a:rPr lang="zh-CN" altLang="en-US" b="0" i="0" dirty="0">
                <a:solidFill>
                  <a:srgbClr val="333333"/>
                </a:solidFill>
                <a:effectLst/>
                <a:latin typeface="-apple-system"/>
              </a:rPr>
              <a:t>在神经网络中，</a:t>
            </a:r>
            <a:r>
              <a:rPr lang="zh-CN" altLang="en-US" b="0" i="0" dirty="0">
                <a:solidFill>
                  <a:srgbClr val="0000FF"/>
                </a:solidFill>
                <a:effectLst/>
                <a:latin typeface="-apple-system"/>
              </a:rPr>
              <a:t>参数的数量本质上就是权重的数量</a:t>
            </a:r>
            <a:r>
              <a:rPr lang="zh-CN" altLang="en-US" b="0" i="0" dirty="0">
                <a:solidFill>
                  <a:srgbClr val="333333"/>
                </a:solidFill>
                <a:effectLst/>
                <a:latin typeface="-apple-system"/>
              </a:rPr>
              <a:t>。这将与层数和每层中的神经元数量成正比。参数个数与过拟合的关系如下：</a:t>
            </a:r>
            <a:r>
              <a:rPr lang="zh-CN" altLang="en-US" b="0" i="0" dirty="0">
                <a:solidFill>
                  <a:srgbClr val="0000FF"/>
                </a:solidFill>
                <a:effectLst/>
                <a:latin typeface="-apple-system"/>
              </a:rPr>
              <a:t>参数越多，过拟合的机会越大</a:t>
            </a:r>
            <a:r>
              <a:rPr lang="zh-CN" altLang="en-US" b="0" i="0" dirty="0">
                <a:solidFill>
                  <a:srgbClr val="333333"/>
                </a:solidFill>
                <a:effectLst/>
                <a:latin typeface="-apple-system"/>
              </a:rPr>
              <a:t>。</a:t>
            </a:r>
            <a:endParaRPr lang="en-US" altLang="zh-CN" b="0" i="0" dirty="0">
              <a:solidFill>
                <a:srgbClr val="333333"/>
              </a:solidFill>
              <a:effectLst/>
              <a:latin typeface="-apple-system"/>
            </a:endParaRPr>
          </a:p>
          <a:p>
            <a:endParaRPr lang="en-US" altLang="zh-CN" dirty="0">
              <a:solidFill>
                <a:srgbClr val="333333"/>
              </a:solidFill>
              <a:latin typeface="-apple-system"/>
            </a:endParaRPr>
          </a:p>
          <a:p>
            <a:endParaRPr lang="zh-CN" altLang="en-US" b="0" i="0" dirty="0">
              <a:solidFill>
                <a:srgbClr val="333333"/>
              </a:solidFill>
              <a:effectLst/>
              <a:latin typeface="-apple-system"/>
            </a:endParaRPr>
          </a:p>
          <a:p>
            <a:r>
              <a:rPr lang="zh-CN" altLang="en-US" b="0" i="0" dirty="0">
                <a:solidFill>
                  <a:srgbClr val="333333"/>
                </a:solidFill>
                <a:effectLst/>
                <a:latin typeface="-apple-system"/>
              </a:rPr>
              <a:t>我们需要根据复杂性来定义我们的问题。一个非常复杂的数据集需要一个非常复杂的函数才能成功地理解和表示它。从数学上讲，我们可以将复杂性与非线性联系起来。让我们回忆一下神经网络公式。</a:t>
            </a:r>
          </a:p>
        </p:txBody>
      </p:sp>
      <p:pic>
        <p:nvPicPr>
          <p:cNvPr id="7" name="图片 6">
            <a:extLst>
              <a:ext uri="{FF2B5EF4-FFF2-40B4-BE49-F238E27FC236}">
                <a16:creationId xmlns:a16="http://schemas.microsoft.com/office/drawing/2014/main" id="{534E30C8-C6D3-497E-BE84-FFBD103A4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237" y="3621582"/>
            <a:ext cx="4683525" cy="3070911"/>
          </a:xfrm>
          <a:prstGeom prst="rect">
            <a:avLst/>
          </a:prstGeom>
        </p:spPr>
      </p:pic>
    </p:spTree>
    <p:extLst>
      <p:ext uri="{BB962C8B-B14F-4D97-AF65-F5344CB8AC3E}">
        <p14:creationId xmlns:p14="http://schemas.microsoft.com/office/powerpoint/2010/main" val="4294036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D8F8E9-8E66-4EC3-977F-718CCD9A1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346" y="915925"/>
            <a:ext cx="5143843" cy="3372734"/>
          </a:xfrm>
          <a:prstGeom prst="rect">
            <a:avLst/>
          </a:prstGeom>
        </p:spPr>
      </p:pic>
      <p:pic>
        <p:nvPicPr>
          <p:cNvPr id="5" name="图片 4">
            <a:extLst>
              <a:ext uri="{FF2B5EF4-FFF2-40B4-BE49-F238E27FC236}">
                <a16:creationId xmlns:a16="http://schemas.microsoft.com/office/drawing/2014/main" id="{16DAB12A-E913-4988-94C1-1B07BFF63A82}"/>
              </a:ext>
            </a:extLst>
          </p:cNvPr>
          <p:cNvPicPr>
            <a:picLocks noChangeAspect="1"/>
          </p:cNvPicPr>
          <p:nvPr/>
        </p:nvPicPr>
        <p:blipFill>
          <a:blip r:embed="rId3"/>
          <a:stretch>
            <a:fillRect/>
          </a:stretch>
        </p:blipFill>
        <p:spPr>
          <a:xfrm>
            <a:off x="211023" y="4020041"/>
            <a:ext cx="8439150" cy="2381250"/>
          </a:xfrm>
          <a:prstGeom prst="rect">
            <a:avLst/>
          </a:prstGeom>
        </p:spPr>
      </p:pic>
      <p:sp>
        <p:nvSpPr>
          <p:cNvPr id="6" name="打底色块">
            <a:extLst>
              <a:ext uri="{FF2B5EF4-FFF2-40B4-BE49-F238E27FC236}">
                <a16:creationId xmlns:a16="http://schemas.microsoft.com/office/drawing/2014/main" id="{FA3E7ED8-F01E-4A7D-BFF3-CEF6C710D3B7}"/>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过拟合</a:t>
            </a:r>
          </a:p>
        </p:txBody>
      </p:sp>
    </p:spTree>
    <p:extLst>
      <p:ext uri="{BB962C8B-B14F-4D97-AF65-F5344CB8AC3E}">
        <p14:creationId xmlns:p14="http://schemas.microsoft.com/office/powerpoint/2010/main" val="2404997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968135D-22D4-47EE-9029-B66A09BB5A89}"/>
              </a:ext>
            </a:extLst>
          </p:cNvPr>
          <p:cNvSpPr txBox="1"/>
          <p:nvPr/>
        </p:nvSpPr>
        <p:spPr>
          <a:xfrm>
            <a:off x="172039" y="1138016"/>
            <a:ext cx="8799922" cy="2862322"/>
          </a:xfrm>
          <a:prstGeom prst="rect">
            <a:avLst/>
          </a:prstGeom>
          <a:noFill/>
        </p:spPr>
        <p:txBody>
          <a:bodyPr wrap="square">
            <a:spAutoFit/>
          </a:bodyPr>
          <a:lstStyle/>
          <a:p>
            <a:r>
              <a:rPr lang="zh-CN" altLang="en-US" b="0" i="0" dirty="0">
                <a:solidFill>
                  <a:srgbClr val="FF0000"/>
                </a:solidFill>
                <a:effectLst/>
                <a:latin typeface="微软雅黑" panose="020B0503020204020204" pitchFamily="34" charset="-122"/>
                <a:ea typeface="微软雅黑" panose="020B0503020204020204" pitchFamily="34" charset="-122"/>
              </a:rPr>
              <a:t>数据增广是深度学习中常用的技巧之一</a:t>
            </a:r>
            <a:r>
              <a:rPr lang="zh-CN" altLang="en-US" b="0" i="0" dirty="0">
                <a:solidFill>
                  <a:srgbClr val="121212"/>
                </a:solidFill>
                <a:effectLst/>
                <a:latin typeface="微软雅黑" panose="020B0503020204020204" pitchFamily="34" charset="-122"/>
                <a:ea typeface="微软雅黑" panose="020B0503020204020204" pitchFamily="34" charset="-122"/>
              </a:rPr>
              <a:t>，主要用于增加训练数据集，让数据集尽可能的多样化，使得训练的模型具有更强的泛化能力．</a:t>
            </a:r>
            <a:r>
              <a:rPr lang="zh-CN" altLang="en-US" b="0" i="0" dirty="0">
                <a:solidFill>
                  <a:srgbClr val="0000FF"/>
                </a:solidFill>
                <a:effectLst/>
                <a:latin typeface="微软雅黑" panose="020B0503020204020204" pitchFamily="34" charset="-122"/>
                <a:ea typeface="微软雅黑" panose="020B0503020204020204" pitchFamily="34" charset="-122"/>
              </a:rPr>
              <a:t>现有的各大深度学习框架都已经自带了数据增广，平时在用的使用只是直接调用了对应的接口函数</a:t>
            </a:r>
            <a:r>
              <a:rPr lang="zh-CN" altLang="en-US" b="0" i="0" dirty="0">
                <a:solidFill>
                  <a:srgbClr val="121212"/>
                </a:solidFill>
                <a:effectLst/>
                <a:latin typeface="微软雅黑" panose="020B0503020204020204" pitchFamily="34" charset="-122"/>
                <a:ea typeface="微软雅黑" panose="020B0503020204020204" pitchFamily="34" charset="-122"/>
              </a:rPr>
              <a:t>，而没有进行详细的分析．</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endParaRPr lang="en-US" altLang="zh-CN" dirty="0">
              <a:solidFill>
                <a:srgbClr val="121212"/>
              </a:solidFill>
              <a:latin typeface="微软雅黑" panose="020B0503020204020204" pitchFamily="34" charset="-122"/>
              <a:ea typeface="微软雅黑" panose="020B0503020204020204" pitchFamily="34" charset="-122"/>
            </a:endParaRPr>
          </a:p>
          <a:p>
            <a:r>
              <a:rPr lang="zh-CN" altLang="en-US" b="0" i="0" dirty="0">
                <a:solidFill>
                  <a:srgbClr val="121212"/>
                </a:solidFill>
                <a:effectLst/>
                <a:latin typeface="微软雅黑" panose="020B0503020204020204" pitchFamily="34" charset="-122"/>
                <a:ea typeface="微软雅黑" panose="020B0503020204020204" pitchFamily="34" charset="-122"/>
              </a:rPr>
              <a:t>在实际应用中，并非所有的增广方式都适用当前的训练数据，你需要根据自己的数据集特征来确定应该使用哪几种数据增广方式．</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0" i="0" dirty="0">
                <a:solidFill>
                  <a:srgbClr val="121212"/>
                </a:solidFill>
                <a:effectLst/>
                <a:latin typeface="微软雅黑" panose="020B0503020204020204" pitchFamily="34" charset="-122"/>
                <a:ea typeface="微软雅黑" panose="020B0503020204020204" pitchFamily="34" charset="-122"/>
              </a:rPr>
              <a:t>目前数据增广主要包括：</a:t>
            </a:r>
            <a:r>
              <a:rPr lang="zh-CN" altLang="en-US" b="0" i="0" dirty="0">
                <a:solidFill>
                  <a:srgbClr val="FF0000"/>
                </a:solidFill>
                <a:effectLst/>
                <a:latin typeface="微软雅黑" panose="020B0503020204020204" pitchFamily="34" charset="-122"/>
                <a:ea typeface="微软雅黑" panose="020B0503020204020204" pitchFamily="34" charset="-122"/>
              </a:rPr>
              <a:t>水平</a:t>
            </a:r>
            <a:r>
              <a:rPr lang="en-US" altLang="zh-CN" b="0" i="0" dirty="0">
                <a:solidFill>
                  <a:srgbClr val="FF0000"/>
                </a:solidFill>
                <a:effectLst/>
                <a:latin typeface="微软雅黑" panose="020B0503020204020204" pitchFamily="34" charset="-122"/>
                <a:ea typeface="微软雅黑" panose="020B0503020204020204" pitchFamily="34" charset="-122"/>
              </a:rPr>
              <a:t>/</a:t>
            </a:r>
            <a:r>
              <a:rPr lang="zh-CN" altLang="en-US" b="0" i="0" dirty="0">
                <a:solidFill>
                  <a:srgbClr val="FF0000"/>
                </a:solidFill>
                <a:effectLst/>
                <a:latin typeface="微软雅黑" panose="020B0503020204020204" pitchFamily="34" charset="-122"/>
                <a:ea typeface="微软雅黑" panose="020B0503020204020204" pitchFamily="34" charset="-122"/>
              </a:rPr>
              <a:t>垂直翻转，旋转，缩放，裁剪，剪切，平移，对比度，色彩抖动，噪声等</a:t>
            </a:r>
            <a:r>
              <a:rPr lang="zh-CN" altLang="en-US" dirty="0">
                <a:solidFill>
                  <a:srgbClr val="121212"/>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打底色块">
            <a:extLst>
              <a:ext uri="{FF2B5EF4-FFF2-40B4-BE49-F238E27FC236}">
                <a16:creationId xmlns:a16="http://schemas.microsoft.com/office/drawing/2014/main" id="{0BED2425-8BFC-453D-A9C4-3678A0E77942}"/>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Tree>
    <p:extLst>
      <p:ext uri="{BB962C8B-B14F-4D97-AF65-F5344CB8AC3E}">
        <p14:creationId xmlns:p14="http://schemas.microsoft.com/office/powerpoint/2010/main" val="148149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E45CDB-0CDD-44FF-91C1-07C49A049018}"/>
              </a:ext>
            </a:extLst>
          </p:cNvPr>
          <p:cNvSpPr txBox="1"/>
          <p:nvPr/>
        </p:nvSpPr>
        <p:spPr>
          <a:xfrm>
            <a:off x="273426" y="1391161"/>
            <a:ext cx="7696985" cy="369332"/>
          </a:xfrm>
          <a:prstGeom prst="rect">
            <a:avLst/>
          </a:prstGeom>
          <a:noFill/>
        </p:spPr>
        <p:txBody>
          <a:bodyPr wrap="square">
            <a:spAutoFit/>
          </a:bodyPr>
          <a:lstStyle/>
          <a:p>
            <a:r>
              <a:rPr lang="zh-CN" altLang="en-US" b="1" i="0" dirty="0">
                <a:solidFill>
                  <a:srgbClr val="333333"/>
                </a:solidFill>
                <a:effectLst/>
                <a:latin typeface="-apple-system"/>
              </a:rPr>
              <a:t>层数越多，破坏层间线性的激活函数的数量就越多，因此非线性越多。</a:t>
            </a:r>
            <a:endParaRPr lang="zh-CN" altLang="en-US" dirty="0"/>
          </a:p>
        </p:txBody>
      </p:sp>
      <p:pic>
        <p:nvPicPr>
          <p:cNvPr id="5" name="图片 4">
            <a:extLst>
              <a:ext uri="{FF2B5EF4-FFF2-40B4-BE49-F238E27FC236}">
                <a16:creationId xmlns:a16="http://schemas.microsoft.com/office/drawing/2014/main" id="{94F67C22-B34C-4C89-985D-96C5A1CA36C7}"/>
              </a:ext>
            </a:extLst>
          </p:cNvPr>
          <p:cNvPicPr>
            <a:picLocks noChangeAspect="1"/>
          </p:cNvPicPr>
          <p:nvPr/>
        </p:nvPicPr>
        <p:blipFill>
          <a:blip r:embed="rId2"/>
          <a:stretch>
            <a:fillRect/>
          </a:stretch>
        </p:blipFill>
        <p:spPr>
          <a:xfrm>
            <a:off x="273426" y="2263758"/>
            <a:ext cx="8220075" cy="2028825"/>
          </a:xfrm>
          <a:prstGeom prst="rect">
            <a:avLst/>
          </a:prstGeom>
        </p:spPr>
      </p:pic>
      <p:sp>
        <p:nvSpPr>
          <p:cNvPr id="6" name="打底色块">
            <a:extLst>
              <a:ext uri="{FF2B5EF4-FFF2-40B4-BE49-F238E27FC236}">
                <a16:creationId xmlns:a16="http://schemas.microsoft.com/office/drawing/2014/main" id="{D2B2C416-5D9E-4678-9113-249F9F1DF786}"/>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过拟合</a:t>
            </a:r>
          </a:p>
        </p:txBody>
      </p:sp>
    </p:spTree>
    <p:extLst>
      <p:ext uri="{BB962C8B-B14F-4D97-AF65-F5344CB8AC3E}">
        <p14:creationId xmlns:p14="http://schemas.microsoft.com/office/powerpoint/2010/main" val="3866785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过拟合</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71</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248908"/>
            <a:ext cx="8650325" cy="2215991"/>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过拟合问题</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如下图所示，第一个模型是一个线性模型，欠拟合，不能很好地适应我们的训练集；第三个模型是一个四次方的模型，过于强调拟合原始数据，而丢失了算法的本质：预测新数据。若给出一个新的值使之预测，它将表现的很差。过拟合是指算法虽然能非常好地适应训练集的数据，但在预测新输入的变量时可能会效果不好。而中间的模型似乎最合适。 </a:t>
            </a:r>
            <a:endParaRPr lang="en-US" altLang="zh-CN" dirty="0">
              <a:solidFill>
                <a:srgbClr val="292929"/>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F348E52F-7DE6-45C2-A55B-6C79D49457FE}"/>
              </a:ext>
            </a:extLst>
          </p:cNvPr>
          <p:cNvPicPr>
            <a:picLocks noChangeAspect="1"/>
          </p:cNvPicPr>
          <p:nvPr/>
        </p:nvPicPr>
        <p:blipFill>
          <a:blip r:embed="rId3"/>
          <a:stretch>
            <a:fillRect/>
          </a:stretch>
        </p:blipFill>
        <p:spPr>
          <a:xfrm>
            <a:off x="699741" y="3730194"/>
            <a:ext cx="7281810" cy="1797506"/>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94C6FDA-DDCC-4F22-B328-0489799FF334}"/>
                  </a:ext>
                </a:extLst>
              </p:cNvPr>
              <p:cNvSpPr txBox="1"/>
              <p:nvPr/>
            </p:nvSpPr>
            <p:spPr>
              <a:xfrm>
                <a:off x="1245284" y="5658193"/>
                <a:ext cx="11063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θ</m:t>
                          </m:r>
                        </m:e>
                        <m:sub>
                          <m:r>
                            <a:rPr lang="en-US" altLang="zh-CN" i="1">
                              <a:latin typeface="Cambria Math" panose="02040503050406030204" pitchFamily="18" charset="0"/>
                              <a:ea typeface="宋体" panose="02010600030101010101" pitchFamily="2" charset="-122"/>
                              <a:cs typeface="宋体" panose="02010600030101010101" pitchFamily="2" charset="-122"/>
                            </a:rPr>
                            <m:t>0</m:t>
                          </m:r>
                        </m:sub>
                      </m:sSub>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θ</m:t>
                          </m:r>
                        </m:e>
                        <m:sub>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𝑥</m:t>
                      </m:r>
                    </m:oMath>
                  </m:oMathPara>
                </a14:m>
                <a:endParaRPr lang="zh-CN" altLang="en-US" dirty="0"/>
              </a:p>
            </p:txBody>
          </p:sp>
        </mc:Choice>
        <mc:Fallback xmlns="">
          <p:sp>
            <p:nvSpPr>
              <p:cNvPr id="10" name="文本框 9">
                <a:extLst>
                  <a:ext uri="{FF2B5EF4-FFF2-40B4-BE49-F238E27FC236}">
                    <a16:creationId xmlns:a16="http://schemas.microsoft.com/office/drawing/2014/main" id="{294C6FDA-DDCC-4F22-B328-0489799FF334}"/>
                  </a:ext>
                </a:extLst>
              </p:cNvPr>
              <p:cNvSpPr txBox="1">
                <a:spLocks noRot="1" noChangeAspect="1" noMove="1" noResize="1" noEditPoints="1" noAdjustHandles="1" noChangeArrowheads="1" noChangeShapeType="1" noTextEdit="1"/>
              </p:cNvSpPr>
              <p:nvPr/>
            </p:nvSpPr>
            <p:spPr>
              <a:xfrm>
                <a:off x="1245284" y="5658193"/>
                <a:ext cx="110632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A658456-7307-4469-8669-4E98FE033FDE}"/>
                  </a:ext>
                </a:extLst>
              </p:cNvPr>
              <p:cNvSpPr txBox="1"/>
              <p:nvPr/>
            </p:nvSpPr>
            <p:spPr>
              <a:xfrm>
                <a:off x="3410936" y="5658193"/>
                <a:ext cx="18594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θ</m:t>
                          </m:r>
                        </m:e>
                        <m:sub>
                          <m:r>
                            <a:rPr lang="en-US" altLang="zh-CN" i="1">
                              <a:latin typeface="Cambria Math" panose="02040503050406030204" pitchFamily="18" charset="0"/>
                              <a:ea typeface="宋体" panose="02010600030101010101" pitchFamily="2" charset="-122"/>
                              <a:cs typeface="宋体" panose="02010600030101010101" pitchFamily="2" charset="-122"/>
                            </a:rPr>
                            <m:t>0</m:t>
                          </m:r>
                        </m:sub>
                      </m:sSub>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θ</m:t>
                          </m:r>
                        </m:e>
                        <m:sub>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𝑥</m:t>
                      </m:r>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θ</m:t>
                          </m:r>
                        </m:e>
                        <m:sub>
                          <m:r>
                            <a:rPr lang="en-US" altLang="zh-CN" i="1">
                              <a:latin typeface="Cambria Math" panose="02040503050406030204" pitchFamily="18" charset="0"/>
                              <a:ea typeface="宋体" panose="02010600030101010101" pitchFamily="2" charset="-122"/>
                              <a:cs typeface="宋体" panose="02010600030101010101" pitchFamily="2" charset="-122"/>
                            </a:rPr>
                            <m:t>2</m:t>
                          </m:r>
                        </m:sub>
                      </m:sSub>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𝑥</m:t>
                          </m:r>
                        </m:e>
                        <m:sup>
                          <m:r>
                            <a:rPr lang="en-US" altLang="zh-CN" i="1">
                              <a:latin typeface="Cambria Math" panose="02040503050406030204" pitchFamily="18" charset="0"/>
                              <a:ea typeface="宋体" panose="02010600030101010101" pitchFamily="2" charset="-122"/>
                              <a:cs typeface="宋体" panose="02010600030101010101" pitchFamily="2" charset="-122"/>
                            </a:rPr>
                            <m:t>2</m:t>
                          </m:r>
                        </m:sup>
                      </m:sSup>
                    </m:oMath>
                  </m:oMathPara>
                </a14:m>
                <a:endParaRPr lang="zh-CN" altLang="en-US" dirty="0"/>
              </a:p>
            </p:txBody>
          </p:sp>
        </mc:Choice>
        <mc:Fallback xmlns="">
          <p:sp>
            <p:nvSpPr>
              <p:cNvPr id="12" name="文本框 11">
                <a:extLst>
                  <a:ext uri="{FF2B5EF4-FFF2-40B4-BE49-F238E27FC236}">
                    <a16:creationId xmlns:a16="http://schemas.microsoft.com/office/drawing/2014/main" id="{2A658456-7307-4469-8669-4E98FE033FDE}"/>
                  </a:ext>
                </a:extLst>
              </p:cNvPr>
              <p:cNvSpPr txBox="1">
                <a:spLocks noRot="1" noChangeAspect="1" noMove="1" noResize="1" noEditPoints="1" noAdjustHandles="1" noChangeArrowheads="1" noChangeShapeType="1" noTextEdit="1"/>
              </p:cNvSpPr>
              <p:nvPr/>
            </p:nvSpPr>
            <p:spPr>
              <a:xfrm>
                <a:off x="3410936" y="5658193"/>
                <a:ext cx="185942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DD28EC7-FCA9-4922-9AA2-EB8858C501CE}"/>
                  </a:ext>
                </a:extLst>
              </p:cNvPr>
              <p:cNvSpPr txBox="1"/>
              <p:nvPr/>
            </p:nvSpPr>
            <p:spPr>
              <a:xfrm>
                <a:off x="5374532" y="5658193"/>
                <a:ext cx="33656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θ</m:t>
                          </m:r>
                        </m:e>
                        <m:sub>
                          <m:r>
                            <a:rPr lang="en-US" altLang="zh-CN" i="1">
                              <a:latin typeface="Cambria Math" panose="02040503050406030204" pitchFamily="18" charset="0"/>
                              <a:ea typeface="宋体" panose="02010600030101010101" pitchFamily="2" charset="-122"/>
                              <a:cs typeface="宋体" panose="02010600030101010101" pitchFamily="2" charset="-122"/>
                            </a:rPr>
                            <m:t>0</m:t>
                          </m:r>
                        </m:sub>
                      </m:sSub>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θ</m:t>
                          </m:r>
                        </m:e>
                        <m:sub>
                          <m:r>
                            <a:rPr lang="en-US" altLang="zh-CN" i="1">
                              <a:latin typeface="Cambria Math" panose="02040503050406030204" pitchFamily="18" charset="0"/>
                              <a:ea typeface="宋体" panose="02010600030101010101" pitchFamily="2" charset="-122"/>
                              <a:cs typeface="宋体" panose="02010600030101010101" pitchFamily="2" charset="-122"/>
                            </a:rPr>
                            <m:t>1</m:t>
                          </m:r>
                        </m:sub>
                      </m:sSub>
                      <m:r>
                        <a:rPr lang="en-US" altLang="zh-CN" i="1">
                          <a:latin typeface="Cambria Math" panose="02040503050406030204" pitchFamily="18" charset="0"/>
                          <a:ea typeface="宋体" panose="02010600030101010101" pitchFamily="2" charset="-122"/>
                          <a:cs typeface="宋体" panose="02010600030101010101" pitchFamily="2" charset="-122"/>
                        </a:rPr>
                        <m:t>𝑥</m:t>
                      </m:r>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θ</m:t>
                          </m:r>
                        </m:e>
                        <m:sub>
                          <m:r>
                            <a:rPr lang="en-US" altLang="zh-CN" i="1">
                              <a:latin typeface="Cambria Math" panose="02040503050406030204" pitchFamily="18" charset="0"/>
                              <a:ea typeface="宋体" panose="02010600030101010101" pitchFamily="2" charset="-122"/>
                              <a:cs typeface="宋体" panose="02010600030101010101" pitchFamily="2" charset="-122"/>
                            </a:rPr>
                            <m:t>2</m:t>
                          </m:r>
                        </m:sub>
                      </m:sSub>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𝑥</m:t>
                          </m:r>
                        </m:e>
                        <m:sup>
                          <m:r>
                            <a:rPr lang="en-US" altLang="zh-CN" i="1">
                              <a:latin typeface="Cambria Math" panose="02040503050406030204" pitchFamily="18" charset="0"/>
                              <a:ea typeface="宋体" panose="02010600030101010101" pitchFamily="2" charset="-122"/>
                              <a:cs typeface="宋体" panose="02010600030101010101" pitchFamily="2" charset="-122"/>
                            </a:rPr>
                            <m:t>2</m:t>
                          </m:r>
                        </m:sup>
                      </m:sSup>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θ</m:t>
                          </m:r>
                        </m:e>
                        <m:sub>
                          <m:r>
                            <a:rPr lang="en-US" altLang="zh-CN" i="1">
                              <a:latin typeface="Cambria Math" panose="02040503050406030204" pitchFamily="18" charset="0"/>
                              <a:ea typeface="宋体" panose="02010600030101010101" pitchFamily="2" charset="-122"/>
                              <a:cs typeface="宋体" panose="02010600030101010101" pitchFamily="2" charset="-122"/>
                            </a:rPr>
                            <m:t>3</m:t>
                          </m:r>
                        </m:sub>
                      </m:sSub>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𝑥</m:t>
                          </m:r>
                        </m:e>
                        <m:sup>
                          <m:r>
                            <a:rPr lang="en-US" altLang="zh-CN" i="1">
                              <a:latin typeface="Cambria Math" panose="02040503050406030204" pitchFamily="18" charset="0"/>
                              <a:ea typeface="宋体" panose="02010600030101010101" pitchFamily="2" charset="-122"/>
                              <a:cs typeface="宋体" panose="02010600030101010101" pitchFamily="2" charset="-122"/>
                            </a:rPr>
                            <m:t>3</m:t>
                          </m:r>
                        </m:sup>
                      </m:sSup>
                      <m:r>
                        <a:rPr lang="en-US" altLang="zh-CN" i="1">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宋体" panose="02010600030101010101" pitchFamily="2" charset="-122"/>
                            </a:rPr>
                            <m:t>θ</m:t>
                          </m:r>
                        </m:e>
                        <m:sub>
                          <m:r>
                            <a:rPr lang="en-US" altLang="zh-CN" i="1">
                              <a:latin typeface="Cambria Math" panose="02040503050406030204" pitchFamily="18" charset="0"/>
                              <a:ea typeface="宋体" panose="02010600030101010101" pitchFamily="2" charset="-122"/>
                              <a:cs typeface="宋体" panose="02010600030101010101" pitchFamily="2" charset="-122"/>
                            </a:rPr>
                            <m:t>4</m:t>
                          </m:r>
                        </m:sub>
                      </m:sSub>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宋体" panose="02010600030101010101" pitchFamily="2" charset="-122"/>
                            </a:rPr>
                            <m:t>𝑥</m:t>
                          </m:r>
                        </m:e>
                        <m:sup>
                          <m:r>
                            <a:rPr lang="en-US" altLang="zh-CN" i="1">
                              <a:latin typeface="Cambria Math" panose="02040503050406030204" pitchFamily="18" charset="0"/>
                              <a:ea typeface="宋体" panose="02010600030101010101" pitchFamily="2" charset="-122"/>
                              <a:cs typeface="宋体" panose="02010600030101010101" pitchFamily="2" charset="-122"/>
                            </a:rPr>
                            <m:t>4</m:t>
                          </m:r>
                        </m:sup>
                      </m:sSup>
                    </m:oMath>
                  </m:oMathPara>
                </a14:m>
                <a:endParaRPr lang="zh-CN" altLang="en-US" dirty="0"/>
              </a:p>
            </p:txBody>
          </p:sp>
        </mc:Choice>
        <mc:Fallback xmlns="">
          <p:sp>
            <p:nvSpPr>
              <p:cNvPr id="13" name="文本框 12">
                <a:extLst>
                  <a:ext uri="{FF2B5EF4-FFF2-40B4-BE49-F238E27FC236}">
                    <a16:creationId xmlns:a16="http://schemas.microsoft.com/office/drawing/2014/main" id="{BDD28EC7-FCA9-4922-9AA2-EB8858C501CE}"/>
                  </a:ext>
                </a:extLst>
              </p:cNvPr>
              <p:cNvSpPr txBox="1">
                <a:spLocks noRot="1" noChangeAspect="1" noMove="1" noResize="1" noEditPoints="1" noAdjustHandles="1" noChangeArrowheads="1" noChangeShapeType="1" noTextEdit="1"/>
              </p:cNvSpPr>
              <p:nvPr/>
            </p:nvSpPr>
            <p:spPr>
              <a:xfrm>
                <a:off x="5374532" y="5658193"/>
                <a:ext cx="3365601"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8347532"/>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7ECC2C0-1886-4419-804B-13BF8B70CA18}"/>
              </a:ext>
            </a:extLst>
          </p:cNvPr>
          <p:cNvPicPr>
            <a:picLocks noChangeAspect="1"/>
          </p:cNvPicPr>
          <p:nvPr/>
        </p:nvPicPr>
        <p:blipFill>
          <a:blip r:embed="rId2"/>
          <a:stretch>
            <a:fillRect/>
          </a:stretch>
        </p:blipFill>
        <p:spPr>
          <a:xfrm>
            <a:off x="174002" y="1180609"/>
            <a:ext cx="8305800" cy="2762250"/>
          </a:xfrm>
          <a:prstGeom prst="rect">
            <a:avLst/>
          </a:prstGeom>
        </p:spPr>
      </p:pic>
      <p:sp>
        <p:nvSpPr>
          <p:cNvPr id="4" name="打底色块">
            <a:extLst>
              <a:ext uri="{FF2B5EF4-FFF2-40B4-BE49-F238E27FC236}">
                <a16:creationId xmlns:a16="http://schemas.microsoft.com/office/drawing/2014/main" id="{F7CC8521-8EBE-4B67-B10F-F541B1484698}"/>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过拟合</a:t>
            </a:r>
          </a:p>
        </p:txBody>
      </p:sp>
    </p:spTree>
    <p:extLst>
      <p:ext uri="{BB962C8B-B14F-4D97-AF65-F5344CB8AC3E}">
        <p14:creationId xmlns:p14="http://schemas.microsoft.com/office/powerpoint/2010/main" val="1348223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569A77-CEA0-47CF-8255-C615138C72DB}"/>
              </a:ext>
            </a:extLst>
          </p:cNvPr>
          <p:cNvPicPr>
            <a:picLocks noChangeAspect="1"/>
          </p:cNvPicPr>
          <p:nvPr/>
        </p:nvPicPr>
        <p:blipFill>
          <a:blip r:embed="rId2"/>
          <a:stretch>
            <a:fillRect/>
          </a:stretch>
        </p:blipFill>
        <p:spPr>
          <a:xfrm>
            <a:off x="131042" y="985837"/>
            <a:ext cx="8410575" cy="4886325"/>
          </a:xfrm>
          <a:prstGeom prst="rect">
            <a:avLst/>
          </a:prstGeom>
        </p:spPr>
      </p:pic>
      <p:sp>
        <p:nvSpPr>
          <p:cNvPr id="4" name="打底色块">
            <a:extLst>
              <a:ext uri="{FF2B5EF4-FFF2-40B4-BE49-F238E27FC236}">
                <a16:creationId xmlns:a16="http://schemas.microsoft.com/office/drawing/2014/main" id="{943F4FB8-AA92-4FE6-BC16-9795AF9BFD2C}"/>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Dropout</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86959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1A3D3A-635F-42F2-AC8B-39612EDE47B7}"/>
              </a:ext>
            </a:extLst>
          </p:cNvPr>
          <p:cNvPicPr>
            <a:picLocks noChangeAspect="1"/>
          </p:cNvPicPr>
          <p:nvPr/>
        </p:nvPicPr>
        <p:blipFill>
          <a:blip r:embed="rId2"/>
          <a:stretch>
            <a:fillRect/>
          </a:stretch>
        </p:blipFill>
        <p:spPr>
          <a:xfrm>
            <a:off x="687641" y="976915"/>
            <a:ext cx="7768717" cy="5881085"/>
          </a:xfrm>
          <a:prstGeom prst="rect">
            <a:avLst/>
          </a:prstGeom>
        </p:spPr>
      </p:pic>
      <p:sp>
        <p:nvSpPr>
          <p:cNvPr id="4" name="打底色块">
            <a:extLst>
              <a:ext uri="{FF2B5EF4-FFF2-40B4-BE49-F238E27FC236}">
                <a16:creationId xmlns:a16="http://schemas.microsoft.com/office/drawing/2014/main" id="{5952E342-52BF-4B7A-81BA-A6805A43AA6C}"/>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Dropout</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398029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0B0D27-355E-4728-81CA-28371A8845B8}"/>
              </a:ext>
            </a:extLst>
          </p:cNvPr>
          <p:cNvPicPr>
            <a:picLocks noChangeAspect="1"/>
          </p:cNvPicPr>
          <p:nvPr/>
        </p:nvPicPr>
        <p:blipFill>
          <a:blip r:embed="rId2"/>
          <a:stretch>
            <a:fillRect/>
          </a:stretch>
        </p:blipFill>
        <p:spPr>
          <a:xfrm>
            <a:off x="565191" y="1112296"/>
            <a:ext cx="8013618" cy="5021018"/>
          </a:xfrm>
          <a:prstGeom prst="rect">
            <a:avLst/>
          </a:prstGeom>
        </p:spPr>
      </p:pic>
      <p:sp>
        <p:nvSpPr>
          <p:cNvPr id="4" name="打底色块">
            <a:extLst>
              <a:ext uri="{FF2B5EF4-FFF2-40B4-BE49-F238E27FC236}">
                <a16:creationId xmlns:a16="http://schemas.microsoft.com/office/drawing/2014/main" id="{4ABD4FFF-21C7-49DA-8F22-35662F160B86}"/>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en-US" altLang="zh-CN"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Dropout</a:t>
            </a:r>
            <a:endPar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7266675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425FD97-2D96-47D9-B697-B6C9B88CBF80}"/>
              </a:ext>
            </a:extLst>
          </p:cNvPr>
          <p:cNvSpPr txBox="1"/>
          <p:nvPr/>
        </p:nvSpPr>
        <p:spPr>
          <a:xfrm>
            <a:off x="247454" y="1980622"/>
            <a:ext cx="8649092" cy="2951898"/>
          </a:xfrm>
          <a:prstGeom prst="rect">
            <a:avLst/>
          </a:prstGeom>
          <a:noFill/>
        </p:spPr>
        <p:txBody>
          <a:bodyPr wrap="square">
            <a:spAutoFit/>
          </a:bodyPr>
          <a:lstStyle/>
          <a:p>
            <a:pPr>
              <a:lnSpc>
                <a:spcPct val="150000"/>
              </a:lnSpc>
            </a:pPr>
            <a:r>
              <a:rPr lang="zh-CN" altLang="en-US" b="0" i="0" dirty="0">
                <a:solidFill>
                  <a:srgbClr val="0000FF"/>
                </a:solidFill>
                <a:effectLst/>
                <a:latin typeface="微软雅黑" panose="020B0503020204020204" pitchFamily="34" charset="-122"/>
                <a:ea typeface="微软雅黑" panose="020B0503020204020204" pitchFamily="34" charset="-122"/>
              </a:rPr>
              <a:t>引用自</a:t>
            </a:r>
            <a:r>
              <a:rPr lang="en-US" altLang="zh-CN" b="0" i="0" dirty="0">
                <a:solidFill>
                  <a:srgbClr val="0000FF"/>
                </a:solidFill>
                <a:effectLst/>
                <a:latin typeface="微软雅黑" panose="020B0503020204020204" pitchFamily="34" charset="-122"/>
                <a:ea typeface="微软雅黑" panose="020B0503020204020204" pitchFamily="34" charset="-122"/>
              </a:rPr>
              <a:t>Dropout</a:t>
            </a:r>
            <a:r>
              <a:rPr lang="zh-CN" altLang="en-US" b="0" i="0" dirty="0">
                <a:solidFill>
                  <a:srgbClr val="0000FF"/>
                </a:solidFill>
                <a:effectLst/>
                <a:latin typeface="微软雅黑" panose="020B0503020204020204" pitchFamily="34" charset="-122"/>
                <a:ea typeface="微软雅黑" panose="020B0503020204020204" pitchFamily="34" charset="-122"/>
              </a:rPr>
              <a:t>作者</a:t>
            </a:r>
            <a:r>
              <a:rPr lang="zh-CN" altLang="en-US" b="0" i="0" dirty="0">
                <a:solidFill>
                  <a:srgbClr val="333333"/>
                </a:solidFill>
                <a:effectLst/>
                <a:latin typeface="微软雅黑" panose="020B0503020204020204" pitchFamily="34" charset="-122"/>
                <a:ea typeface="微软雅黑" panose="020B0503020204020204" pitchFamily="34" charset="-122"/>
              </a:rPr>
              <a:t>： 在标准神经网络中，每个参数接收的导数表明其应该如何变化才能使最终损失函数降低，并给定所有其它神经网络单元的状态。因此神经单元可能以一种可以修正其它神经网络单元的错误的方式进行改变。而这就可能导致复杂的共适应</a:t>
            </a:r>
            <a:r>
              <a:rPr lang="en-US" altLang="zh-CN" b="0" i="0" dirty="0">
                <a:solidFill>
                  <a:srgbClr val="333333"/>
                </a:solidFill>
                <a:effectLst/>
                <a:latin typeface="微软雅黑" panose="020B0503020204020204" pitchFamily="34" charset="-122"/>
                <a:ea typeface="微软雅黑" panose="020B0503020204020204" pitchFamily="34" charset="-122"/>
              </a:rPr>
              <a:t>(co-adaptations)</a:t>
            </a:r>
            <a:r>
              <a:rPr lang="zh-CN" altLang="en-US" b="0" i="0" dirty="0">
                <a:solidFill>
                  <a:srgbClr val="333333"/>
                </a:solidFill>
                <a:effectLst/>
                <a:latin typeface="微软雅黑" panose="020B0503020204020204" pitchFamily="34" charset="-122"/>
                <a:ea typeface="微软雅黑" panose="020B0503020204020204" pitchFamily="34" charset="-122"/>
              </a:rPr>
              <a:t>。由于这些共适应现象没有推广到未见的数据，将导致过拟合。我们假设对每个隐藏层的神经网络单元，</a:t>
            </a:r>
            <a:r>
              <a:rPr lang="en-US" altLang="zh-CN" b="0" i="0" dirty="0">
                <a:solidFill>
                  <a:srgbClr val="333333"/>
                </a:solidFill>
                <a:effectLst/>
                <a:latin typeface="微软雅黑" panose="020B0503020204020204" pitchFamily="34" charset="-122"/>
                <a:ea typeface="微软雅黑" panose="020B0503020204020204" pitchFamily="34" charset="-122"/>
              </a:rPr>
              <a:t>Dropout</a:t>
            </a:r>
            <a:r>
              <a:rPr lang="zh-CN" altLang="en-US" b="0" i="0" dirty="0">
                <a:solidFill>
                  <a:srgbClr val="333333"/>
                </a:solidFill>
                <a:effectLst/>
                <a:latin typeface="微软雅黑" panose="020B0503020204020204" pitchFamily="34" charset="-122"/>
                <a:ea typeface="微软雅黑" panose="020B0503020204020204" pitchFamily="34" charset="-122"/>
              </a:rPr>
              <a:t>通过使其它隐藏层神经网络单元不可靠从而阻止了共适应的发生。因此，一个隐藏层神经元不能依赖其它特定神经元去纠正其错误。（来源：赛尔译文 </a:t>
            </a:r>
            <a:r>
              <a:rPr lang="en-US" altLang="zh-CN" b="0" i="0" dirty="0">
                <a:solidFill>
                  <a:srgbClr val="333333"/>
                </a:solidFill>
                <a:effectLst/>
                <a:latin typeface="微软雅黑" panose="020B0503020204020204" pitchFamily="34" charset="-122"/>
                <a:ea typeface="微软雅黑" panose="020B0503020204020204" pitchFamily="34" charset="-122"/>
              </a:rPr>
              <a:t>Dropout</a:t>
            </a:r>
            <a:r>
              <a:rPr lang="zh-CN" altLang="en-US" b="0" i="0" dirty="0">
                <a:solidFill>
                  <a:srgbClr val="333333"/>
                </a:solidFill>
                <a:effectLst/>
                <a:latin typeface="微软雅黑" panose="020B0503020204020204" pitchFamily="34" charset="-122"/>
                <a:ea typeface="微软雅黑" panose="020B0503020204020204" pitchFamily="34" charset="-122"/>
              </a:rPr>
              <a:t>分析）</a:t>
            </a:r>
            <a:endParaRPr lang="zh-CN" altLang="en-US" dirty="0">
              <a:latin typeface="微软雅黑" panose="020B0503020204020204" pitchFamily="34" charset="-122"/>
              <a:ea typeface="微软雅黑" panose="020B0503020204020204" pitchFamily="34" charset="-122"/>
            </a:endParaRPr>
          </a:p>
        </p:txBody>
      </p:sp>
      <p:sp>
        <p:nvSpPr>
          <p:cNvPr id="4" name="打底色块">
            <a:extLst>
              <a:ext uri="{FF2B5EF4-FFF2-40B4-BE49-F238E27FC236}">
                <a16:creationId xmlns:a16="http://schemas.microsoft.com/office/drawing/2014/main" id="{1BDCC3CE-DB18-4AE3-A8E4-F656AA8E9716}"/>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6" name="文本框 5">
            <a:extLst>
              <a:ext uri="{FF2B5EF4-FFF2-40B4-BE49-F238E27FC236}">
                <a16:creationId xmlns:a16="http://schemas.microsoft.com/office/drawing/2014/main" id="{E2A9BB2F-495E-45D4-8A77-07BB2080EBF6}"/>
              </a:ext>
            </a:extLst>
          </p:cNvPr>
          <p:cNvSpPr txBox="1"/>
          <p:nvPr/>
        </p:nvSpPr>
        <p:spPr>
          <a:xfrm>
            <a:off x="146116" y="1249593"/>
            <a:ext cx="4666268" cy="369332"/>
          </a:xfrm>
          <a:prstGeom prst="rect">
            <a:avLst/>
          </a:prstGeom>
          <a:noFill/>
        </p:spPr>
        <p:txBody>
          <a:bodyPr wrap="square">
            <a:spAutoFit/>
          </a:bodyPr>
          <a:lstStyle/>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Dropout</a:t>
            </a:r>
            <a:r>
              <a:rPr lang="zh-CN" altLang="en-US" b="1" dirty="0">
                <a:solidFill>
                  <a:srgbClr val="292929"/>
                </a:solidFill>
                <a:latin typeface="微软雅黑" panose="020B0503020204020204" pitchFamily="34" charset="-122"/>
                <a:ea typeface="微软雅黑" panose="020B0503020204020204" pitchFamily="34" charset="-122"/>
              </a:rPr>
              <a:t>正则化</a:t>
            </a:r>
            <a:endParaRPr lang="en-US" altLang="zh-CN" b="1"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98651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1F2F91-50C7-498E-BF82-5BDBB653C06D}"/>
              </a:ext>
            </a:extLst>
          </p:cNvPr>
          <p:cNvSpPr txBox="1"/>
          <p:nvPr/>
        </p:nvSpPr>
        <p:spPr>
          <a:xfrm>
            <a:off x="412423" y="1306508"/>
            <a:ext cx="8319154" cy="3693319"/>
          </a:xfrm>
          <a:prstGeom prst="rect">
            <a:avLst/>
          </a:prstGeom>
          <a:noFill/>
        </p:spPr>
        <p:txBody>
          <a:bodyPr wrap="square">
            <a:spAutoFit/>
          </a:bodyPr>
          <a:lstStyle/>
          <a:p>
            <a:r>
              <a:rPr lang="en-US" altLang="zh-CN" dirty="0">
                <a:solidFill>
                  <a:srgbClr val="000000"/>
                </a:solidFill>
                <a:latin typeface="微软雅黑" panose="020B0503020204020204" pitchFamily="34" charset="-122"/>
                <a:ea typeface="微软雅黑" panose="020B0503020204020204" pitchFamily="34" charset="-122"/>
              </a:rPr>
              <a:t>D</a:t>
            </a:r>
            <a:r>
              <a:rPr lang="en-US" altLang="zh-CN" b="0" i="0" dirty="0">
                <a:solidFill>
                  <a:srgbClr val="000000"/>
                </a:solidFill>
                <a:effectLst/>
                <a:latin typeface="微软雅黑" panose="020B0503020204020204" pitchFamily="34" charset="-122"/>
                <a:ea typeface="微软雅黑" panose="020B0503020204020204" pitchFamily="34" charset="-122"/>
              </a:rPr>
              <a:t>ropout</a:t>
            </a:r>
            <a:r>
              <a:rPr lang="zh-CN" altLang="en-US" b="0" i="0" dirty="0">
                <a:solidFill>
                  <a:srgbClr val="000000"/>
                </a:solidFill>
                <a:effectLst/>
                <a:latin typeface="微软雅黑" panose="020B0503020204020204" pitchFamily="34" charset="-122"/>
                <a:ea typeface="微软雅黑" panose="020B0503020204020204" pitchFamily="34" charset="-122"/>
              </a:rPr>
              <a:t>类型： 正向</a:t>
            </a: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、反向</a:t>
            </a: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 反向</a:t>
            </a: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有助于只定义一次模型并且只改变了一个参数（保持</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丢弃概率）以使用同一模型进行训练和测试。相反，直接</a:t>
            </a: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，迫使你在测试阶段修改网络。因为如果你不乘以比例因子</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，神经网络的输出将产生更高的相对于连续神经元所期望的值（因此神经元可能饱和）：这就是为什么反向</a:t>
            </a: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是更加常见的实现方式。</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dirty="0">
              <a:solidFill>
                <a:srgbClr val="000000"/>
              </a:solidFill>
              <a:latin typeface="微软雅黑" panose="020B0503020204020204" pitchFamily="34" charset="-122"/>
              <a:ea typeface="微软雅黑" panose="020B0503020204020204" pitchFamily="34" charset="-122"/>
            </a:endParaRPr>
          </a:p>
          <a:p>
            <a:r>
              <a:rPr lang="zh-CN" altLang="en-US" b="0" i="0" dirty="0">
                <a:solidFill>
                  <a:srgbClr val="0000FF"/>
                </a:solidFill>
                <a:effectLst/>
                <a:latin typeface="微软雅黑" panose="020B0503020204020204" pitchFamily="34" charset="-122"/>
                <a:ea typeface="微软雅黑" panose="020B0503020204020204" pitchFamily="34" charset="-122"/>
              </a:rPr>
              <a:t>正向</a:t>
            </a:r>
            <a:r>
              <a:rPr lang="en-US" altLang="zh-CN" b="0" i="0" dirty="0">
                <a:solidFill>
                  <a:srgbClr val="0000FF"/>
                </a:solidFill>
                <a:effectLst/>
                <a:latin typeface="微软雅黑" panose="020B0503020204020204" pitchFamily="34" charset="-122"/>
                <a:ea typeface="微软雅黑" panose="020B0503020204020204" pitchFamily="34" charset="-122"/>
              </a:rPr>
              <a:t>Dropout</a:t>
            </a:r>
            <a:r>
              <a:rPr lang="zh-CN" altLang="en-US" b="0" i="0" dirty="0">
                <a:solidFill>
                  <a:srgbClr val="0000FF"/>
                </a:solidFill>
                <a:effectLst/>
                <a:latin typeface="微软雅黑" panose="020B0503020204020204" pitchFamily="34" charset="-122"/>
                <a:ea typeface="微软雅黑" panose="020B0503020204020204" pitchFamily="34" charset="-122"/>
              </a:rPr>
              <a:t>：通常与</a:t>
            </a:r>
            <a:r>
              <a:rPr lang="en-US" altLang="zh-CN" b="0" i="0" dirty="0">
                <a:solidFill>
                  <a:srgbClr val="0000FF"/>
                </a:solidFill>
                <a:effectLst/>
                <a:latin typeface="微软雅黑" panose="020B0503020204020204" pitchFamily="34" charset="-122"/>
                <a:ea typeface="微软雅黑" panose="020B0503020204020204" pitchFamily="34" charset="-122"/>
              </a:rPr>
              <a:t>L2</a:t>
            </a:r>
            <a:r>
              <a:rPr lang="zh-CN" altLang="en-US" b="0" i="0" dirty="0">
                <a:solidFill>
                  <a:srgbClr val="0000FF"/>
                </a:solidFill>
                <a:effectLst/>
                <a:latin typeface="微软雅黑" panose="020B0503020204020204" pitchFamily="34" charset="-122"/>
                <a:ea typeface="微软雅黑" panose="020B0503020204020204" pitchFamily="34" charset="-122"/>
              </a:rPr>
              <a:t>正则化和其它参数约束技术（如</a:t>
            </a:r>
            <a:r>
              <a:rPr lang="en-US" altLang="zh-CN" b="0" i="0" dirty="0">
                <a:solidFill>
                  <a:srgbClr val="0000FF"/>
                </a:solidFill>
                <a:effectLst/>
                <a:latin typeface="微软雅黑" panose="020B0503020204020204" pitchFamily="34" charset="-122"/>
                <a:ea typeface="微软雅黑" panose="020B0503020204020204" pitchFamily="34" charset="-122"/>
              </a:rPr>
              <a:t>Max Norm1</a:t>
            </a:r>
            <a:r>
              <a:rPr lang="zh-CN" altLang="en-US" b="0" i="0" dirty="0">
                <a:solidFill>
                  <a:srgbClr val="0000FF"/>
                </a:solidFill>
                <a:effectLst/>
                <a:latin typeface="微软雅黑" panose="020B0503020204020204" pitchFamily="34" charset="-122"/>
                <a:ea typeface="微软雅黑" panose="020B0503020204020204" pitchFamily="34" charset="-122"/>
              </a:rPr>
              <a:t>）一起使用</a:t>
            </a:r>
            <a:r>
              <a:rPr lang="zh-CN" altLang="en-US" b="0" i="0" dirty="0">
                <a:solidFill>
                  <a:srgbClr val="000000"/>
                </a:solidFill>
                <a:effectLst/>
                <a:latin typeface="微软雅黑" panose="020B0503020204020204" pitchFamily="34" charset="-122"/>
                <a:ea typeface="微软雅黑" panose="020B0503020204020204" pitchFamily="34" charset="-122"/>
              </a:rPr>
              <a:t>。正则化有助于保持模型参数值在可控范围内增长。 反向</a:t>
            </a: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：学习速率被缩放至</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的因子，我们将其称</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为推动因子（</a:t>
            </a:r>
            <a:r>
              <a:rPr lang="en-US" altLang="zh-CN" b="0" i="0" dirty="0">
                <a:solidFill>
                  <a:srgbClr val="000000"/>
                </a:solidFill>
                <a:effectLst/>
                <a:latin typeface="微软雅黑" panose="020B0503020204020204" pitchFamily="34" charset="-122"/>
                <a:ea typeface="微软雅黑" panose="020B0503020204020204" pitchFamily="34" charset="-122"/>
              </a:rPr>
              <a:t>boosting factor</a:t>
            </a:r>
            <a:r>
              <a:rPr lang="zh-CN" altLang="en-US" b="0" i="0" dirty="0">
                <a:solidFill>
                  <a:srgbClr val="000000"/>
                </a:solidFill>
                <a:effectLst/>
                <a:latin typeface="微软雅黑" panose="020B0503020204020204" pitchFamily="34" charset="-122"/>
                <a:ea typeface="微软雅黑" panose="020B0503020204020204" pitchFamily="34" charset="-122"/>
              </a:rPr>
              <a:t>），因为它推动了学习速率。此外，我们将</a:t>
            </a:r>
            <a:r>
              <a:rPr lang="en-US" altLang="zh-CN" b="0" i="0" dirty="0">
                <a:solidFill>
                  <a:srgbClr val="000000"/>
                </a:solidFill>
                <a:effectLst/>
                <a:latin typeface="微软雅黑" panose="020B0503020204020204" pitchFamily="34" charset="-122"/>
                <a:ea typeface="微软雅黑" panose="020B0503020204020204" pitchFamily="34" charset="-122"/>
              </a:rPr>
              <a:t>r(q)</a:t>
            </a:r>
            <a:r>
              <a:rPr lang="zh-CN" altLang="en-US" b="0" i="0" dirty="0">
                <a:solidFill>
                  <a:srgbClr val="000000"/>
                </a:solidFill>
                <a:effectLst/>
                <a:latin typeface="微软雅黑" panose="020B0503020204020204" pitchFamily="34" charset="-122"/>
                <a:ea typeface="微软雅黑" panose="020B0503020204020204" pitchFamily="34" charset="-122"/>
              </a:rPr>
              <a:t>称为有效学习速率</a:t>
            </a:r>
            <a:r>
              <a:rPr lang="en-US" altLang="zh-CN" b="0" i="0" dirty="0">
                <a:solidFill>
                  <a:srgbClr val="000000"/>
                </a:solidFill>
                <a:effectLst/>
                <a:latin typeface="微软雅黑" panose="020B0503020204020204" pitchFamily="34" charset="-122"/>
                <a:ea typeface="微软雅黑" panose="020B0503020204020204" pitchFamily="34" charset="-122"/>
              </a:rPr>
              <a:t>(effective learning rate)</a:t>
            </a:r>
            <a:r>
              <a:rPr lang="zh-CN" altLang="en-US" b="0" i="0" dirty="0">
                <a:solidFill>
                  <a:srgbClr val="000000"/>
                </a:solidFill>
                <a:effectLst/>
                <a:latin typeface="微软雅黑" panose="020B0503020204020204" pitchFamily="34" charset="-122"/>
                <a:ea typeface="微软雅黑" panose="020B0503020204020204" pitchFamily="34" charset="-122"/>
              </a:rPr>
              <a:t>。总之，有效学习速率相对于所选择的学习速率更高：由于这个原因，限制参数值的正则化可以帮助简化学习速率选择过程。 （来源：赛尔译文 </a:t>
            </a: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分析）</a:t>
            </a: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6" name="打底色块">
            <a:extLst>
              <a:ext uri="{FF2B5EF4-FFF2-40B4-BE49-F238E27FC236}">
                <a16:creationId xmlns:a16="http://schemas.microsoft.com/office/drawing/2014/main" id="{74FC0DBF-7B9C-4718-A167-DF24351F7ED7}"/>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Tree>
    <p:extLst>
      <p:ext uri="{BB962C8B-B14F-4D97-AF65-F5344CB8AC3E}">
        <p14:creationId xmlns:p14="http://schemas.microsoft.com/office/powerpoint/2010/main" val="1711622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0D8303-1B41-47C1-A8C2-4B68E5A3F5FB}"/>
              </a:ext>
            </a:extLst>
          </p:cNvPr>
          <p:cNvPicPr>
            <a:picLocks noChangeAspect="1"/>
          </p:cNvPicPr>
          <p:nvPr/>
        </p:nvPicPr>
        <p:blipFill>
          <a:blip r:embed="rId2"/>
          <a:stretch>
            <a:fillRect/>
          </a:stretch>
        </p:blipFill>
        <p:spPr>
          <a:xfrm>
            <a:off x="1738312" y="1264913"/>
            <a:ext cx="5667375" cy="5610225"/>
          </a:xfrm>
          <a:prstGeom prst="rect">
            <a:avLst/>
          </a:prstGeom>
        </p:spPr>
      </p:pic>
      <p:sp>
        <p:nvSpPr>
          <p:cNvPr id="5" name="文本框 4">
            <a:extLst>
              <a:ext uri="{FF2B5EF4-FFF2-40B4-BE49-F238E27FC236}">
                <a16:creationId xmlns:a16="http://schemas.microsoft.com/office/drawing/2014/main" id="{88331036-8B9E-4195-A8E1-69DB04F5EF2A}"/>
              </a:ext>
            </a:extLst>
          </p:cNvPr>
          <p:cNvSpPr txBox="1"/>
          <p:nvPr/>
        </p:nvSpPr>
        <p:spPr>
          <a:xfrm>
            <a:off x="98981" y="963311"/>
            <a:ext cx="8375715" cy="369332"/>
          </a:xfrm>
          <a:prstGeom prst="rect">
            <a:avLst/>
          </a:prstGeom>
          <a:noFill/>
        </p:spPr>
        <p:txBody>
          <a:bodyPr wrap="square">
            <a:spAutoFit/>
          </a:bodyPr>
          <a:lstStyle/>
          <a:p>
            <a:r>
              <a:rPr lang="en-US" altLang="zh-CN" b="0" i="0" dirty="0">
                <a:solidFill>
                  <a:srgbClr val="000000"/>
                </a:solidFill>
                <a:effectLst/>
                <a:latin typeface="PingFang SC"/>
              </a:rPr>
              <a:t>Dropout</a:t>
            </a:r>
            <a:r>
              <a:rPr lang="zh-CN" altLang="en-US" b="0" i="0" dirty="0">
                <a:solidFill>
                  <a:srgbClr val="000000"/>
                </a:solidFill>
                <a:effectLst/>
                <a:latin typeface="PingFang SC"/>
              </a:rPr>
              <a:t>可以被认为是集成非常多的大神经网络的实用</a:t>
            </a:r>
            <a:r>
              <a:rPr lang="en-US" altLang="zh-CN" b="0" i="0" dirty="0">
                <a:solidFill>
                  <a:srgbClr val="000000"/>
                </a:solidFill>
                <a:effectLst/>
                <a:latin typeface="PingFang SC"/>
              </a:rPr>
              <a:t>Bagging</a:t>
            </a:r>
            <a:r>
              <a:rPr lang="zh-CN" altLang="en-US" b="0" i="0" dirty="0">
                <a:solidFill>
                  <a:srgbClr val="000000"/>
                </a:solidFill>
                <a:effectLst/>
                <a:latin typeface="PingFang SC"/>
              </a:rPr>
              <a:t>方法</a:t>
            </a:r>
            <a:endParaRPr lang="zh-CN" altLang="en-US" dirty="0"/>
          </a:p>
        </p:txBody>
      </p:sp>
      <p:sp>
        <p:nvSpPr>
          <p:cNvPr id="6" name="打底色块">
            <a:extLst>
              <a:ext uri="{FF2B5EF4-FFF2-40B4-BE49-F238E27FC236}">
                <a16:creationId xmlns:a16="http://schemas.microsoft.com/office/drawing/2014/main" id="{8260DF51-473B-4F00-91F1-C603E25B2C1A}"/>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Tree>
    <p:extLst>
      <p:ext uri="{BB962C8B-B14F-4D97-AF65-F5344CB8AC3E}">
        <p14:creationId xmlns:p14="http://schemas.microsoft.com/office/powerpoint/2010/main" val="25940831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D96B8-8A58-4376-BCEE-00D5E51DAFBA}"/>
              </a:ext>
            </a:extLst>
          </p:cNvPr>
          <p:cNvSpPr txBox="1"/>
          <p:nvPr/>
        </p:nvSpPr>
        <p:spPr>
          <a:xfrm>
            <a:off x="202675" y="1230101"/>
            <a:ext cx="8535971" cy="1754326"/>
          </a:xfrm>
          <a:prstGeom prst="rect">
            <a:avLst/>
          </a:prstGeom>
          <a:noFill/>
        </p:spPr>
        <p:txBody>
          <a:bodyPr wrap="square">
            <a:spAutoFit/>
          </a:bodyPr>
          <a:lstStyle/>
          <a:p>
            <a:r>
              <a:rPr lang="en-US" altLang="zh-CN" b="0" i="0" dirty="0">
                <a:solidFill>
                  <a:srgbClr val="000000"/>
                </a:solidFill>
                <a:effectLst/>
                <a:latin typeface="PingFang SC"/>
              </a:rPr>
              <a:t>Dropout</a:t>
            </a:r>
            <a:r>
              <a:rPr lang="zh-CN" altLang="en-US" b="0" i="0" dirty="0">
                <a:solidFill>
                  <a:srgbClr val="000000"/>
                </a:solidFill>
                <a:effectLst/>
                <a:latin typeface="PingFang SC"/>
              </a:rPr>
              <a:t>以概率</a:t>
            </a:r>
            <a:r>
              <a:rPr lang="en-US" altLang="zh-CN" b="0" i="0" dirty="0">
                <a:solidFill>
                  <a:srgbClr val="000000"/>
                </a:solidFill>
                <a:effectLst/>
                <a:latin typeface="PingFang SC"/>
              </a:rPr>
              <a:t>p</a:t>
            </a:r>
            <a:r>
              <a:rPr lang="zh-CN" altLang="en-US" b="0" i="0" dirty="0">
                <a:solidFill>
                  <a:srgbClr val="000000"/>
                </a:solidFill>
                <a:effectLst/>
                <a:latin typeface="PingFang SC"/>
              </a:rPr>
              <a:t>关闭神经元，相应的，以大小为</a:t>
            </a:r>
            <a:r>
              <a:rPr lang="en-US" altLang="zh-CN" b="0" i="0" dirty="0">
                <a:solidFill>
                  <a:srgbClr val="000000"/>
                </a:solidFill>
                <a:effectLst/>
                <a:latin typeface="PingFang SC"/>
              </a:rPr>
              <a:t>q=1-p</a:t>
            </a:r>
            <a:r>
              <a:rPr lang="zh-CN" altLang="en-US" b="0" i="0" dirty="0">
                <a:solidFill>
                  <a:srgbClr val="000000"/>
                </a:solidFill>
                <a:effectLst/>
                <a:latin typeface="PingFang SC"/>
              </a:rPr>
              <a:t>的概率开启其他神经元。每个单个神经元有同等概率被关闭。当一个神经元被丢弃时，无论其输入及相关的学习参数是多少，其输出都会被置为</a:t>
            </a:r>
            <a:r>
              <a:rPr lang="en-US" altLang="zh-CN" b="0" i="0" dirty="0">
                <a:solidFill>
                  <a:srgbClr val="000000"/>
                </a:solidFill>
                <a:effectLst/>
                <a:latin typeface="PingFang SC"/>
              </a:rPr>
              <a:t>0</a:t>
            </a:r>
            <a:r>
              <a:rPr lang="zh-CN" altLang="en-US" b="0" i="0" dirty="0">
                <a:solidFill>
                  <a:srgbClr val="000000"/>
                </a:solidFill>
                <a:effectLst/>
                <a:latin typeface="PingFang SC"/>
              </a:rPr>
              <a:t>。 丢弃的神经元在训练阶段的前向传播和后向传播阶段都不起作用：因为这个原因，每当一个单一的神经元被丢弃时，训练阶段就好像是在一个新的神经网络上完成。 训练阶段，可以使用伯努利随机变量、二项式随机变量来对一组神经元上的</a:t>
            </a:r>
            <a:r>
              <a:rPr lang="en-US" altLang="zh-CN" b="0" i="0" dirty="0">
                <a:solidFill>
                  <a:srgbClr val="000000"/>
                </a:solidFill>
                <a:effectLst/>
                <a:latin typeface="PingFang SC"/>
              </a:rPr>
              <a:t>Dropout</a:t>
            </a:r>
            <a:r>
              <a:rPr lang="zh-CN" altLang="en-US" b="0" i="0" dirty="0">
                <a:solidFill>
                  <a:srgbClr val="000000"/>
                </a:solidFill>
                <a:effectLst/>
                <a:latin typeface="PingFang SC"/>
              </a:rPr>
              <a:t>进行建模。</a:t>
            </a:r>
            <a:endParaRPr lang="zh-CN" altLang="en-US" dirty="0"/>
          </a:p>
        </p:txBody>
      </p:sp>
      <p:sp>
        <p:nvSpPr>
          <p:cNvPr id="4" name="打底色块">
            <a:extLst>
              <a:ext uri="{FF2B5EF4-FFF2-40B4-BE49-F238E27FC236}">
                <a16:creationId xmlns:a16="http://schemas.microsoft.com/office/drawing/2014/main" id="{6403E28A-E158-45DB-933E-7ABAD56F845C}"/>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Tree>
    <p:extLst>
      <p:ext uri="{BB962C8B-B14F-4D97-AF65-F5344CB8AC3E}">
        <p14:creationId xmlns:p14="http://schemas.microsoft.com/office/powerpoint/2010/main" val="381057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8</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55864" y="887896"/>
            <a:ext cx="8632271" cy="1938992"/>
          </a:xfrm>
          <a:prstGeom prst="rect">
            <a:avLst/>
          </a:prstGeom>
          <a:noFill/>
        </p:spPr>
        <p:txBody>
          <a:bodyPr wrap="square">
            <a:spAutoFit/>
          </a:bodyPr>
          <a:lstStyle/>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简介</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图片数据增广指的是在不改变图像类别的情况下，</a:t>
            </a:r>
            <a:r>
              <a:rPr lang="zh-CN" altLang="en-US" dirty="0">
                <a:solidFill>
                  <a:srgbClr val="FF0000"/>
                </a:solidFill>
                <a:latin typeface="微软雅黑" panose="020B0503020204020204" pitchFamily="34" charset="-122"/>
                <a:ea typeface="微软雅黑" panose="020B0503020204020204" pitchFamily="34" charset="-122"/>
              </a:rPr>
              <a:t>增加数据量，能提高模型的泛化能力</a:t>
            </a:r>
            <a:r>
              <a:rPr lang="zh-CN" altLang="en-US" dirty="0">
                <a:solidFill>
                  <a:srgbClr val="292929"/>
                </a:solidFill>
                <a:latin typeface="微软雅黑" panose="020B0503020204020204" pitchFamily="34" charset="-122"/>
                <a:ea typeface="微软雅黑" panose="020B0503020204020204" pitchFamily="34" charset="-122"/>
              </a:rPr>
              <a:t>。自然图像的数据增广方式包括很多，如常用的水平翻转（</a:t>
            </a:r>
            <a:r>
              <a:rPr lang="en-US" altLang="zh-CN" dirty="0">
                <a:solidFill>
                  <a:srgbClr val="292929"/>
                </a:solidFill>
                <a:latin typeface="微软雅黑" panose="020B0503020204020204" pitchFamily="34" charset="-122"/>
                <a:ea typeface="微软雅黑" panose="020B0503020204020204" pitchFamily="34" charset="-122"/>
              </a:rPr>
              <a:t>horizontally flipping</a:t>
            </a:r>
            <a:r>
              <a:rPr lang="zh-CN" altLang="en-US" dirty="0">
                <a:solidFill>
                  <a:srgbClr val="292929"/>
                </a:solidFill>
                <a:latin typeface="微软雅黑" panose="020B0503020204020204" pitchFamily="34" charset="-122"/>
                <a:ea typeface="微软雅黑" panose="020B0503020204020204" pitchFamily="34" charset="-122"/>
              </a:rPr>
              <a:t>），一定程度的位移或者裁剪和颜色抖动（</a:t>
            </a:r>
            <a:r>
              <a:rPr lang="en-US" altLang="zh-CN" dirty="0">
                <a:solidFill>
                  <a:srgbClr val="292929"/>
                </a:solidFill>
                <a:latin typeface="微软雅黑" panose="020B0503020204020204" pitchFamily="34" charset="-122"/>
                <a:ea typeface="微软雅黑" panose="020B0503020204020204" pitchFamily="34" charset="-122"/>
              </a:rPr>
              <a:t>color jittering</a:t>
            </a:r>
            <a:r>
              <a:rPr lang="zh-CN" altLang="en-US" dirty="0">
                <a:solidFill>
                  <a:srgbClr val="292929"/>
                </a:solidFill>
                <a:latin typeface="微软雅黑" panose="020B0503020204020204" pitchFamily="34" charset="-122"/>
                <a:ea typeface="微软雅黑" panose="020B0503020204020204" pitchFamily="34" charset="-122"/>
              </a:rPr>
              <a:t>）。此外还可以尝试多种操作的组合， 例如同时做旋转和随机尺度变换。</a:t>
            </a:r>
            <a:endParaRPr lang="en-US" altLang="zh-CN" sz="2000" dirty="0">
              <a:solidFill>
                <a:srgbClr val="29292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0039D22-0A96-4FDB-9CC1-1E43D2F51B11}"/>
              </a:ext>
            </a:extLst>
          </p:cNvPr>
          <p:cNvPicPr>
            <a:picLocks noChangeAspect="1"/>
          </p:cNvPicPr>
          <p:nvPr/>
        </p:nvPicPr>
        <p:blipFill>
          <a:blip r:embed="rId3"/>
          <a:stretch>
            <a:fillRect/>
          </a:stretch>
        </p:blipFill>
        <p:spPr>
          <a:xfrm>
            <a:off x="1746284" y="3111979"/>
            <a:ext cx="4660933" cy="3218785"/>
          </a:xfrm>
          <a:prstGeom prst="rect">
            <a:avLst/>
          </a:prstGeom>
        </p:spPr>
      </p:pic>
      <p:sp>
        <p:nvSpPr>
          <p:cNvPr id="8" name="文本框 7">
            <a:extLst>
              <a:ext uri="{FF2B5EF4-FFF2-40B4-BE49-F238E27FC236}">
                <a16:creationId xmlns:a16="http://schemas.microsoft.com/office/drawing/2014/main" id="{C0F78741-F9A7-47B2-AAE7-C9FDCCA2CFBF}"/>
              </a:ext>
            </a:extLst>
          </p:cNvPr>
          <p:cNvSpPr txBox="1"/>
          <p:nvPr/>
        </p:nvSpPr>
        <p:spPr>
          <a:xfrm>
            <a:off x="6792011" y="4227763"/>
            <a:ext cx="1513003" cy="369332"/>
          </a:xfrm>
          <a:prstGeom prst="rect">
            <a:avLst/>
          </a:prstGeom>
          <a:noFill/>
        </p:spPr>
        <p:txBody>
          <a:bodyPr wrap="square">
            <a:spAutoFit/>
          </a:bodyPr>
          <a:lstStyle/>
          <a:p>
            <a:r>
              <a:rPr lang="zh-CN" altLang="en-US" dirty="0">
                <a:solidFill>
                  <a:srgbClr val="292929"/>
                </a:solidFill>
                <a:latin typeface="微软雅黑" panose="020B0503020204020204" pitchFamily="34" charset="-122"/>
                <a:ea typeface="微软雅黑" panose="020B0503020204020204" pitchFamily="34" charset="-122"/>
              </a:rPr>
              <a:t>去色</a:t>
            </a:r>
            <a:endParaRPr lang="zh-CN" altLang="en-US" dirty="0"/>
          </a:p>
        </p:txBody>
      </p:sp>
      <p:sp>
        <p:nvSpPr>
          <p:cNvPr id="9" name="文本框 8">
            <a:extLst>
              <a:ext uri="{FF2B5EF4-FFF2-40B4-BE49-F238E27FC236}">
                <a16:creationId xmlns:a16="http://schemas.microsoft.com/office/drawing/2014/main" id="{CF512074-0BC8-419C-892A-05DD19275EEA}"/>
              </a:ext>
            </a:extLst>
          </p:cNvPr>
          <p:cNvSpPr txBox="1"/>
          <p:nvPr/>
        </p:nvSpPr>
        <p:spPr>
          <a:xfrm>
            <a:off x="6792011" y="3689692"/>
            <a:ext cx="1513003" cy="369332"/>
          </a:xfrm>
          <a:prstGeom prst="rect">
            <a:avLst/>
          </a:prstGeom>
          <a:noFill/>
        </p:spPr>
        <p:txBody>
          <a:bodyPr wrap="square">
            <a:spAutoFit/>
          </a:bodyPr>
          <a:lstStyle/>
          <a:p>
            <a:r>
              <a:rPr lang="zh-CN" altLang="en-US" dirty="0">
                <a:solidFill>
                  <a:srgbClr val="292929"/>
                </a:solidFill>
                <a:latin typeface="微软雅黑" panose="020B0503020204020204" pitchFamily="34" charset="-122"/>
                <a:ea typeface="微软雅黑" panose="020B0503020204020204" pitchFamily="34" charset="-122"/>
              </a:rPr>
              <a:t>去纹理化</a:t>
            </a:r>
            <a:endParaRPr lang="zh-CN" altLang="en-US" dirty="0"/>
          </a:p>
        </p:txBody>
      </p:sp>
      <p:sp>
        <p:nvSpPr>
          <p:cNvPr id="10" name="文本框 9">
            <a:extLst>
              <a:ext uri="{FF2B5EF4-FFF2-40B4-BE49-F238E27FC236}">
                <a16:creationId xmlns:a16="http://schemas.microsoft.com/office/drawing/2014/main" id="{AA9BB317-A794-4179-A31F-9278E5400A3C}"/>
              </a:ext>
            </a:extLst>
          </p:cNvPr>
          <p:cNvSpPr txBox="1"/>
          <p:nvPr/>
        </p:nvSpPr>
        <p:spPr>
          <a:xfrm>
            <a:off x="6792011" y="3147931"/>
            <a:ext cx="1513003" cy="369332"/>
          </a:xfrm>
          <a:prstGeom prst="rect">
            <a:avLst/>
          </a:prstGeom>
          <a:noFill/>
        </p:spPr>
        <p:txBody>
          <a:bodyPr wrap="square">
            <a:spAutoFit/>
          </a:bodyPr>
          <a:lstStyle/>
          <a:p>
            <a:r>
              <a:rPr lang="zh-CN" altLang="en-US" dirty="0">
                <a:solidFill>
                  <a:srgbClr val="292929"/>
                </a:solidFill>
                <a:latin typeface="微软雅黑" panose="020B0503020204020204" pitchFamily="34" charset="-122"/>
                <a:ea typeface="微软雅黑" panose="020B0503020204020204" pitchFamily="34" charset="-122"/>
              </a:rPr>
              <a:t>原始图像</a:t>
            </a:r>
            <a:endParaRPr lang="zh-CN" altLang="en-US" dirty="0"/>
          </a:p>
        </p:txBody>
      </p:sp>
      <p:sp>
        <p:nvSpPr>
          <p:cNvPr id="11" name="文本框 10">
            <a:extLst>
              <a:ext uri="{FF2B5EF4-FFF2-40B4-BE49-F238E27FC236}">
                <a16:creationId xmlns:a16="http://schemas.microsoft.com/office/drawing/2014/main" id="{158F0D0A-609A-44E2-87B8-C156CE3B964E}"/>
              </a:ext>
            </a:extLst>
          </p:cNvPr>
          <p:cNvSpPr txBox="1"/>
          <p:nvPr/>
        </p:nvSpPr>
        <p:spPr>
          <a:xfrm>
            <a:off x="6792010" y="4721371"/>
            <a:ext cx="1513003" cy="369332"/>
          </a:xfrm>
          <a:prstGeom prst="rect">
            <a:avLst/>
          </a:prstGeom>
          <a:noFill/>
        </p:spPr>
        <p:txBody>
          <a:bodyPr wrap="square">
            <a:spAutoFit/>
          </a:bodyPr>
          <a:lstStyle/>
          <a:p>
            <a:r>
              <a:rPr lang="zh-CN" altLang="en-US" dirty="0"/>
              <a:t>边缘增强</a:t>
            </a:r>
          </a:p>
        </p:txBody>
      </p:sp>
      <p:sp>
        <p:nvSpPr>
          <p:cNvPr id="12" name="文本框 11">
            <a:extLst>
              <a:ext uri="{FF2B5EF4-FFF2-40B4-BE49-F238E27FC236}">
                <a16:creationId xmlns:a16="http://schemas.microsoft.com/office/drawing/2014/main" id="{32E63C52-F0A7-4F9F-B1F3-0CBCC5AEDD41}"/>
              </a:ext>
            </a:extLst>
          </p:cNvPr>
          <p:cNvSpPr txBox="1"/>
          <p:nvPr/>
        </p:nvSpPr>
        <p:spPr>
          <a:xfrm>
            <a:off x="6810866" y="5263052"/>
            <a:ext cx="1513003" cy="369332"/>
          </a:xfrm>
          <a:prstGeom prst="rect">
            <a:avLst/>
          </a:prstGeom>
          <a:noFill/>
        </p:spPr>
        <p:txBody>
          <a:bodyPr wrap="square">
            <a:spAutoFit/>
          </a:bodyPr>
          <a:lstStyle/>
          <a:p>
            <a:r>
              <a:rPr lang="zh-CN" altLang="en-US" dirty="0"/>
              <a:t>显著边缘图</a:t>
            </a:r>
          </a:p>
        </p:txBody>
      </p:sp>
      <p:sp>
        <p:nvSpPr>
          <p:cNvPr id="13" name="文本框 12">
            <a:extLst>
              <a:ext uri="{FF2B5EF4-FFF2-40B4-BE49-F238E27FC236}">
                <a16:creationId xmlns:a16="http://schemas.microsoft.com/office/drawing/2014/main" id="{AE37E2C6-7FFD-4355-9369-C185595F70BC}"/>
              </a:ext>
            </a:extLst>
          </p:cNvPr>
          <p:cNvSpPr txBox="1"/>
          <p:nvPr/>
        </p:nvSpPr>
        <p:spPr>
          <a:xfrm>
            <a:off x="6810866" y="5766530"/>
            <a:ext cx="4666268" cy="369332"/>
          </a:xfrm>
          <a:prstGeom prst="rect">
            <a:avLst/>
          </a:prstGeom>
          <a:noFill/>
        </p:spPr>
        <p:txBody>
          <a:bodyPr wrap="square">
            <a:spAutoFit/>
          </a:bodyPr>
          <a:lstStyle/>
          <a:p>
            <a:r>
              <a:rPr lang="zh-CN" altLang="en-US" dirty="0"/>
              <a:t>翻转</a:t>
            </a:r>
            <a:r>
              <a:rPr lang="en-US" altLang="zh-CN" dirty="0"/>
              <a:t>/</a:t>
            </a:r>
            <a:r>
              <a:rPr lang="zh-CN" altLang="en-US" dirty="0"/>
              <a:t>旋转</a:t>
            </a:r>
          </a:p>
        </p:txBody>
      </p:sp>
    </p:spTree>
    <p:extLst>
      <p:ext uri="{BB962C8B-B14F-4D97-AF65-F5344CB8AC3E}">
        <p14:creationId xmlns:p14="http://schemas.microsoft.com/office/powerpoint/2010/main" val="3939942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80</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2308324"/>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Dropout</a:t>
            </a:r>
            <a:r>
              <a:rPr lang="zh-CN" altLang="en-US" b="1" dirty="0">
                <a:solidFill>
                  <a:srgbClr val="292929"/>
                </a:solidFill>
                <a:latin typeface="微软雅黑" panose="020B0503020204020204" pitchFamily="34" charset="-122"/>
                <a:ea typeface="微软雅黑" panose="020B0503020204020204" pitchFamily="34" charset="-122"/>
              </a:rPr>
              <a:t>正则化</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机器学习中的</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Dropout”</a:t>
            </a:r>
            <a:r>
              <a:rPr lang="zh-CN" altLang="en-US" dirty="0">
                <a:solidFill>
                  <a:srgbClr val="0000FF"/>
                </a:solidFill>
                <a:latin typeface="微软雅黑" panose="020B0503020204020204" pitchFamily="34" charset="-122"/>
                <a:ea typeface="微软雅黑" panose="020B0503020204020204" pitchFamily="34" charset="-122"/>
              </a:rPr>
              <a:t>是指在训练过程中随机忽略层中某些节点的过程</a:t>
            </a:r>
            <a:r>
              <a:rPr lang="zh-CN" altLang="en-US" dirty="0">
                <a:solidFill>
                  <a:srgbClr val="292929"/>
                </a:solidFill>
                <a:latin typeface="微软雅黑" panose="020B0503020204020204" pitchFamily="34" charset="-122"/>
                <a:ea typeface="微软雅黑" panose="020B0503020204020204" pitchFamily="34" charset="-122"/>
              </a:rPr>
              <a:t>。 右图中，左边的神经网络代表了一个典型的神经网络，其中所有单元都被激活。 在右侧，某些单元已从模型中删除</a:t>
            </a:r>
            <a:r>
              <a:rPr lang="en-US" altLang="zh-CN" dirty="0">
                <a:solidFill>
                  <a:srgbClr val="292929"/>
                </a:solidFill>
                <a:latin typeface="微软雅黑" panose="020B0503020204020204" pitchFamily="34" charset="-122"/>
                <a:ea typeface="微软雅黑" panose="020B0503020204020204" pitchFamily="34" charset="-122"/>
              </a:rPr>
              <a:t>——</a:t>
            </a:r>
            <a:r>
              <a:rPr lang="zh-CN" altLang="en-US" dirty="0">
                <a:solidFill>
                  <a:srgbClr val="292929"/>
                </a:solidFill>
                <a:latin typeface="微软雅黑" panose="020B0503020204020204" pitchFamily="34" charset="-122"/>
                <a:ea typeface="微软雅黑" panose="020B0503020204020204" pitchFamily="34" charset="-122"/>
              </a:rPr>
              <a:t>即在训练期间不考虑它们的权重。</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p:txBody>
      </p:sp>
      <p:pic>
        <p:nvPicPr>
          <p:cNvPr id="4" name="图片 3">
            <a:extLst>
              <a:ext uri="{FF2B5EF4-FFF2-40B4-BE49-F238E27FC236}">
                <a16:creationId xmlns:a16="http://schemas.microsoft.com/office/drawing/2014/main" id="{391BF50C-546C-4B00-8325-7825211E0214}"/>
              </a:ext>
            </a:extLst>
          </p:cNvPr>
          <p:cNvPicPr>
            <a:picLocks noChangeAspect="1"/>
          </p:cNvPicPr>
          <p:nvPr/>
        </p:nvPicPr>
        <p:blipFill>
          <a:blip r:embed="rId3"/>
          <a:stretch>
            <a:fillRect/>
          </a:stretch>
        </p:blipFill>
        <p:spPr>
          <a:xfrm>
            <a:off x="1931961" y="2954957"/>
            <a:ext cx="4991302" cy="2605522"/>
          </a:xfrm>
          <a:prstGeom prst="rect">
            <a:avLst/>
          </a:prstGeom>
        </p:spPr>
      </p:pic>
    </p:spTree>
    <p:extLst>
      <p:ext uri="{BB962C8B-B14F-4D97-AF65-F5344CB8AC3E}">
        <p14:creationId xmlns:p14="http://schemas.microsoft.com/office/powerpoint/2010/main" val="324991678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81</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3200876"/>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Dropout</a:t>
            </a:r>
            <a:r>
              <a:rPr lang="zh-CN" altLang="en-US" b="1" dirty="0">
                <a:solidFill>
                  <a:srgbClr val="292929"/>
                </a:solidFill>
                <a:latin typeface="微软雅黑" panose="020B0503020204020204" pitchFamily="34" charset="-122"/>
                <a:ea typeface="微软雅黑" panose="020B0503020204020204" pitchFamily="34" charset="-122"/>
              </a:rPr>
              <a:t>正则化</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在标准的神经网络中，给定输入 </a:t>
            </a:r>
            <a:r>
              <a:rPr lang="en-US" altLang="zh-CN" dirty="0">
                <a:solidFill>
                  <a:srgbClr val="292929"/>
                </a:solidFill>
                <a:latin typeface="微软雅黑" panose="020B0503020204020204" pitchFamily="34" charset="-122"/>
                <a:ea typeface="微软雅黑" panose="020B0503020204020204" pitchFamily="34" charset="-122"/>
              </a:rPr>
              <a:t>x, </a:t>
            </a:r>
            <a:r>
              <a:rPr lang="zh-CN" altLang="en-US" dirty="0">
                <a:solidFill>
                  <a:srgbClr val="292929"/>
                </a:solidFill>
                <a:latin typeface="微软雅黑" panose="020B0503020204020204" pitchFamily="34" charset="-122"/>
                <a:ea typeface="微软雅黑" panose="020B0503020204020204" pitchFamily="34" charset="-122"/>
              </a:rPr>
              <a:t>通过网络前向传播后</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把误 差反向传播以决定如何更新参数让网络进行学习，并最终输出 </a:t>
            </a:r>
            <a:r>
              <a:rPr lang="en-US" altLang="zh-CN" dirty="0">
                <a:solidFill>
                  <a:srgbClr val="292929"/>
                </a:solidFill>
                <a:latin typeface="微软雅黑" panose="020B0503020204020204" pitchFamily="34" charset="-122"/>
                <a:ea typeface="微软雅黑" panose="020B0503020204020204" pitchFamily="34" charset="-122"/>
              </a:rPr>
              <a:t>y </a:t>
            </a:r>
            <a:r>
              <a:rPr lang="zh-CN" altLang="en-US" dirty="0">
                <a:solidFill>
                  <a:srgbClr val="292929"/>
                </a:solidFill>
                <a:latin typeface="微软雅黑" panose="020B0503020204020204" pitchFamily="34" charset="-122"/>
                <a:ea typeface="微软雅黑" panose="020B0503020204020204" pitchFamily="34" charset="-122"/>
              </a:rPr>
              <a:t>。 在应用了</a:t>
            </a:r>
            <a:r>
              <a:rPr lang="en-US" altLang="zh-CN" dirty="0">
                <a:solidFill>
                  <a:srgbClr val="292929"/>
                </a:solidFill>
                <a:latin typeface="微软雅黑" panose="020B0503020204020204" pitchFamily="34" charset="-122"/>
                <a:ea typeface="微软雅黑" panose="020B0503020204020204" pitchFamily="34" charset="-122"/>
              </a:rPr>
              <a:t>Dropout</a:t>
            </a:r>
            <a:r>
              <a:rPr lang="zh-CN" altLang="en-US" dirty="0">
                <a:solidFill>
                  <a:srgbClr val="292929"/>
                </a:solidFill>
                <a:latin typeface="微软雅黑" panose="020B0503020204020204" pitchFamily="34" charset="-122"/>
                <a:ea typeface="微软雅黑" panose="020B0503020204020204" pitchFamily="34" charset="-122"/>
              </a:rPr>
              <a:t>的网络中，过程变为：</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）随机地删掉网络中一部分的隐藏神经元，其中输入输出神经元保持不变。 图中右图</a:t>
            </a:r>
            <a:r>
              <a:rPr lang="zh-CN" altLang="en-US" dirty="0">
                <a:solidFill>
                  <a:srgbClr val="292929"/>
                </a:solidFill>
                <a:latin typeface="Cambria Math" panose="02040503050406030204" pitchFamily="18" charset="0"/>
                <a:ea typeface="微软雅黑" panose="020B0503020204020204" pitchFamily="34" charset="-122"/>
              </a:rPr>
              <a:t>⊗</a:t>
            </a:r>
            <a:r>
              <a:rPr lang="zh-CN" altLang="en-US" dirty="0">
                <a:solidFill>
                  <a:srgbClr val="292929"/>
                </a:solidFill>
                <a:latin typeface="微软雅黑" panose="020B0503020204020204" pitchFamily="34" charset="-122"/>
                <a:ea typeface="微软雅黑" panose="020B0503020204020204" pitchFamily="34" charset="-122"/>
              </a:rPr>
              <a:t>代表了在这批次训练中被删除的神经元。</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2</a:t>
            </a:r>
            <a:r>
              <a:rPr lang="zh-CN" altLang="en-US" dirty="0">
                <a:solidFill>
                  <a:srgbClr val="292929"/>
                </a:solidFill>
                <a:latin typeface="微软雅黑" panose="020B0503020204020204" pitchFamily="34" charset="-122"/>
                <a:ea typeface="微软雅黑" panose="020B0503020204020204" pitchFamily="34" charset="-122"/>
              </a:rPr>
              <a:t>）然后把输入 </a:t>
            </a:r>
            <a:r>
              <a:rPr lang="en-US" altLang="zh-CN" dirty="0">
                <a:solidFill>
                  <a:srgbClr val="292929"/>
                </a:solidFill>
                <a:latin typeface="微软雅黑" panose="020B0503020204020204" pitchFamily="34" charset="-122"/>
                <a:ea typeface="微软雅黑" panose="020B0503020204020204" pitchFamily="34" charset="-122"/>
              </a:rPr>
              <a:t>x </a:t>
            </a:r>
            <a:r>
              <a:rPr lang="zh-CN" altLang="en-US" dirty="0">
                <a:solidFill>
                  <a:srgbClr val="292929"/>
                </a:solidFill>
                <a:latin typeface="微软雅黑" panose="020B0503020204020204" pitchFamily="34" charset="-122"/>
                <a:ea typeface="微软雅黑" panose="020B0503020204020204" pitchFamily="34" charset="-122"/>
              </a:rPr>
              <a:t>通过步骤（</a:t>
            </a:r>
            <a:r>
              <a:rPr lang="en-US" altLang="zh-CN" dirty="0">
                <a:solidFill>
                  <a:srgbClr val="292929"/>
                </a:solidFill>
                <a:latin typeface="微软雅黑" panose="020B0503020204020204" pitchFamily="34" charset="-122"/>
                <a:ea typeface="微软雅黑" panose="020B0503020204020204" pitchFamily="34" charset="-122"/>
              </a:rPr>
              <a:t>1</a:t>
            </a:r>
            <a:r>
              <a:rPr lang="zh-CN" altLang="en-US" dirty="0">
                <a:solidFill>
                  <a:srgbClr val="292929"/>
                </a:solidFill>
                <a:latin typeface="微软雅黑" panose="020B0503020204020204" pitchFamily="34" charset="-122"/>
                <a:ea typeface="微软雅黑" panose="020B0503020204020204" pitchFamily="34" charset="-122"/>
              </a:rPr>
              <a:t>）中修改后的神经网络前向传播，然后将损失结果 通过修改后的网络反向传播。一个批次训练样本结束后，在没有被删除的神经元上按照随机梯度下降法更新对应的参数。</a:t>
            </a:r>
            <a:endParaRPr lang="en-US" altLang="zh-CN" sz="1600" dirty="0">
              <a:solidFill>
                <a:srgbClr val="29292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E4541A5-D273-47D1-9429-B4B3614D33AF}"/>
              </a:ext>
            </a:extLst>
          </p:cNvPr>
          <p:cNvPicPr>
            <a:picLocks noChangeAspect="1"/>
          </p:cNvPicPr>
          <p:nvPr/>
        </p:nvPicPr>
        <p:blipFill>
          <a:blip r:embed="rId3"/>
          <a:stretch>
            <a:fillRect/>
          </a:stretch>
        </p:blipFill>
        <p:spPr>
          <a:xfrm>
            <a:off x="2441232" y="4154423"/>
            <a:ext cx="3792731" cy="1977407"/>
          </a:xfrm>
          <a:prstGeom prst="rect">
            <a:avLst/>
          </a:prstGeom>
        </p:spPr>
      </p:pic>
    </p:spTree>
    <p:extLst>
      <p:ext uri="{BB962C8B-B14F-4D97-AF65-F5344CB8AC3E}">
        <p14:creationId xmlns:p14="http://schemas.microsoft.com/office/powerpoint/2010/main" val="1958962598"/>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82</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2646878"/>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Dropout</a:t>
            </a:r>
            <a:r>
              <a:rPr lang="zh-CN" altLang="en-US" b="1" dirty="0">
                <a:solidFill>
                  <a:srgbClr val="292929"/>
                </a:solidFill>
                <a:latin typeface="微软雅黑" panose="020B0503020204020204" pitchFamily="34" charset="-122"/>
                <a:ea typeface="微软雅黑" panose="020B0503020204020204" pitchFamily="34" charset="-122"/>
              </a:rPr>
              <a:t>正则化</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在标准的神经网络中，给定输入 </a:t>
            </a:r>
            <a:r>
              <a:rPr lang="en-US" altLang="zh-CN" dirty="0">
                <a:solidFill>
                  <a:srgbClr val="292929"/>
                </a:solidFill>
                <a:latin typeface="微软雅黑" panose="020B0503020204020204" pitchFamily="34" charset="-122"/>
                <a:ea typeface="微软雅黑" panose="020B0503020204020204" pitchFamily="34" charset="-122"/>
              </a:rPr>
              <a:t>x, </a:t>
            </a:r>
            <a:r>
              <a:rPr lang="zh-CN" altLang="en-US" dirty="0">
                <a:solidFill>
                  <a:srgbClr val="292929"/>
                </a:solidFill>
                <a:latin typeface="微软雅黑" panose="020B0503020204020204" pitchFamily="34" charset="-122"/>
                <a:ea typeface="微软雅黑" panose="020B0503020204020204" pitchFamily="34" charset="-122"/>
              </a:rPr>
              <a:t>通过网络前向传播后</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把误 差反向传播以决定如何更新参数让网络进行学习，并最终输出 </a:t>
            </a:r>
            <a:r>
              <a:rPr lang="en-US" altLang="zh-CN" dirty="0">
                <a:solidFill>
                  <a:srgbClr val="292929"/>
                </a:solidFill>
                <a:latin typeface="微软雅黑" panose="020B0503020204020204" pitchFamily="34" charset="-122"/>
                <a:ea typeface="微软雅黑" panose="020B0503020204020204" pitchFamily="34" charset="-122"/>
              </a:rPr>
              <a:t>y </a:t>
            </a:r>
            <a:r>
              <a:rPr lang="zh-CN" altLang="en-US" dirty="0">
                <a:solidFill>
                  <a:srgbClr val="292929"/>
                </a:solidFill>
                <a:latin typeface="微软雅黑" panose="020B0503020204020204" pitchFamily="34" charset="-122"/>
                <a:ea typeface="微软雅黑" panose="020B0503020204020204" pitchFamily="34" charset="-122"/>
              </a:rPr>
              <a:t>。 在应用了</a:t>
            </a:r>
            <a:r>
              <a:rPr lang="en-US" altLang="zh-CN" dirty="0">
                <a:solidFill>
                  <a:srgbClr val="292929"/>
                </a:solidFill>
                <a:latin typeface="微软雅黑" panose="020B0503020204020204" pitchFamily="34" charset="-122"/>
                <a:ea typeface="微软雅黑" panose="020B0503020204020204" pitchFamily="34" charset="-122"/>
              </a:rPr>
              <a:t>Dropout</a:t>
            </a:r>
            <a:r>
              <a:rPr lang="zh-CN" altLang="en-US" dirty="0">
                <a:solidFill>
                  <a:srgbClr val="292929"/>
                </a:solidFill>
                <a:latin typeface="微软雅黑" panose="020B0503020204020204" pitchFamily="34" charset="-122"/>
                <a:ea typeface="微软雅黑" panose="020B0503020204020204" pitchFamily="34" charset="-122"/>
              </a:rPr>
              <a:t>的网络中，过程变为：</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3</a:t>
            </a:r>
            <a:r>
              <a:rPr lang="zh-CN" altLang="en-US" dirty="0">
                <a:solidFill>
                  <a:srgbClr val="292929"/>
                </a:solidFill>
                <a:latin typeface="微软雅黑" panose="020B0503020204020204" pitchFamily="34" charset="-122"/>
                <a:ea typeface="微软雅黑" panose="020B0503020204020204" pitchFamily="34" charset="-122"/>
              </a:rPr>
              <a:t>）恢复刚刚被删掉的神经元。注意，之前被删掉的神经元没有变化</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但是 上步中没被删除的神经元已经执行完上批次的更新。</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a:t>
            </a:r>
            <a:r>
              <a:rPr lang="en-US" altLang="zh-CN" dirty="0">
                <a:solidFill>
                  <a:srgbClr val="292929"/>
                </a:solidFill>
                <a:latin typeface="微软雅黑" panose="020B0503020204020204" pitchFamily="34" charset="-122"/>
                <a:ea typeface="微软雅黑" panose="020B0503020204020204" pitchFamily="34" charset="-122"/>
              </a:rPr>
              <a:t>4</a:t>
            </a:r>
            <a:r>
              <a:rPr lang="zh-CN" altLang="en-US" dirty="0">
                <a:solidFill>
                  <a:srgbClr val="292929"/>
                </a:solidFill>
                <a:latin typeface="微软雅黑" panose="020B0503020204020204" pitchFamily="34" charset="-122"/>
                <a:ea typeface="微软雅黑" panose="020B0503020204020204" pitchFamily="34" charset="-122"/>
              </a:rPr>
              <a:t>）执行下批次训练样本，重复上述步骤。</a:t>
            </a:r>
            <a:endParaRPr lang="en-US" altLang="zh-CN" sz="1600" dirty="0">
              <a:solidFill>
                <a:srgbClr val="29292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E4541A5-D273-47D1-9429-B4B3614D33AF}"/>
              </a:ext>
            </a:extLst>
          </p:cNvPr>
          <p:cNvPicPr>
            <a:picLocks noChangeAspect="1"/>
          </p:cNvPicPr>
          <p:nvPr/>
        </p:nvPicPr>
        <p:blipFill>
          <a:blip r:embed="rId3"/>
          <a:stretch>
            <a:fillRect/>
          </a:stretch>
        </p:blipFill>
        <p:spPr>
          <a:xfrm>
            <a:off x="2441232" y="4154423"/>
            <a:ext cx="3792731" cy="1977407"/>
          </a:xfrm>
          <a:prstGeom prst="rect">
            <a:avLst/>
          </a:prstGeom>
        </p:spPr>
      </p:pic>
    </p:spTree>
    <p:extLst>
      <p:ext uri="{BB962C8B-B14F-4D97-AF65-F5344CB8AC3E}">
        <p14:creationId xmlns:p14="http://schemas.microsoft.com/office/powerpoint/2010/main" val="1631163913"/>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83</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595570" cy="4377802"/>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Dropout</a:t>
                </a:r>
                <a:r>
                  <a:rPr lang="zh-CN" altLang="en-US" b="1" dirty="0">
                    <a:solidFill>
                      <a:srgbClr val="292929"/>
                    </a:solidFill>
                    <a:latin typeface="微软雅黑" panose="020B0503020204020204" pitchFamily="34" charset="-122"/>
                    <a:ea typeface="微软雅黑" panose="020B0503020204020204" pitchFamily="34" charset="-122"/>
                  </a:rPr>
                  <a:t>正则化</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我们先回顾一下标准的神经网络计算公式如下：</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a:lnSpc>
                    <a:spcPts val="1200"/>
                  </a:lnSpc>
                  <a:spcAft>
                    <a:spcPts val="1200"/>
                  </a:spcAft>
                </a:pPr>
                <a14:m>
                  <m:oMathPara xmlns:m="http://schemas.openxmlformats.org/officeDocument/2006/math">
                    <m:oMathParaPr>
                      <m:jc m:val="centerGroup"/>
                    </m:oMathParaPr>
                    <m:oMath xmlns:m="http://schemas.openxmlformats.org/officeDocument/2006/math">
                      <m:sSubSup>
                        <m:sSub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𝑙</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p>
                      </m:sSub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p>
                          </m:sSubSup>
                        </m:e>
                      </m:d>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𝑙</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p>
                          </m:sSubSup>
                          <m:sSup>
                            <m:s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𝑙</m:t>
                              </m:r>
                            </m:sup>
                          </m:s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𝑙</m:t>
                              </m:r>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p>
                          </m:sSubSup>
                        </m:e>
                      </m:d>
                    </m:oMath>
                  </m:oMathPara>
                </a14:m>
                <a:endParaRPr lang="zh-CN" altLang="zh-CN" sz="1600"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应用了</a:t>
                </a:r>
                <a:r>
                  <a:rPr lang="en-US" altLang="zh-CN" dirty="0">
                    <a:solidFill>
                      <a:srgbClr val="292929"/>
                    </a:solidFill>
                    <a:latin typeface="微软雅黑" panose="020B0503020204020204" pitchFamily="34" charset="-122"/>
                    <a:ea typeface="微软雅黑" panose="020B0503020204020204" pitchFamily="34" charset="-122"/>
                  </a:rPr>
                  <a:t>Dropout</a:t>
                </a:r>
                <a:r>
                  <a:rPr lang="zh-CN" altLang="en-US" dirty="0">
                    <a:solidFill>
                      <a:srgbClr val="292929"/>
                    </a:solidFill>
                    <a:latin typeface="微软雅黑" panose="020B0503020204020204" pitchFamily="34" charset="-122"/>
                    <a:ea typeface="微软雅黑" panose="020B0503020204020204" pitchFamily="34" charset="-122"/>
                  </a:rPr>
                  <a:t>的神经网络</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每次训练前</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随机地关闭一些隐层神经元。假设每个神经元被关闭地概率 </a:t>
                </a:r>
                <a:r>
                  <a:rPr lang="en-US" altLang="zh-CN" dirty="0">
                    <a:solidFill>
                      <a:srgbClr val="292929"/>
                    </a:solidFill>
                    <a:latin typeface="微软雅黑" panose="020B0503020204020204" pitchFamily="34" charset="-122"/>
                    <a:ea typeface="微软雅黑" panose="020B0503020204020204" pitchFamily="34" charset="-122"/>
                  </a:rPr>
                  <a:t>p, </a:t>
                </a:r>
                <a:r>
                  <a:rPr lang="zh-CN" altLang="en-US" dirty="0">
                    <a:solidFill>
                      <a:srgbClr val="292929"/>
                    </a:solidFill>
                    <a:latin typeface="微软雅黑" panose="020B0503020204020204" pitchFamily="34" charset="-122"/>
                    <a:ea typeface="微软雅黑" panose="020B0503020204020204" pitchFamily="34" charset="-122"/>
                  </a:rPr>
                  <a:t>那么第</a:t>
                </a:r>
                <a:r>
                  <a:rPr lang="en-US" altLang="zh-CN" dirty="0">
                    <a:solidFill>
                      <a:srgbClr val="292929"/>
                    </a:solidFill>
                    <a:latin typeface="微软雅黑" panose="020B0503020204020204" pitchFamily="34" charset="-122"/>
                    <a:ea typeface="微软雅黑" panose="020B0503020204020204" pitchFamily="34" charset="-122"/>
                  </a:rPr>
                  <a:t>l</a:t>
                </a:r>
                <a:r>
                  <a:rPr lang="zh-CN" altLang="en-US" dirty="0">
                    <a:solidFill>
                      <a:srgbClr val="292929"/>
                    </a:solidFill>
                    <a:latin typeface="微软雅黑" panose="020B0503020204020204" pitchFamily="34" charset="-122"/>
                    <a:ea typeface="微软雅黑" panose="020B0503020204020204" pitchFamily="34" charset="-122"/>
                  </a:rPr>
                  <a:t>层第 </a:t>
                </a:r>
                <a:r>
                  <a:rPr lang="en-US" altLang="zh-CN" dirty="0">
                    <a:solidFill>
                      <a:srgbClr val="292929"/>
                    </a:solidFill>
                    <a:latin typeface="微软雅黑" panose="020B0503020204020204" pitchFamily="34" charset="-122"/>
                    <a:ea typeface="微软雅黑" panose="020B0503020204020204" pitchFamily="34" charset="-122"/>
                  </a:rPr>
                  <a:t>j </a:t>
                </a:r>
                <a:r>
                  <a:rPr lang="zh-CN" altLang="en-US" dirty="0">
                    <a:solidFill>
                      <a:srgbClr val="292929"/>
                    </a:solidFill>
                    <a:latin typeface="微软雅黑" panose="020B0503020204020204" pitchFamily="34" charset="-122"/>
                    <a:ea typeface="微软雅黑" panose="020B0503020204020204" pitchFamily="34" charset="-122"/>
                  </a:rPr>
                  <a:t>个神经元的关闭概率可用伯努利分布表达如下：</a:t>
                </a:r>
                <a:endParaRPr lang="en-US" altLang="zh-CN" dirty="0">
                  <a:solidFill>
                    <a:srgbClr val="292929"/>
                  </a:solidFill>
                  <a:latin typeface="微软雅黑" panose="020B0503020204020204" pitchFamily="34" charset="-122"/>
                  <a:ea typeface="微软雅黑" panose="020B0503020204020204" pitchFamily="34" charset="-122"/>
                </a:endParaRPr>
              </a:p>
              <a:p>
                <a:pPr algn="just">
                  <a:lnSpc>
                    <a:spcPts val="1200"/>
                  </a:lnSpc>
                  <a:spcAft>
                    <a:spcPts val="1200"/>
                  </a:spcAft>
                </a:pPr>
                <a:r>
                  <a:rPr lang="en-US" altLang="zh-CN" sz="1600"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sSubSup>
                      <m:sSubSup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2000" i="1">
                            <a:latin typeface="Cambria Math" panose="02040503050406030204" pitchFamily="18" charset="0"/>
                            <a:ea typeface="等线" panose="02010600030101010101" pitchFamily="2" charset="-122"/>
                            <a:cs typeface="Times New Roman" panose="02020603050405020304" pitchFamily="18" charset="0"/>
                          </a:rPr>
                          <m:t>𝑗</m:t>
                        </m:r>
                      </m:sub>
                      <m:sup>
                        <m:r>
                          <a:rPr lang="en-US" altLang="zh-CN" sz="2000" i="1">
                            <a:latin typeface="Cambria Math" panose="02040503050406030204" pitchFamily="18" charset="0"/>
                            <a:ea typeface="等线" panose="02010600030101010101" pitchFamily="2" charset="-122"/>
                            <a:cs typeface="Times New Roman" panose="02020603050405020304" pitchFamily="18" charset="0"/>
                          </a:rPr>
                          <m:t>𝑙</m:t>
                        </m:r>
                      </m:sup>
                    </m:sSubSup>
                    <m:r>
                      <a:rPr lang="en-US" altLang="zh-CN" sz="2000">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2000">
                        <a:latin typeface="Cambria Math" panose="02040503050406030204" pitchFamily="18" charset="0"/>
                        <a:ea typeface="等线" panose="02010600030101010101" pitchFamily="2" charset="-122"/>
                        <a:cs typeface="Times New Roman" panose="02020603050405020304" pitchFamily="18" charset="0"/>
                      </a:rPr>
                      <m:t>Bernouli</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𝑝</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2000"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其中</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𝑗</m:t>
                        </m:r>
                      </m:sub>
                      <m:sup>
                        <m:r>
                          <a:rPr lang="en-US" altLang="zh-CN" i="1">
                            <a:latin typeface="Cambria Math" panose="02040503050406030204" pitchFamily="18" charset="0"/>
                            <a:ea typeface="等线" panose="02010600030101010101" pitchFamily="2" charset="-122"/>
                            <a:cs typeface="Times New Roman" panose="02020603050405020304" pitchFamily="18" charset="0"/>
                          </a:rPr>
                          <m:t>𝑙</m:t>
                        </m:r>
                      </m:sup>
                    </m:sSubSup>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代表了在这轮训练中，第</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l</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层第</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j</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个神经元关闭。相反</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𝑗</m:t>
                        </m:r>
                      </m:sub>
                      <m:sup>
                        <m:r>
                          <a:rPr lang="en-US" altLang="zh-CN" i="1">
                            <a:latin typeface="Cambria Math" panose="02040503050406030204" pitchFamily="18" charset="0"/>
                            <a:ea typeface="等线" panose="02010600030101010101" pitchFamily="2" charset="-122"/>
                            <a:cs typeface="Times New Roman" panose="02020603050405020304" pitchFamily="18" charset="0"/>
                          </a:rPr>
                          <m:t>𝑙</m:t>
                        </m:r>
                      </m:sup>
                    </m:sSubSup>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代 表了神经元开启。因此，相应的</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前馈</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过程表达为</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dirty="0">
                  <a:solidFill>
                    <a:srgbClr val="292929"/>
                  </a:solidFill>
                  <a:latin typeface="微软雅黑" panose="020B0503020204020204" pitchFamily="34" charset="-122"/>
                  <a:ea typeface="微软雅黑" panose="020B0503020204020204" pitchFamily="34" charset="-122"/>
                </a:endParaRPr>
              </a:p>
              <a:p>
                <a:pPr algn="just">
                  <a:lnSpc>
                    <a:spcPts val="1200"/>
                  </a:lnSpc>
                  <a:spcAft>
                    <a:spcPts val="1200"/>
                  </a:spcAft>
                  <a:defRPr/>
                </a:pPr>
                <a14:m>
                  <m:oMathPara xmlns:m="http://schemas.openxmlformats.org/officeDocument/2006/math">
                    <m:oMathParaPr>
                      <m:jc m:val="centerGroup"/>
                    </m:oMathParaPr>
                    <m:oMath xmlns:m="http://schemas.openxmlformats.org/officeDocument/2006/math">
                      <m:sSubSup>
                        <m:sSubSup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𝑙</m:t>
                          </m:r>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+1</m:t>
                          </m:r>
                        </m:sup>
                      </m:sSubSup>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+1</m:t>
                              </m:r>
                            </m:sup>
                          </m:sSubSup>
                        </m:e>
                      </m:d>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𝑙</m:t>
                              </m:r>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+1</m:t>
                              </m:r>
                            </m:sup>
                          </m:sSubSup>
                          <m:sSup>
                            <m:sSup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𝑙</m:t>
                              </m:r>
                            </m:sup>
                          </m:sSup>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prstClr val="black"/>
                                  </a:solidFill>
                                  <a:latin typeface="Cambria Math" panose="02040503050406030204" pitchFamily="18" charset="0"/>
                                  <a:cs typeface="Times New Roman" panose="02020603050405020304" pitchFamily="18" charset="0"/>
                                </a:rPr>
                                <m:t>𝑟</m:t>
                              </m:r>
                            </m:e>
                            <m:sub>
                              <m:r>
                                <a:rPr lang="en-US" altLang="zh-CN" sz="2000" i="1">
                                  <a:solidFill>
                                    <a:prstClr val="black"/>
                                  </a:solidFill>
                                  <a:latin typeface="Cambria Math" panose="02040503050406030204" pitchFamily="18" charset="0"/>
                                  <a:cs typeface="Times New Roman" panose="02020603050405020304" pitchFamily="18" charset="0"/>
                                </a:rPr>
                                <m:t>𝑗</m:t>
                              </m:r>
                            </m:sub>
                            <m:sup>
                              <m:r>
                                <a:rPr lang="en-US" altLang="zh-CN" sz="2000" i="1">
                                  <a:solidFill>
                                    <a:prstClr val="black"/>
                                  </a:solidFill>
                                  <a:latin typeface="Cambria Math" panose="02040503050406030204" pitchFamily="18" charset="0"/>
                                  <a:cs typeface="Times New Roman" panose="02020603050405020304" pitchFamily="18" charset="0"/>
                                </a:rPr>
                                <m:t>𝑙</m:t>
                              </m:r>
                            </m:sup>
                          </m:sSubSup>
                          <m:r>
                            <a:rPr lang="en-US" altLang="zh-CN" sz="2000" i="1">
                              <a:solidFill>
                                <a:prstClr val="black"/>
                              </a:solidFill>
                              <a:latin typeface="Cambria Math" panose="02040503050406030204" pitchFamily="18" charset="0"/>
                              <a:cs typeface="Times New Roman" panose="02020603050405020304" pitchFamily="18" charset="0"/>
                            </a:rPr>
                            <m:t>)</m:t>
                          </m:r>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𝑏</m:t>
                              </m:r>
                            </m:e>
                            <m:sub>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2000" i="1">
                                  <a:solidFill>
                                    <a:prstClr val="black"/>
                                  </a:solidFill>
                                  <a:latin typeface="Cambria Math" panose="02040503050406030204" pitchFamily="18" charset="0"/>
                                  <a:ea typeface="等线" panose="02010600030101010101" pitchFamily="2" charset="-122"/>
                                  <a:cs typeface="Times New Roman" panose="02020603050405020304" pitchFamily="18" charset="0"/>
                                </a:rPr>
                                <m:t>𝑙</m:t>
                              </m:r>
                              <m:r>
                                <a:rPr lang="en-US" altLang="zh-CN" sz="2000">
                                  <a:solidFill>
                                    <a:prstClr val="black"/>
                                  </a:solidFill>
                                  <a:latin typeface="Cambria Math" panose="02040503050406030204" pitchFamily="18" charset="0"/>
                                  <a:ea typeface="等线" panose="02010600030101010101" pitchFamily="2" charset="-122"/>
                                  <a:cs typeface="Times New Roman" panose="02020603050405020304" pitchFamily="18" charset="0"/>
                                </a:rPr>
                                <m:t>+1</m:t>
                              </m:r>
                            </m:sup>
                          </m:sSubSup>
                        </m:e>
                      </m:d>
                    </m:oMath>
                  </m:oMathPara>
                </a14:m>
                <a:endParaRPr lang="en-US" altLang="zh-CN" sz="1600"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595570" cy="4377802"/>
              </a:xfrm>
              <a:prstGeom prst="rect">
                <a:avLst/>
              </a:prstGeom>
              <a:blipFill>
                <a:blip r:embed="rId3"/>
                <a:stretch>
                  <a:fillRect l="-567" r="-2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9292901"/>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84</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595570" cy="3631763"/>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Dropout</a:t>
                </a:r>
                <a:r>
                  <a:rPr lang="zh-CN" altLang="en-US" b="1" dirty="0">
                    <a:solidFill>
                      <a:srgbClr val="292929"/>
                    </a:solidFill>
                    <a:latin typeface="微软雅黑" panose="020B0503020204020204" pitchFamily="34" charset="-122"/>
                    <a:ea typeface="微软雅黑" panose="020B0503020204020204" pitchFamily="34" charset="-122"/>
                  </a:rPr>
                  <a:t>正则化优点</a:t>
                </a:r>
                <a:endParaRPr lang="en-US" altLang="zh-CN"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lvl="1"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在现实应用中，</a:t>
                </a:r>
                <a:r>
                  <a:rPr lang="en-US" altLang="zh-CN" dirty="0">
                    <a:solidFill>
                      <a:srgbClr val="292929"/>
                    </a:solidFill>
                    <a:latin typeface="微软雅黑" panose="020B0503020204020204" pitchFamily="34" charset="-122"/>
                    <a:ea typeface="微软雅黑" panose="020B0503020204020204" pitchFamily="34" charset="-122"/>
                  </a:rPr>
                  <a:t>dropout</a:t>
                </a:r>
                <a:r>
                  <a:rPr lang="zh-CN" altLang="en-US" dirty="0">
                    <a:solidFill>
                      <a:srgbClr val="292929"/>
                    </a:solidFill>
                    <a:latin typeface="微软雅黑" panose="020B0503020204020204" pitchFamily="34" charset="-122"/>
                    <a:ea typeface="微软雅黑" panose="020B0503020204020204" pitchFamily="34" charset="-122"/>
                  </a:rPr>
                  <a:t>方法比其它正则化方法更有效一些。</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	</a:t>
                </a:r>
                <a:r>
                  <a:rPr lang="zh-CN" altLang="en-US" dirty="0">
                    <a:solidFill>
                      <a:srgbClr val="0000FF"/>
                    </a:solidFill>
                    <a:latin typeface="微软雅黑" panose="020B0503020204020204" pitchFamily="34" charset="-122"/>
                    <a:ea typeface="微软雅黑" panose="020B0503020204020204" pitchFamily="34" charset="-122"/>
                  </a:rPr>
                  <a:t>第一，运用了</a:t>
                </a:r>
                <a:r>
                  <a:rPr lang="en-US" altLang="zh-CN" dirty="0">
                    <a:solidFill>
                      <a:srgbClr val="0000FF"/>
                    </a:solidFill>
                    <a:latin typeface="微软雅黑" panose="020B0503020204020204" pitchFamily="34" charset="-122"/>
                    <a:ea typeface="微软雅黑" panose="020B0503020204020204" pitchFamily="34" charset="-122"/>
                  </a:rPr>
                  <a:t>Dropout</a:t>
                </a:r>
                <a:r>
                  <a:rPr lang="zh-CN" altLang="en-US" dirty="0">
                    <a:solidFill>
                      <a:srgbClr val="0000FF"/>
                    </a:solidFill>
                    <a:latin typeface="微软雅黑" panose="020B0503020204020204" pitchFamily="34" charset="-122"/>
                    <a:ea typeface="微软雅黑" panose="020B0503020204020204" pitchFamily="34" charset="-122"/>
                  </a:rPr>
                  <a:t>的模型在验证数据集上的测试结果往往要比其他正 则化方法要好。在大数据集下，</a:t>
                </a:r>
                <a:r>
                  <a:rPr lang="en-US" altLang="zh-CN" dirty="0">
                    <a:solidFill>
                      <a:srgbClr val="0000FF"/>
                    </a:solidFill>
                    <a:latin typeface="微软雅黑" panose="020B0503020204020204" pitchFamily="34" charset="-122"/>
                    <a:ea typeface="微软雅黑" panose="020B0503020204020204" pitchFamily="34" charset="-122"/>
                  </a:rPr>
                  <a:t>Dropout</a:t>
                </a:r>
                <a:r>
                  <a:rPr lang="zh-CN" altLang="en-US" dirty="0">
                    <a:solidFill>
                      <a:srgbClr val="0000FF"/>
                    </a:solidFill>
                    <a:latin typeface="微软雅黑" panose="020B0503020204020204" pitchFamily="34" charset="-122"/>
                    <a:ea typeface="微软雅黑" panose="020B0503020204020204" pitchFamily="34" charset="-122"/>
                  </a:rPr>
                  <a:t>可以显著的提高模型的泛化能力。</a:t>
                </a:r>
                <a:endParaRPr lang="en-US" altLang="zh-CN" dirty="0">
                  <a:solidFill>
                    <a:srgbClr val="0000FF"/>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0000FF"/>
                    </a:solidFill>
                    <a:latin typeface="微软雅黑" panose="020B0503020204020204" pitchFamily="34" charset="-122"/>
                    <a:ea typeface="微软雅黑" panose="020B0503020204020204" pitchFamily="34" charset="-122"/>
                  </a:rPr>
                  <a:t>	</a:t>
                </a:r>
                <a:r>
                  <a:rPr lang="en-US" altLang="zh-CN" dirty="0">
                    <a:solidFill>
                      <a:srgbClr val="0000FF"/>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其次，</a:t>
                </a:r>
                <a:r>
                  <a:rPr lang="en-US" altLang="zh-CN"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Dropout</a:t>
                </a:r>
                <a:r>
                  <a:rPr lang="zh-CN" altLang="zh-CN"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计算开销非常小。在每批次训练过程中使用</a:t>
                </a:r>
                <a:r>
                  <a:rPr lang="en-US" altLang="zh-CN"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Dropout</a:t>
                </a:r>
                <a:r>
                  <a:rPr lang="zh-CN" altLang="zh-CN"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仅增 加了 </a:t>
                </a:r>
                <a14:m>
                  <m:oMath xmlns:m="http://schemas.openxmlformats.org/officeDocument/2006/math">
                    <m:r>
                      <a:rPr lang="en-US" altLang="zh-CN" i="1">
                        <a:solidFill>
                          <a:srgbClr val="0000FF"/>
                        </a:solidFill>
                        <a:latin typeface="Cambria Math" panose="02040503050406030204" pitchFamily="18" charset="0"/>
                        <a:ea typeface="等线" panose="02010600030101010101" pitchFamily="2" charset="-122"/>
                        <a:cs typeface="Times New Roman" panose="02020603050405020304" pitchFamily="18" charset="0"/>
                      </a:rPr>
                      <m:t>𝑂</m:t>
                    </m:r>
                    <m:r>
                      <a:rPr lang="en-US" altLang="zh-CN">
                        <a:solidFill>
                          <a:srgbClr val="0000FF"/>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i="1">
                        <a:solidFill>
                          <a:srgbClr val="0000FF"/>
                        </a:solidFill>
                        <a:latin typeface="Cambria Math" panose="02040503050406030204" pitchFamily="18" charset="0"/>
                        <a:ea typeface="等线" panose="02010600030101010101" pitchFamily="2" charset="-122"/>
                        <a:cs typeface="Times New Roman" panose="02020603050405020304" pitchFamily="18" charset="0"/>
                      </a:rPr>
                      <m:t>𝑛</m:t>
                    </m:r>
                    <m:r>
                      <a:rPr lang="en-US" altLang="zh-CN">
                        <a:solidFill>
                          <a:srgbClr val="0000FF"/>
                        </a:solidFill>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的时间复杂度。</a:t>
                </a:r>
                <a:endParaRPr lang="en-US" altLang="zh-CN"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p>
                <a:pPr defTabSz="457200">
                  <a:spcAft>
                    <a:spcPts val="600"/>
                  </a:spcAft>
                  <a:defRPr/>
                </a:pPr>
                <a:r>
                  <a:rPr lang="en-US" altLang="zh-CN" sz="16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0000FF"/>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最后</a:t>
                </a:r>
                <a:r>
                  <a:rPr lang="zh-CN" altLang="en-US" sz="16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Dropout</a:t>
                </a:r>
                <a:r>
                  <a:rPr lang="zh-CN" altLang="en-US"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的应用可以非常广泛。它不像许多正则化方法一样</a:t>
                </a:r>
                <a:r>
                  <a:rPr lang="en-US" altLang="zh-CN"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对于 可适用的模型有着明显的限制。它可以运用于多种多样的神经网络模型</a:t>
                </a:r>
                <a:r>
                  <a:rPr lang="en-US" altLang="zh-CN"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例如前馈神经网络，卷积神经网络</a:t>
                </a:r>
                <a:r>
                  <a:rPr lang="en-US" altLang="zh-CN"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以及循环神经网络。</a:t>
                </a:r>
                <a:endParaRPr lang="en-US" altLang="zh-CN" sz="16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90"/>
                <a:ext cx="8595570" cy="3631763"/>
              </a:xfrm>
              <a:prstGeom prst="rect">
                <a:avLst/>
              </a:prstGeom>
              <a:blipFill>
                <a:blip r:embed="rId3"/>
                <a:stretch>
                  <a:fillRect l="-567" r="-496" b="-16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044995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3956415-2FCD-4E58-AAA5-5CFCF7693C8F}"/>
              </a:ext>
            </a:extLst>
          </p:cNvPr>
          <p:cNvSpPr txBox="1"/>
          <p:nvPr/>
        </p:nvSpPr>
        <p:spPr>
          <a:xfrm>
            <a:off x="268664" y="1867216"/>
            <a:ext cx="8215459" cy="2862322"/>
          </a:xfrm>
          <a:prstGeom prst="rect">
            <a:avLst/>
          </a:prstGeom>
          <a:noFill/>
        </p:spPr>
        <p:txBody>
          <a:bodyPr wrap="square">
            <a:spAutoFit/>
          </a:bodyPr>
          <a:lstStyle/>
          <a:p>
            <a:pPr algn="l" latinLnBrk="1">
              <a:buFont typeface="Arial" panose="020B0604020202020204" pitchFamily="34" charset="0"/>
              <a:buChar char="•"/>
            </a:pP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是一个正则化技术</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它减少了模型的有效容量。为了抵消这种影响</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我们必须增大模型规模。不出意外的话</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使 用</a:t>
            </a: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时最佳验证集的误差会低很多</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但这是以更大的模型和更多训练算法的迭 代次数为代价换来的。对于非常大的数据集</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正则化带来的泛化误差减少得很小。在 这些情况下</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使用</a:t>
            </a: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和更大模型的计算代价可能超过正则化带来的好处。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l" latinLnBrk="1">
              <a:buFont typeface="Arial" panose="020B0604020202020204" pitchFamily="34" charset="0"/>
              <a:buChar char="•"/>
            </a:pPr>
            <a:endParaRPr lang="zh-CN" altLang="en-US" b="0" i="0" dirty="0">
              <a:solidFill>
                <a:srgbClr val="000000"/>
              </a:solidFill>
              <a:effectLst/>
              <a:latin typeface="微软雅黑" panose="020B0503020204020204" pitchFamily="34" charset="-122"/>
              <a:ea typeface="微软雅黑" panose="020B0503020204020204" pitchFamily="34" charset="-122"/>
            </a:endParaRPr>
          </a:p>
          <a:p>
            <a:pPr algn="l" latinLnBrk="1">
              <a:buFont typeface="Arial" panose="020B0604020202020204" pitchFamily="34" charset="0"/>
              <a:buChar char="•"/>
            </a:pPr>
            <a:r>
              <a:rPr lang="zh-CN" altLang="en-US" b="0" i="0" dirty="0">
                <a:solidFill>
                  <a:srgbClr val="0000FF"/>
                </a:solidFill>
                <a:effectLst/>
                <a:latin typeface="微软雅黑" panose="020B0503020204020204" pitchFamily="34" charset="-122"/>
                <a:ea typeface="微软雅黑" panose="020B0503020204020204" pitchFamily="34" charset="-122"/>
              </a:rPr>
              <a:t>只有极少的训练样本可用时</a:t>
            </a:r>
            <a:r>
              <a:rPr lang="en-US" altLang="zh-CN" b="0" i="0" dirty="0">
                <a:solidFill>
                  <a:srgbClr val="0000FF"/>
                </a:solidFill>
                <a:effectLst/>
                <a:latin typeface="微软雅黑" panose="020B0503020204020204" pitchFamily="34" charset="-122"/>
                <a:ea typeface="微软雅黑" panose="020B0503020204020204" pitchFamily="34" charset="-122"/>
              </a:rPr>
              <a:t>,Dropout</a:t>
            </a:r>
            <a:r>
              <a:rPr lang="zh-CN" altLang="en-US" b="0" i="0" dirty="0">
                <a:solidFill>
                  <a:srgbClr val="0000FF"/>
                </a:solidFill>
                <a:effectLst/>
                <a:latin typeface="微软雅黑" panose="020B0503020204020204" pitchFamily="34" charset="-122"/>
                <a:ea typeface="微软雅黑" panose="020B0503020204020204" pitchFamily="34" charset="-122"/>
              </a:rPr>
              <a:t>不会很有效</a:t>
            </a:r>
            <a:r>
              <a:rPr lang="zh-CN" altLang="en-US" b="0" i="0" dirty="0">
                <a:solidFill>
                  <a:srgbClr val="000000"/>
                </a:solidFill>
                <a:effectLst/>
                <a:latin typeface="微软雅黑" panose="020B0503020204020204" pitchFamily="34" charset="-122"/>
                <a:ea typeface="微软雅黑" panose="020B0503020204020204" pitchFamily="34" charset="-122"/>
              </a:rPr>
              <a:t>。在只有不到 </a:t>
            </a:r>
            <a:r>
              <a:rPr lang="en-US" altLang="zh-CN" b="0" i="0" dirty="0">
                <a:solidFill>
                  <a:srgbClr val="000000"/>
                </a:solidFill>
                <a:effectLst/>
                <a:latin typeface="微软雅黑" panose="020B0503020204020204" pitchFamily="34" charset="-122"/>
                <a:ea typeface="微软雅黑" panose="020B0503020204020204" pitchFamily="34" charset="-122"/>
              </a:rPr>
              <a:t>5000 </a:t>
            </a:r>
            <a:r>
              <a:rPr lang="zh-CN" altLang="en-US" b="0" i="0" dirty="0">
                <a:solidFill>
                  <a:srgbClr val="000000"/>
                </a:solidFill>
                <a:effectLst/>
                <a:latin typeface="微软雅黑" panose="020B0503020204020204" pitchFamily="34" charset="-122"/>
                <a:ea typeface="微软雅黑" panose="020B0503020204020204" pitchFamily="34" charset="-122"/>
              </a:rPr>
              <a:t>的样本 的</a:t>
            </a:r>
            <a:r>
              <a:rPr lang="en-US" altLang="zh-CN" b="0" i="0" dirty="0">
                <a:solidFill>
                  <a:srgbClr val="000000"/>
                </a:solidFill>
                <a:effectLst/>
                <a:latin typeface="微软雅黑" panose="020B0503020204020204" pitchFamily="34" charset="-122"/>
                <a:ea typeface="微软雅黑" panose="020B0503020204020204" pitchFamily="34" charset="-122"/>
              </a:rPr>
              <a:t>Alternative Splicing</a:t>
            </a:r>
            <a:r>
              <a:rPr lang="zh-CN" altLang="en-US" b="0" i="0" dirty="0">
                <a:solidFill>
                  <a:srgbClr val="000000"/>
                </a:solidFill>
                <a:effectLst/>
                <a:latin typeface="微软雅黑" panose="020B0503020204020204" pitchFamily="34" charset="-122"/>
                <a:ea typeface="微软雅黑" panose="020B0503020204020204" pitchFamily="34" charset="-122"/>
              </a:rPr>
              <a:t>数据集上 </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Xiong</a:t>
            </a:r>
            <a:r>
              <a:rPr lang="en-US" altLang="zh-CN" b="0" i="0" dirty="0">
                <a:solidFill>
                  <a:srgbClr val="000000"/>
                </a:solidFill>
                <a:effectLst/>
                <a:latin typeface="微软雅黑" panose="020B0503020204020204" pitchFamily="34" charset="-122"/>
                <a:ea typeface="微软雅黑" panose="020B0503020204020204" pitchFamily="34" charset="-122"/>
              </a:rPr>
              <a:t> et al., 2011),</a:t>
            </a:r>
            <a:r>
              <a:rPr lang="zh-CN" altLang="en-US" b="0" i="0" dirty="0">
                <a:solidFill>
                  <a:srgbClr val="000000"/>
                </a:solidFill>
                <a:effectLst/>
                <a:latin typeface="微软雅黑" panose="020B0503020204020204" pitchFamily="34" charset="-122"/>
                <a:ea typeface="微软雅黑" panose="020B0503020204020204" pitchFamily="34" charset="-122"/>
              </a:rPr>
              <a:t>贝叶斯神经网络 </a:t>
            </a:r>
            <a:r>
              <a:rPr lang="en-US" altLang="zh-CN" b="0" i="0" dirty="0">
                <a:solidFill>
                  <a:srgbClr val="000000"/>
                </a:solidFill>
                <a:effectLst/>
                <a:latin typeface="微软雅黑" panose="020B0503020204020204" pitchFamily="34" charset="-122"/>
                <a:ea typeface="微软雅黑" panose="020B0503020204020204" pitchFamily="34" charset="-122"/>
              </a:rPr>
              <a:t>(Neal, 1996)</a:t>
            </a:r>
            <a:r>
              <a:rPr lang="zh-CN" altLang="en-US" b="0" i="0" dirty="0">
                <a:solidFill>
                  <a:srgbClr val="000000"/>
                </a:solidFill>
                <a:effectLst/>
                <a:latin typeface="微软雅黑" panose="020B0503020204020204" pitchFamily="34" charset="-122"/>
                <a:ea typeface="微软雅黑" panose="020B0503020204020204" pitchFamily="34" charset="-122"/>
              </a:rPr>
              <a:t>比</a:t>
            </a: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表现更好 </a:t>
            </a:r>
            <a:r>
              <a:rPr lang="en-US" altLang="zh-CN" b="0" i="0" dirty="0">
                <a:solidFill>
                  <a:srgbClr val="000000"/>
                </a:solidFill>
                <a:effectLst/>
                <a:latin typeface="微软雅黑" panose="020B0503020204020204" pitchFamily="34" charset="-122"/>
                <a:ea typeface="微软雅黑" panose="020B0503020204020204" pitchFamily="34" charset="-122"/>
              </a:rPr>
              <a:t>(Srivastava et al., 2014)</a:t>
            </a:r>
            <a:r>
              <a:rPr lang="zh-CN" altLang="en-US" b="0" i="0" dirty="0">
                <a:solidFill>
                  <a:srgbClr val="000000"/>
                </a:solidFill>
                <a:effectLst/>
                <a:latin typeface="微软雅黑" panose="020B0503020204020204" pitchFamily="34" charset="-122"/>
                <a:ea typeface="微软雅黑" panose="020B0503020204020204" pitchFamily="34" charset="-122"/>
              </a:rPr>
              <a:t>。当有其他未分类的数据可用时</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无监 督特征学习比</a:t>
            </a:r>
            <a:r>
              <a:rPr lang="en-US" altLang="zh-CN" b="0" i="0" dirty="0">
                <a:solidFill>
                  <a:srgbClr val="000000"/>
                </a:solidFill>
                <a:effectLst/>
                <a:latin typeface="微软雅黑" panose="020B0503020204020204" pitchFamily="34" charset="-122"/>
                <a:ea typeface="微软雅黑" panose="020B0503020204020204" pitchFamily="34" charset="-122"/>
              </a:rPr>
              <a:t>Dropout</a:t>
            </a:r>
            <a:r>
              <a:rPr lang="zh-CN" altLang="en-US" b="0" i="0" dirty="0">
                <a:solidFill>
                  <a:srgbClr val="000000"/>
                </a:solidFill>
                <a:effectLst/>
                <a:latin typeface="微软雅黑" panose="020B0503020204020204" pitchFamily="34" charset="-122"/>
                <a:ea typeface="微软雅黑" panose="020B0503020204020204" pitchFamily="34" charset="-122"/>
              </a:rPr>
              <a:t>更有优势。</a:t>
            </a:r>
          </a:p>
        </p:txBody>
      </p:sp>
      <p:sp>
        <p:nvSpPr>
          <p:cNvPr id="5" name="文本框 4">
            <a:extLst>
              <a:ext uri="{FF2B5EF4-FFF2-40B4-BE49-F238E27FC236}">
                <a16:creationId xmlns:a16="http://schemas.microsoft.com/office/drawing/2014/main" id="{E33D15CF-7233-4665-BD5E-B178F5D07310}"/>
              </a:ext>
            </a:extLst>
          </p:cNvPr>
          <p:cNvSpPr txBox="1"/>
          <p:nvPr/>
        </p:nvSpPr>
        <p:spPr>
          <a:xfrm>
            <a:off x="193250" y="1192890"/>
            <a:ext cx="4572000" cy="369332"/>
          </a:xfrm>
          <a:prstGeom prst="rect">
            <a:avLst/>
          </a:prstGeom>
          <a:noFill/>
        </p:spPr>
        <p:txBody>
          <a:bodyPr wrap="square">
            <a:spAutoFit/>
          </a:bodyPr>
          <a:lstStyle/>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Dropout</a:t>
            </a:r>
            <a:r>
              <a:rPr lang="zh-CN" altLang="en-US" b="1" dirty="0">
                <a:solidFill>
                  <a:srgbClr val="292929"/>
                </a:solidFill>
                <a:latin typeface="微软雅黑" panose="020B0503020204020204" pitchFamily="34" charset="-122"/>
                <a:ea typeface="微软雅黑" panose="020B0503020204020204" pitchFamily="34" charset="-122"/>
              </a:rPr>
              <a:t>缺点</a:t>
            </a:r>
            <a:endParaRPr lang="en-US" altLang="zh-CN" b="1" dirty="0">
              <a:solidFill>
                <a:srgbClr val="292929"/>
              </a:solidFill>
              <a:latin typeface="微软雅黑" panose="020B0503020204020204" pitchFamily="34" charset="-122"/>
              <a:ea typeface="微软雅黑" panose="020B0503020204020204" pitchFamily="34" charset="-122"/>
            </a:endParaRPr>
          </a:p>
        </p:txBody>
      </p:sp>
      <p:sp>
        <p:nvSpPr>
          <p:cNvPr id="6" name="打底色块">
            <a:extLst>
              <a:ext uri="{FF2B5EF4-FFF2-40B4-BE49-F238E27FC236}">
                <a16:creationId xmlns:a16="http://schemas.microsoft.com/office/drawing/2014/main" id="{D38F0457-06F2-4CEF-8778-9ABEFBD6508B}"/>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Tree>
    <p:extLst>
      <p:ext uri="{BB962C8B-B14F-4D97-AF65-F5344CB8AC3E}">
        <p14:creationId xmlns:p14="http://schemas.microsoft.com/office/powerpoint/2010/main" val="8571709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86</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152570" y="990110"/>
            <a:ext cx="8595570" cy="4216539"/>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Dropout</a:t>
            </a:r>
            <a:r>
              <a:rPr lang="zh-CN" altLang="en-US" b="1" dirty="0">
                <a:solidFill>
                  <a:srgbClr val="292929"/>
                </a:solidFill>
                <a:latin typeface="微软雅黑" panose="020B0503020204020204" pitchFamily="34" charset="-122"/>
                <a:ea typeface="微软雅黑" panose="020B0503020204020204" pitchFamily="34" charset="-122"/>
              </a:rPr>
              <a:t>正则化分析</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为何在每次训练中随机的关闭一部分的隐层神经元就可以提升模型的最终性能呢</a:t>
            </a:r>
            <a:r>
              <a:rPr lang="en-US" altLang="zh-CN" dirty="0">
                <a:solidFill>
                  <a:srgbClr val="292929"/>
                </a:solidFill>
                <a:latin typeface="微软雅黑" panose="020B0503020204020204" pitchFamily="34" charset="-122"/>
                <a:ea typeface="微软雅黑" panose="020B0503020204020204" pitchFamily="34" charset="-122"/>
              </a:rPr>
              <a:t>?</a:t>
            </a: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zh-CN" altLang="en-US" dirty="0">
                <a:solidFill>
                  <a:srgbClr val="292929"/>
                </a:solidFill>
                <a:latin typeface="微软雅黑" panose="020B0503020204020204" pitchFamily="34" charset="-122"/>
                <a:ea typeface="微软雅黑" panose="020B0503020204020204" pitchFamily="34" charset="-122"/>
              </a:rPr>
              <a:t>类似于集成学习，我们不妨用相同的训练数据集去训练多个不同的神经网络</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得到不同的结果后取平均。这种训练多个模型取平均的方法通常可以有效的防止过拟合。</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在每一步中，</a:t>
            </a:r>
            <a:r>
              <a:rPr lang="en-US" altLang="zh-CN" dirty="0">
                <a:solidFill>
                  <a:srgbClr val="292929"/>
                </a:solidFill>
                <a:latin typeface="微软雅黑" panose="020B0503020204020204" pitchFamily="34" charset="-122"/>
                <a:ea typeface="微软雅黑" panose="020B0503020204020204" pitchFamily="34" charset="-122"/>
              </a:rPr>
              <a:t>Dropout</a:t>
            </a:r>
            <a:r>
              <a:rPr lang="zh-CN" altLang="en-US" dirty="0">
                <a:solidFill>
                  <a:srgbClr val="292929"/>
                </a:solidFill>
                <a:latin typeface="微软雅黑" panose="020B0503020204020204" pitchFamily="34" charset="-122"/>
                <a:ea typeface="微软雅黑" panose="020B0503020204020204" pitchFamily="34" charset="-122"/>
              </a:rPr>
              <a:t>随机地关闭一部分神经元。</a:t>
            </a:r>
            <a:r>
              <a:rPr lang="zh-CN" altLang="en-US" dirty="0">
                <a:solidFill>
                  <a:srgbClr val="0000FF"/>
                </a:solidFill>
                <a:latin typeface="微软雅黑" panose="020B0503020204020204" pitchFamily="34" charset="-122"/>
                <a:ea typeface="微软雅黑" panose="020B0503020204020204" pitchFamily="34" charset="-122"/>
              </a:rPr>
              <a:t>那么整个</a:t>
            </a:r>
            <a:r>
              <a:rPr lang="en-US" altLang="zh-CN" dirty="0">
                <a:solidFill>
                  <a:srgbClr val="0000FF"/>
                </a:solidFill>
                <a:latin typeface="微软雅黑" panose="020B0503020204020204" pitchFamily="34" charset="-122"/>
                <a:ea typeface="微软雅黑" panose="020B0503020204020204" pitchFamily="34" charset="-122"/>
              </a:rPr>
              <a:t>Dropout</a:t>
            </a:r>
            <a:r>
              <a:rPr lang="zh-CN" altLang="en-US" dirty="0">
                <a:solidFill>
                  <a:srgbClr val="0000FF"/>
                </a:solidFill>
                <a:latin typeface="微软雅黑" panose="020B0503020204020204" pitchFamily="34" charset="-122"/>
                <a:ea typeface="微软雅黑" panose="020B0503020204020204" pitchFamily="34" charset="-122"/>
              </a:rPr>
              <a:t>过程就相当于对很多个不同的神经网络取平均</a:t>
            </a:r>
            <a:r>
              <a:rPr lang="zh-CN" altLang="en-US" dirty="0">
                <a:solidFill>
                  <a:srgbClr val="292929"/>
                </a:solidFill>
                <a:latin typeface="微软雅黑" panose="020B0503020204020204" pitchFamily="34" charset="-122"/>
                <a:ea typeface="微软雅黑" panose="020B0503020204020204" pitchFamily="34" charset="-122"/>
              </a:rPr>
              <a:t>。</a:t>
            </a:r>
            <a:endParaRPr lang="en-US" altLang="zh-CN"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Arial" panose="020B0604020202020204" pitchFamily="34" charset="0"/>
              <a:buChar char="•"/>
              <a:defRPr/>
            </a:pPr>
            <a:r>
              <a:rPr lang="zh-CN" altLang="en-US" sz="1600" dirty="0">
                <a:solidFill>
                  <a:srgbClr val="292929"/>
                </a:solidFill>
                <a:latin typeface="微软雅黑" panose="020B0503020204020204" pitchFamily="34" charset="-122"/>
                <a:ea typeface="微软雅黑" panose="020B0503020204020204" pitchFamily="34" charset="-122"/>
              </a:rPr>
              <a:t>不同的网络产生不同的过拟合</a:t>
            </a: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sz="1600" dirty="0">
                <a:solidFill>
                  <a:srgbClr val="292929"/>
                </a:solidFill>
                <a:latin typeface="微软雅黑" panose="020B0503020204020204" pitchFamily="34" charset="-122"/>
                <a:ea typeface="微软雅黑" panose="020B0503020204020204" pitchFamily="34" charset="-122"/>
              </a:rPr>
              <a:t>取平均后就可以抵消其中输出相反的过拟合。</a:t>
            </a:r>
            <a:endParaRPr lang="en-US" altLang="zh-CN" sz="16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Arial" panose="020B0604020202020204" pitchFamily="34" charset="0"/>
              <a:buChar char="•"/>
              <a:defRPr/>
            </a:pPr>
            <a:r>
              <a:rPr lang="zh-CN" altLang="en-US" sz="1600" dirty="0">
                <a:solidFill>
                  <a:srgbClr val="292929"/>
                </a:solidFill>
                <a:latin typeface="微软雅黑" panose="020B0503020204020204" pitchFamily="34" charset="-122"/>
                <a:ea typeface="微软雅黑" panose="020B0503020204020204" pitchFamily="34" charset="-122"/>
              </a:rPr>
              <a:t>另外，</a:t>
            </a:r>
            <a:r>
              <a:rPr lang="en-US" altLang="zh-CN" sz="1600" dirty="0">
                <a:solidFill>
                  <a:srgbClr val="292929"/>
                </a:solidFill>
                <a:latin typeface="微软雅黑" panose="020B0503020204020204" pitchFamily="34" charset="-122"/>
                <a:ea typeface="微软雅黑" panose="020B0503020204020204" pitchFamily="34" charset="-122"/>
              </a:rPr>
              <a:t>Dropout</a:t>
            </a:r>
            <a:r>
              <a:rPr lang="zh-CN" altLang="en-US" sz="1600" dirty="0">
                <a:solidFill>
                  <a:srgbClr val="292929"/>
                </a:solidFill>
                <a:latin typeface="微软雅黑" panose="020B0503020204020204" pitchFamily="34" charset="-122"/>
                <a:ea typeface="微软雅黑" panose="020B0503020204020204" pitchFamily="34" charset="-122"/>
              </a:rPr>
              <a:t>减少了神经元之间复杂的共适应关系。因为</a:t>
            </a:r>
            <a:r>
              <a:rPr lang="en-US" altLang="zh-CN" sz="1600" dirty="0">
                <a:solidFill>
                  <a:srgbClr val="292929"/>
                </a:solidFill>
                <a:latin typeface="微软雅黑" panose="020B0503020204020204" pitchFamily="34" charset="-122"/>
                <a:ea typeface="微软雅黑" panose="020B0503020204020204" pitchFamily="34" charset="-122"/>
              </a:rPr>
              <a:t>Dropout</a:t>
            </a:r>
            <a:r>
              <a:rPr lang="zh-CN" altLang="en-US" sz="1600" dirty="0">
                <a:solidFill>
                  <a:srgbClr val="292929"/>
                </a:solidFill>
                <a:latin typeface="微软雅黑" panose="020B0503020204020204" pitchFamily="34" charset="-122"/>
                <a:ea typeface="微软雅黑" panose="020B0503020204020204" pitchFamily="34" charset="-122"/>
              </a:rPr>
              <a:t>导致俩个神经元不一定每次都开放。这样权值的更新不再依赖于有固定关系的隐含节点的共同做用。这迫使网络去学习更加鲁棒的特征，而不是某些局部特征。</a:t>
            </a:r>
            <a:endParaRPr lang="en-US" altLang="zh-CN" sz="1600"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780814"/>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87</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797701" cy="1785104"/>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Dropout</a:t>
            </a:r>
            <a:r>
              <a:rPr lang="zh-CN" altLang="en-US" b="1" dirty="0">
                <a:solidFill>
                  <a:srgbClr val="292929"/>
                </a:solidFill>
                <a:latin typeface="微软雅黑" panose="020B0503020204020204" pitchFamily="34" charset="-122"/>
                <a:ea typeface="微软雅黑" panose="020B0503020204020204" pitchFamily="34" charset="-122"/>
              </a:rPr>
              <a:t>正则化</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en-US" altLang="zh-CN" dirty="0" err="1">
                <a:solidFill>
                  <a:srgbClr val="292929"/>
                </a:solidFill>
                <a:latin typeface="微软雅黑" panose="020B0503020204020204" pitchFamily="34" charset="-122"/>
                <a:ea typeface="微软雅黑" panose="020B0503020204020204" pitchFamily="34" charset="-122"/>
              </a:rPr>
              <a:t>Tensorflow</a:t>
            </a:r>
            <a:r>
              <a:rPr lang="zh-CN" altLang="en-US" dirty="0">
                <a:solidFill>
                  <a:srgbClr val="292929"/>
                </a:solidFill>
                <a:latin typeface="微软雅黑" panose="020B0503020204020204" pitchFamily="34" charset="-122"/>
                <a:ea typeface="微软雅黑" panose="020B0503020204020204" pitchFamily="34" charset="-122"/>
              </a:rPr>
              <a:t>添加</a:t>
            </a:r>
            <a:r>
              <a:rPr lang="en-US" altLang="zh-CN" dirty="0">
                <a:solidFill>
                  <a:srgbClr val="292929"/>
                </a:solidFill>
                <a:latin typeface="微软雅黑" panose="020B0503020204020204" pitchFamily="34" charset="-122"/>
                <a:ea typeface="微软雅黑" panose="020B0503020204020204" pitchFamily="34" charset="-122"/>
              </a:rPr>
              <a:t>D</a:t>
            </a:r>
            <a:r>
              <a:rPr lang="en-US" altLang="zh-CN" dirty="0" err="1">
                <a:solidFill>
                  <a:srgbClr val="292929"/>
                </a:solidFill>
                <a:latin typeface="微软雅黑" panose="020B0503020204020204" pitchFamily="34" charset="-122"/>
                <a:ea typeface="微软雅黑" panose="020B0503020204020204" pitchFamily="34" charset="-122"/>
              </a:rPr>
              <a:t>ropout</a:t>
            </a:r>
            <a:r>
              <a:rPr lang="zh-CN" altLang="en-US" dirty="0">
                <a:solidFill>
                  <a:srgbClr val="292929"/>
                </a:solidFill>
                <a:latin typeface="微软雅黑" panose="020B0503020204020204" pitchFamily="34" charset="-122"/>
                <a:ea typeface="微软雅黑" panose="020B0503020204020204" pitchFamily="34" charset="-122"/>
              </a:rPr>
              <a:t>层代码示例，</a:t>
            </a:r>
            <a:r>
              <a:rPr lang="en-US" altLang="zh-CN" dirty="0">
                <a:solidFill>
                  <a:srgbClr val="292929"/>
                </a:solidFill>
                <a:latin typeface="微软雅黑" panose="020B0503020204020204" pitchFamily="34" charset="-122"/>
                <a:ea typeface="微软雅黑" panose="020B0503020204020204" pitchFamily="34" charset="-122"/>
              </a:rPr>
              <a:t>0.5</a:t>
            </a:r>
            <a:r>
              <a:rPr lang="zh-CN" altLang="en-US" dirty="0">
                <a:solidFill>
                  <a:srgbClr val="292929"/>
                </a:solidFill>
                <a:latin typeface="微软雅黑" panose="020B0503020204020204" pitchFamily="34" charset="-122"/>
                <a:ea typeface="微软雅黑" panose="020B0503020204020204" pitchFamily="34" charset="-122"/>
              </a:rPr>
              <a:t>表示该层要随机屏蔽的节点占总结点比例：</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1600" dirty="0">
              <a:solidFill>
                <a:srgbClr val="292929"/>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6CDEFC9-6DAA-4E3F-93B8-55AC3C5A3FB1}"/>
              </a:ext>
            </a:extLst>
          </p:cNvPr>
          <p:cNvPicPr>
            <a:picLocks noChangeAspect="1"/>
          </p:cNvPicPr>
          <p:nvPr/>
        </p:nvPicPr>
        <p:blipFill>
          <a:blip r:embed="rId3"/>
          <a:stretch>
            <a:fillRect/>
          </a:stretch>
        </p:blipFill>
        <p:spPr>
          <a:xfrm>
            <a:off x="328704" y="3019819"/>
            <a:ext cx="8633966" cy="2560922"/>
          </a:xfrm>
          <a:prstGeom prst="rect">
            <a:avLst/>
          </a:prstGeom>
        </p:spPr>
      </p:pic>
    </p:spTree>
    <p:extLst>
      <p:ext uri="{BB962C8B-B14F-4D97-AF65-F5344CB8AC3E}">
        <p14:creationId xmlns:p14="http://schemas.microsoft.com/office/powerpoint/2010/main" val="338679888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BB1E25-0C0D-468D-ACFD-BEF899460DC6}"/>
              </a:ext>
            </a:extLst>
          </p:cNvPr>
          <p:cNvPicPr>
            <a:picLocks noChangeAspect="1"/>
          </p:cNvPicPr>
          <p:nvPr/>
        </p:nvPicPr>
        <p:blipFill>
          <a:blip r:embed="rId2"/>
          <a:stretch>
            <a:fillRect/>
          </a:stretch>
        </p:blipFill>
        <p:spPr>
          <a:xfrm>
            <a:off x="291199" y="1085850"/>
            <a:ext cx="8429625" cy="4686300"/>
          </a:xfrm>
          <a:prstGeom prst="rect">
            <a:avLst/>
          </a:prstGeom>
        </p:spPr>
      </p:pic>
      <p:sp>
        <p:nvSpPr>
          <p:cNvPr id="4" name="打底色块">
            <a:extLst>
              <a:ext uri="{FF2B5EF4-FFF2-40B4-BE49-F238E27FC236}">
                <a16:creationId xmlns:a16="http://schemas.microsoft.com/office/drawing/2014/main" id="{C7964084-C84D-4F91-B366-40A81F589737}"/>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权重正则化</a:t>
            </a:r>
          </a:p>
        </p:txBody>
      </p:sp>
    </p:spTree>
    <p:extLst>
      <p:ext uri="{BB962C8B-B14F-4D97-AF65-F5344CB8AC3E}">
        <p14:creationId xmlns:p14="http://schemas.microsoft.com/office/powerpoint/2010/main" val="21013607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BF1CA6-84F9-4652-9A49-7F80BE47CEE2}"/>
              </a:ext>
            </a:extLst>
          </p:cNvPr>
          <p:cNvPicPr>
            <a:picLocks noChangeAspect="1"/>
          </p:cNvPicPr>
          <p:nvPr/>
        </p:nvPicPr>
        <p:blipFill>
          <a:blip r:embed="rId2"/>
          <a:stretch>
            <a:fillRect/>
          </a:stretch>
        </p:blipFill>
        <p:spPr>
          <a:xfrm>
            <a:off x="414337" y="952500"/>
            <a:ext cx="8315325" cy="4953000"/>
          </a:xfrm>
          <a:prstGeom prst="rect">
            <a:avLst/>
          </a:prstGeom>
        </p:spPr>
      </p:pic>
      <p:sp>
        <p:nvSpPr>
          <p:cNvPr id="4" name="打底色块">
            <a:extLst>
              <a:ext uri="{FF2B5EF4-FFF2-40B4-BE49-F238E27FC236}">
                <a16:creationId xmlns:a16="http://schemas.microsoft.com/office/drawing/2014/main" id="{E4E435F5-35E9-4BBB-A04A-9AEAB6E2918B}"/>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权重正则化</a:t>
            </a:r>
          </a:p>
        </p:txBody>
      </p:sp>
    </p:spTree>
    <p:extLst>
      <p:ext uri="{BB962C8B-B14F-4D97-AF65-F5344CB8AC3E}">
        <p14:creationId xmlns:p14="http://schemas.microsoft.com/office/powerpoint/2010/main" val="52349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数据增广</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a:solidFill>
                  <a:prstClr val="black">
                    <a:tint val="75000"/>
                  </a:prstClr>
                </a:solidFill>
                <a:latin typeface="Calibri"/>
              </a:rPr>
              <a:pPr/>
              <a:t>9</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93617" y="1030442"/>
            <a:ext cx="8632271" cy="5663089"/>
          </a:xfrm>
          <a:prstGeom prst="rect">
            <a:avLst/>
          </a:prstGeom>
          <a:noFill/>
        </p:spPr>
        <p:txBody>
          <a:bodyPr wrap="square">
            <a:spAutoFit/>
          </a:bodyPr>
          <a:lstStyle/>
          <a:p>
            <a:pPr defTabSz="457200">
              <a:spcAft>
                <a:spcPts val="600"/>
              </a:spcAft>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pPr>
            <a:r>
              <a:rPr lang="zh-CN" altLang="en-US" sz="1600" b="1" dirty="0">
                <a:solidFill>
                  <a:srgbClr val="292929"/>
                </a:solidFill>
                <a:latin typeface="微软雅黑" panose="020B0503020204020204" pitchFamily="34" charset="-122"/>
                <a:ea typeface="微软雅黑" panose="020B0503020204020204" pitchFamily="34" charset="-122"/>
              </a:rPr>
              <a:t>图像对比度增强</a:t>
            </a:r>
            <a:endParaRPr lang="en-US" altLang="zh-CN" sz="1600" b="1"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r>
              <a:rPr lang="en-US" altLang="zh-CN" sz="1600" b="1" dirty="0">
                <a:solidFill>
                  <a:srgbClr val="292929"/>
                </a:solidFill>
                <a:latin typeface="微软雅黑" panose="020B0503020204020204" pitchFamily="34" charset="-122"/>
                <a:ea typeface="微软雅黑" panose="020B0503020204020204" pitchFamily="34" charset="-122"/>
              </a:rPr>
              <a:t>	</a:t>
            </a:r>
            <a:r>
              <a:rPr lang="zh-CN" altLang="en-US" sz="1600" dirty="0">
                <a:solidFill>
                  <a:srgbClr val="292929"/>
                </a:solidFill>
                <a:latin typeface="微软雅黑" panose="020B0503020204020204" pitchFamily="34" charset="-122"/>
                <a:ea typeface="微软雅黑" panose="020B0503020204020204" pitchFamily="34" charset="-122"/>
              </a:rPr>
              <a:t>低对比度的效果会降低图像的视觉质量，从而影响分割精度；</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sz="1600" dirty="0">
                <a:solidFill>
                  <a:srgbClr val="292929"/>
                </a:solidFill>
                <a:latin typeface="微软雅黑" panose="020B0503020204020204" pitchFamily="34" charset="-122"/>
                <a:ea typeface="微软雅黑" panose="020B0503020204020204" pitchFamily="34" charset="-122"/>
              </a:rPr>
              <a:t>方法：</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r>
              <a:rPr lang="en-US" altLang="zh-CN" sz="1600" dirty="0">
                <a:solidFill>
                  <a:srgbClr val="292929"/>
                </a:solidFill>
                <a:latin typeface="微软雅黑" panose="020B0503020204020204" pitchFamily="34" charset="-122"/>
                <a:ea typeface="微软雅黑" panose="020B0503020204020204" pitchFamily="34" charset="-122"/>
              </a:rPr>
              <a:t>	</a:t>
            </a:r>
            <a:r>
              <a:rPr lang="en-US" altLang="zh-CN" sz="1600" dirty="0">
                <a:solidFill>
                  <a:srgbClr val="0000FF"/>
                </a:solidFill>
                <a:latin typeface="微软雅黑" panose="020B0503020204020204" pitchFamily="34" charset="-122"/>
                <a:ea typeface="微软雅黑" panose="020B0503020204020204" pitchFamily="34" charset="-122"/>
              </a:rPr>
              <a:t>Gamma correction</a:t>
            </a:r>
            <a:r>
              <a:rPr lang="zh-CN" altLang="en-US" sz="1600" dirty="0">
                <a:solidFill>
                  <a:srgbClr val="292929"/>
                </a:solidFill>
                <a:latin typeface="微软雅黑" panose="020B0503020204020204" pitchFamily="34" charset="-122"/>
                <a:ea typeface="微软雅黑" panose="020B0503020204020204" pitchFamily="34" charset="-122"/>
              </a:rPr>
              <a:t>：该方法在将每个像素缩放到 </a:t>
            </a:r>
            <a:r>
              <a:rPr lang="en-US" altLang="zh-CN" sz="1600" dirty="0">
                <a:solidFill>
                  <a:srgbClr val="292929"/>
                </a:solidFill>
                <a:latin typeface="微软雅黑" panose="020B0503020204020204" pitchFamily="34" charset="-122"/>
                <a:ea typeface="微软雅黑" panose="020B0503020204020204" pitchFamily="34" charset="-122"/>
              </a:rPr>
              <a:t>0 </a:t>
            </a:r>
            <a:r>
              <a:rPr lang="zh-CN" altLang="en-US" sz="1600" dirty="0">
                <a:solidFill>
                  <a:srgbClr val="292929"/>
                </a:solidFill>
                <a:latin typeface="微软雅黑" panose="020B0503020204020204" pitchFamily="34" charset="-122"/>
                <a:ea typeface="微软雅黑" panose="020B0503020204020204" pitchFamily="34" charset="-122"/>
              </a:rPr>
              <a:t>到 </a:t>
            </a:r>
            <a:r>
              <a:rPr lang="en-US" altLang="zh-CN" sz="1600" dirty="0">
                <a:solidFill>
                  <a:srgbClr val="292929"/>
                </a:solidFill>
                <a:latin typeface="微软雅黑" panose="020B0503020204020204" pitchFamily="34" charset="-122"/>
                <a:ea typeface="微软雅黑" panose="020B0503020204020204" pitchFamily="34" charset="-122"/>
              </a:rPr>
              <a:t>1 </a:t>
            </a:r>
            <a:r>
              <a:rPr lang="zh-CN" altLang="en-US" sz="1600" dirty="0">
                <a:solidFill>
                  <a:srgbClr val="292929"/>
                </a:solidFill>
                <a:latin typeface="微软雅黑" panose="020B0503020204020204" pitchFamily="34" charset="-122"/>
                <a:ea typeface="微软雅黑" panose="020B0503020204020204" pitchFamily="34" charset="-122"/>
              </a:rPr>
              <a:t>的范围后，根据方程 </a:t>
            </a:r>
            <a:r>
              <a:rPr lang="en-US" altLang="zh-CN" sz="1600" dirty="0">
                <a:solidFill>
                  <a:srgbClr val="292929"/>
                </a:solidFill>
                <a:latin typeface="微软雅黑" panose="020B0503020204020204" pitchFamily="34" charset="-122"/>
                <a:ea typeface="微软雅黑" panose="020B0503020204020204" pitchFamily="34" charset="-122"/>
              </a:rPr>
              <a:t>Output = 	Input**gamma </a:t>
            </a:r>
            <a:r>
              <a:rPr lang="zh-CN" altLang="en-US" sz="1600" dirty="0">
                <a:solidFill>
                  <a:srgbClr val="292929"/>
                </a:solidFill>
                <a:latin typeface="微软雅黑" panose="020B0503020204020204" pitchFamily="34" charset="-122"/>
                <a:ea typeface="微软雅黑" panose="020B0503020204020204" pitchFamily="34" charset="-122"/>
              </a:rPr>
              <a:t>逐像素地转换输入图像；</a:t>
            </a:r>
            <a:endParaRPr lang="en-US" altLang="zh-CN" sz="1600" dirty="0">
              <a:solidFill>
                <a:srgbClr val="292929"/>
              </a:solidFill>
              <a:latin typeface="微软雅黑" panose="020B0503020204020204" pitchFamily="34" charset="-122"/>
              <a:ea typeface="微软雅黑" panose="020B0503020204020204" pitchFamily="34" charset="-122"/>
            </a:endParaRPr>
          </a:p>
          <a:p>
            <a:pPr indent="-457200" defTabSz="457200">
              <a:spcAft>
                <a:spcPts val="600"/>
              </a:spcAft>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r>
              <a:rPr lang="en-US" altLang="zh-CN" sz="1600" dirty="0">
                <a:solidFill>
                  <a:srgbClr val="FF0000"/>
                </a:solidFill>
                <a:latin typeface="微软雅黑" panose="020B0503020204020204" pitchFamily="34" charset="-122"/>
                <a:ea typeface="微软雅黑" panose="020B0503020204020204" pitchFamily="34" charset="-122"/>
              </a:rPr>
              <a:t>Gamma</a:t>
            </a:r>
            <a:r>
              <a:rPr lang="zh-CN" altLang="en-US" sz="1600" dirty="0">
                <a:solidFill>
                  <a:srgbClr val="FF0000"/>
                </a:solidFill>
                <a:latin typeface="微软雅黑" panose="020B0503020204020204" pitchFamily="34" charset="-122"/>
                <a:ea typeface="微软雅黑" panose="020B0503020204020204" pitchFamily="34" charset="-122"/>
              </a:rPr>
              <a:t>的值决定了输入图像和输出图像之间的灰度映射方式，即决定了是增强低灰度值区域还是增高灰度值区域。</a:t>
            </a:r>
          </a:p>
          <a:p>
            <a:pPr indent="-457200" defTabSz="457200">
              <a:spcAft>
                <a:spcPts val="600"/>
              </a:spcAft>
            </a:pPr>
            <a:r>
              <a:rPr lang="en-US" altLang="zh-CN" sz="1600" dirty="0">
                <a:solidFill>
                  <a:srgbClr val="FF0000"/>
                </a:solidFill>
                <a:latin typeface="微软雅黑" panose="020B0503020204020204" pitchFamily="34" charset="-122"/>
                <a:ea typeface="微软雅黑" panose="020B0503020204020204" pitchFamily="34" charset="-122"/>
              </a:rPr>
              <a:t>Gamma &gt;1</a:t>
            </a:r>
            <a:r>
              <a:rPr lang="zh-CN" altLang="en-US" sz="1600" dirty="0">
                <a:solidFill>
                  <a:srgbClr val="FF0000"/>
                </a:solidFill>
                <a:latin typeface="微软雅黑" panose="020B0503020204020204" pitchFamily="34" charset="-122"/>
                <a:ea typeface="微软雅黑" panose="020B0503020204020204" pitchFamily="34" charset="-122"/>
              </a:rPr>
              <a:t>时，图像的高灰度区域对比度得到增强。</a:t>
            </a:r>
          </a:p>
          <a:p>
            <a:pPr indent="-457200" defTabSz="457200">
              <a:spcAft>
                <a:spcPts val="600"/>
              </a:spcAft>
            </a:pPr>
            <a:r>
              <a:rPr lang="en-US" altLang="zh-CN" sz="1600" dirty="0">
                <a:solidFill>
                  <a:srgbClr val="FF0000"/>
                </a:solidFill>
                <a:latin typeface="微软雅黑" panose="020B0503020204020204" pitchFamily="34" charset="-122"/>
                <a:ea typeface="微软雅黑" panose="020B0503020204020204" pitchFamily="34" charset="-122"/>
              </a:rPr>
              <a:t>Gamma &lt;1</a:t>
            </a:r>
            <a:r>
              <a:rPr lang="zh-CN" altLang="en-US" sz="1600" dirty="0">
                <a:solidFill>
                  <a:srgbClr val="FF0000"/>
                </a:solidFill>
                <a:latin typeface="微软雅黑" panose="020B0503020204020204" pitchFamily="34" charset="-122"/>
                <a:ea typeface="微软雅黑" panose="020B0503020204020204" pitchFamily="34" charset="-122"/>
              </a:rPr>
              <a:t>时，图像的低灰度区域对比度得到增强。</a:t>
            </a:r>
          </a:p>
          <a:p>
            <a:pPr indent="-457200" defTabSz="457200">
              <a:spcAft>
                <a:spcPts val="600"/>
              </a:spcAft>
            </a:pPr>
            <a:r>
              <a:rPr lang="en-US" altLang="zh-CN" sz="1600" dirty="0">
                <a:solidFill>
                  <a:srgbClr val="FF0000"/>
                </a:solidFill>
                <a:latin typeface="微软雅黑" panose="020B0503020204020204" pitchFamily="34" charset="-122"/>
                <a:ea typeface="微软雅黑" panose="020B0503020204020204" pitchFamily="34" charset="-122"/>
              </a:rPr>
              <a:t>Gamma =1</a:t>
            </a:r>
            <a:r>
              <a:rPr lang="zh-CN" altLang="en-US" sz="1600" dirty="0">
                <a:solidFill>
                  <a:srgbClr val="FF0000"/>
                </a:solidFill>
                <a:latin typeface="微软雅黑" panose="020B0503020204020204" pitchFamily="34" charset="-122"/>
                <a:ea typeface="微软雅黑" panose="020B0503020204020204" pitchFamily="34" charset="-122"/>
              </a:rPr>
              <a:t>时，不改变原图像。</a:t>
            </a:r>
          </a:p>
          <a:p>
            <a:pPr defTabSz="457200">
              <a:spcAft>
                <a:spcPts val="600"/>
              </a:spcAft>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r>
              <a:rPr lang="zh-CN" altLang="en-US" sz="1600" dirty="0">
                <a:solidFill>
                  <a:srgbClr val="292929"/>
                </a:solidFill>
                <a:latin typeface="微软雅黑" panose="020B0503020204020204" pitchFamily="34" charset="-122"/>
                <a:ea typeface="微软雅黑" panose="020B0503020204020204" pitchFamily="34" charset="-122"/>
              </a:rPr>
              <a:t>伽马变换对于图像对比度偏低，并且整体亮度值偏高（对于于相机过曝）情况下的图像增强效果明显。</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pPr>
            <a:r>
              <a:rPr lang="en-US" altLang="zh-CN" sz="1600" dirty="0">
                <a:solidFill>
                  <a:srgbClr val="292929"/>
                </a:solidFill>
                <a:latin typeface="微软雅黑" panose="020B0503020204020204" pitchFamily="34" charset="-122"/>
                <a:ea typeface="微软雅黑" panose="020B0503020204020204" pitchFamily="34" charset="-122"/>
              </a:rPr>
              <a:t>			</a:t>
            </a:r>
          </a:p>
          <a:p>
            <a:pPr defTabSz="457200">
              <a:spcAft>
                <a:spcPts val="600"/>
              </a:spcAft>
            </a:pPr>
            <a:endParaRPr lang="en-US" altLang="zh-CN" sz="1600"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591632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080EE3-B235-483E-8684-98B0F3BC156E}"/>
              </a:ext>
            </a:extLst>
          </p:cNvPr>
          <p:cNvPicPr>
            <a:picLocks noChangeAspect="1"/>
          </p:cNvPicPr>
          <p:nvPr/>
        </p:nvPicPr>
        <p:blipFill>
          <a:blip r:embed="rId2"/>
          <a:stretch>
            <a:fillRect/>
          </a:stretch>
        </p:blipFill>
        <p:spPr>
          <a:xfrm>
            <a:off x="295962" y="1822910"/>
            <a:ext cx="8420100" cy="4343400"/>
          </a:xfrm>
          <a:prstGeom prst="rect">
            <a:avLst/>
          </a:prstGeom>
        </p:spPr>
      </p:pic>
      <p:sp>
        <p:nvSpPr>
          <p:cNvPr id="5" name="文本框 4">
            <a:extLst>
              <a:ext uri="{FF2B5EF4-FFF2-40B4-BE49-F238E27FC236}">
                <a16:creationId xmlns:a16="http://schemas.microsoft.com/office/drawing/2014/main" id="{E4EB9650-D271-4027-8875-C7743B210B42}"/>
              </a:ext>
            </a:extLst>
          </p:cNvPr>
          <p:cNvSpPr txBox="1"/>
          <p:nvPr/>
        </p:nvSpPr>
        <p:spPr>
          <a:xfrm>
            <a:off x="503351" y="6212512"/>
            <a:ext cx="8420099" cy="276999"/>
          </a:xfrm>
          <a:prstGeom prst="rect">
            <a:avLst/>
          </a:prstGeom>
          <a:noFill/>
        </p:spPr>
        <p:txBody>
          <a:bodyPr wrap="square">
            <a:spAutoFit/>
          </a:bodyPr>
          <a:lstStyle/>
          <a:p>
            <a:pPr algn="just"/>
            <a:r>
              <a:rPr lang="en-US" altLang="zh-CN" sz="1200" b="0" dirty="0">
                <a:solidFill>
                  <a:srgbClr val="333333"/>
                </a:solidFill>
                <a:effectLst/>
                <a:latin typeface="Times New Roman" panose="02020603050405020304" pitchFamily="18" charset="0"/>
                <a:cs typeface="Times New Roman" panose="02020603050405020304" pitchFamily="18" charset="0"/>
              </a:rPr>
              <a:t>https://medium.com/deep-learning-demystified/generalization-in-neural-networks-7765ee42ac23</a:t>
            </a:r>
            <a:endParaRPr lang="zh-CN" altLang="en-US" sz="12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AE577985-FABE-4E6C-9D97-515B03B7CBF7}"/>
              </a:ext>
            </a:extLst>
          </p:cNvPr>
          <p:cNvPicPr>
            <a:picLocks noChangeAspect="1"/>
          </p:cNvPicPr>
          <p:nvPr/>
        </p:nvPicPr>
        <p:blipFill>
          <a:blip r:embed="rId3"/>
          <a:stretch>
            <a:fillRect/>
          </a:stretch>
        </p:blipFill>
        <p:spPr>
          <a:xfrm>
            <a:off x="3723047" y="833095"/>
            <a:ext cx="1697905" cy="1205989"/>
          </a:xfrm>
          <a:prstGeom prst="rect">
            <a:avLst/>
          </a:prstGeom>
        </p:spPr>
      </p:pic>
      <p:sp>
        <p:nvSpPr>
          <p:cNvPr id="6" name="打底色块">
            <a:extLst>
              <a:ext uri="{FF2B5EF4-FFF2-40B4-BE49-F238E27FC236}">
                <a16:creationId xmlns:a16="http://schemas.microsoft.com/office/drawing/2014/main" id="{D593BA28-E149-4AF0-B6C7-56E6CB9DBF40}"/>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权重正则化</a:t>
            </a:r>
          </a:p>
        </p:txBody>
      </p:sp>
    </p:spTree>
    <p:extLst>
      <p:ext uri="{BB962C8B-B14F-4D97-AF65-F5344CB8AC3E}">
        <p14:creationId xmlns:p14="http://schemas.microsoft.com/office/powerpoint/2010/main" val="6075610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91</a:t>
            </a:fld>
            <a:endParaRPr lang="en-US" dirty="0">
              <a:solidFill>
                <a:prstClr val="black">
                  <a:tint val="75000"/>
                </a:prstClr>
              </a:solidFill>
              <a:latin typeface="Calibri"/>
            </a:endParaRPr>
          </a:p>
        </p:txBody>
      </p:sp>
      <p:sp>
        <p:nvSpPr>
          <p:cNvPr id="7" name="文本框 6">
            <a:extLst>
              <a:ext uri="{FF2B5EF4-FFF2-40B4-BE49-F238E27FC236}">
                <a16:creationId xmlns:a16="http://schemas.microsoft.com/office/drawing/2014/main" id="{FBB9D17A-C619-4603-80C6-2B2A19704D6C}"/>
              </a:ext>
            </a:extLst>
          </p:cNvPr>
          <p:cNvSpPr txBox="1"/>
          <p:nvPr/>
        </p:nvSpPr>
        <p:spPr>
          <a:xfrm>
            <a:off x="246838" y="1239283"/>
            <a:ext cx="8650325" cy="2769989"/>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正则化</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正则化旨在通过对学习算法进行修改来减少模型的泛化误差。</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sz="1600" dirty="0">
                <a:solidFill>
                  <a:srgbClr val="292929"/>
                </a:solidFill>
                <a:latin typeface="微软雅黑" panose="020B0503020204020204" pitchFamily="34" charset="-122"/>
                <a:ea typeface="微软雅黑" panose="020B0503020204020204" pitchFamily="34" charset="-122"/>
              </a:rPr>
              <a:t>正则化正是解决深度学习中的过拟合和欠拟合问题的一个途径。</a:t>
            </a: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	</a:t>
            </a:r>
            <a:r>
              <a:rPr lang="zh-CN" altLang="en-US" sz="1600" dirty="0">
                <a:solidFill>
                  <a:srgbClr val="292929"/>
                </a:solidFill>
                <a:latin typeface="微软雅黑" panose="020B0503020204020204" pitchFamily="34" charset="-122"/>
                <a:ea typeface="微软雅黑" panose="020B0503020204020204" pitchFamily="34" charset="-122"/>
              </a:rPr>
              <a:t>正则化往往会增加模型的训练误差。</a:t>
            </a:r>
            <a:endParaRPr lang="en-US" altLang="zh-CN" sz="16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修改学习算法的唯一方法是通过给原先的学习算法增加某些函数，或者减少某些原有的学习函数来增加或者减少模型的表征能力。</a:t>
            </a:r>
            <a:endParaRPr lang="en-US" altLang="zh-CN" dirty="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2762981"/>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2A313A5-97D8-46B6-A024-2530D44C2A09}"/>
              </a:ext>
            </a:extLst>
          </p:cNvPr>
          <p:cNvSpPr/>
          <p:nvPr/>
        </p:nvSpPr>
        <p:spPr>
          <a:xfrm>
            <a:off x="5894604" y="3429000"/>
            <a:ext cx="695492" cy="856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650325" cy="4666021"/>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zh-CN" altLang="en-US" b="1" dirty="0">
                    <a:solidFill>
                      <a:srgbClr val="292929"/>
                    </a:solidFill>
                    <a:latin typeface="微软雅黑" panose="020B0503020204020204" pitchFamily="34" charset="-122"/>
                    <a:ea typeface="微软雅黑" panose="020B0503020204020204" pitchFamily="34" charset="-122"/>
                  </a:rPr>
                  <a:t>损失函数</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设一个回归问题模型为：</a:t>
                </a:r>
                <a14:m>
                  <m:oMath xmlns:m="http://schemas.openxmlformats.org/officeDocument/2006/math">
                    <m:sSub>
                      <m:sSubPr>
                        <m:ctrlPr>
                          <a:rPr lang="zh-CN"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h</m:t>
                        </m:r>
                      </m:e>
                      <m:sub>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θ</m:t>
                        </m:r>
                      </m:sub>
                    </m:sSub>
                    <m:d>
                      <m:dPr>
                        <m:ctrlPr>
                          <a:rPr lang="zh-CN" altLang="zh-CN" sz="2000" i="1">
                            <a:solidFill>
                              <a:prstClr val="black"/>
                            </a:solidFill>
                            <a:latin typeface="Cambria Math" panose="02040503050406030204" pitchFamily="18" charset="0"/>
                            <a:ea typeface="Cambria Math" panose="02040503050406030204" pitchFamily="18" charset="0"/>
                          </a:rPr>
                        </m:ctrlPr>
                      </m:d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e>
                    </m:d>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solidFill>
                              <a:prstClr val="black"/>
                            </a:solidFill>
                            <a:latin typeface="Cambria Math" panose="02040503050406030204" pitchFamily="18" charset="0"/>
                            <a:ea typeface="Cambria Math" panose="02040503050406030204" pitchFamily="18" charset="0"/>
                          </a:rPr>
                        </m:ctrlPr>
                      </m:sSubPr>
                      <m:e>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θ</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0</m:t>
                        </m:r>
                      </m:sub>
                    </m:s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solidFill>
                              <a:prstClr val="black"/>
                            </a:solidFill>
                            <a:latin typeface="Cambria Math" panose="02040503050406030204" pitchFamily="18" charset="0"/>
                            <a:ea typeface="Cambria Math" panose="02040503050406030204" pitchFamily="18" charset="0"/>
                          </a:rPr>
                        </m:ctrlPr>
                      </m:sSubPr>
                      <m:e>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θ</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1</m:t>
                        </m:r>
                      </m:sub>
                    </m:sSub>
                    <m:sSub>
                      <m:sSubPr>
                        <m:ctrlPr>
                          <a:rPr lang="zh-CN"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1</m:t>
                        </m:r>
                      </m:sub>
                    </m:s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solidFill>
                              <a:prstClr val="black"/>
                            </a:solidFill>
                            <a:latin typeface="Cambria Math" panose="02040503050406030204" pitchFamily="18" charset="0"/>
                            <a:ea typeface="Cambria Math" panose="02040503050406030204" pitchFamily="18" charset="0"/>
                          </a:rPr>
                        </m:ctrlPr>
                      </m:sSubPr>
                      <m:e>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θ</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2</m:t>
                        </m:r>
                      </m:sub>
                    </m:sSub>
                    <m:sSub>
                      <m:sSubPr>
                        <m:ctrlPr>
                          <a:rPr lang="zh-CN"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2</m:t>
                        </m:r>
                      </m:sub>
                    </m:s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solidFill>
                              <a:prstClr val="black"/>
                            </a:solidFill>
                            <a:latin typeface="Cambria Math" panose="02040503050406030204" pitchFamily="18" charset="0"/>
                            <a:ea typeface="Cambria Math" panose="02040503050406030204" pitchFamily="18" charset="0"/>
                          </a:rPr>
                        </m:ctrlPr>
                      </m:sSubPr>
                      <m:e>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θ</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3</m:t>
                        </m:r>
                      </m:sub>
                    </m:sSub>
                    <m:sSub>
                      <m:sSubPr>
                        <m:ctrlPr>
                          <a:rPr lang="zh-CN"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3</m:t>
                        </m:r>
                      </m:sub>
                    </m:s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a:solidFill>
                              <a:prstClr val="black"/>
                            </a:solidFill>
                            <a:latin typeface="Cambria Math" panose="02040503050406030204" pitchFamily="18" charset="0"/>
                            <a:ea typeface="Cambria Math" panose="02040503050406030204" pitchFamily="18" charset="0"/>
                          </a:rPr>
                        </m:ctrlPr>
                      </m:sSubPr>
                      <m:e>
                        <m:r>
                          <m:rPr>
                            <m:sty m:val="p"/>
                          </m:rPr>
                          <a:rPr lang="en-US" altLang="zh-CN" sz="2000">
                            <a:solidFill>
                              <a:prstClr val="black"/>
                            </a:solidFill>
                            <a:latin typeface="Cambria Math" panose="02040503050406030204" pitchFamily="18" charset="0"/>
                            <a:ea typeface="宋体" panose="02010600030101010101" pitchFamily="2" charset="-122"/>
                            <a:cs typeface="宋体" panose="02010600030101010101" pitchFamily="2" charset="-122"/>
                          </a:rPr>
                          <m:t>θ</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4</m:t>
                        </m:r>
                      </m:sub>
                    </m:sSub>
                    <m:sSub>
                      <m:sSubPr>
                        <m:ctrlPr>
                          <a:rPr lang="zh-CN"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e>
                      <m:sub>
                        <m:r>
                          <a:rPr lang="en-US" altLang="zh-CN" sz="2000" i="1">
                            <a:solidFill>
                              <a:prstClr val="black"/>
                            </a:solidFill>
                            <a:latin typeface="Cambria Math" panose="02040503050406030204" pitchFamily="18" charset="0"/>
                            <a:ea typeface="宋体" panose="02010600030101010101" pitchFamily="2" charset="-122"/>
                            <a:cs typeface="宋体" panose="02010600030101010101" pitchFamily="2" charset="-122"/>
                          </a:rPr>
                          <m:t>4</m:t>
                        </m:r>
                      </m:sub>
                    </m:sSub>
                  </m:oMath>
                </a14:m>
                <a:endParaRPr lang="en-US" altLang="zh-CN" sz="20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0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由上一个实例可以看出，正是模型中的高次项导致了过拟合，如果能让高次项系数接近</a:t>
                </a:r>
                <a:r>
                  <a:rPr lang="en-US" altLang="zh-CN" dirty="0">
                    <a:solidFill>
                      <a:srgbClr val="292929"/>
                    </a:solidFill>
                    <a:latin typeface="微软雅黑" panose="020B0503020204020204" pitchFamily="34" charset="-122"/>
                    <a:ea typeface="微软雅黑" panose="020B0503020204020204" pitchFamily="34" charset="-122"/>
                  </a:rPr>
                  <a:t>0</a:t>
                </a:r>
                <a:r>
                  <a:rPr lang="zh-CN" altLang="en-US" dirty="0">
                    <a:solidFill>
                      <a:srgbClr val="292929"/>
                    </a:solidFill>
                    <a:latin typeface="微软雅黑" panose="020B0503020204020204" pitchFamily="34" charset="-122"/>
                    <a:ea typeface="微软雅黑" panose="020B0503020204020204" pitchFamily="34" charset="-122"/>
                  </a:rPr>
                  <a:t>，就能很好解决过拟合问题。在一定程度上减小参数</a:t>
                </a:r>
                <a:r>
                  <a:rPr lang="zh-CN" altLang="en-US" dirty="0">
                    <a:solidFill>
                      <a:srgbClr val="292929"/>
                    </a:solidFill>
                    <a:latin typeface="Cambria Math" panose="02040503050406030204" pitchFamily="18" charset="0"/>
                    <a:ea typeface="微软雅黑" panose="020B0503020204020204" pitchFamily="34" charset="-122"/>
                  </a:rPr>
                  <a:t>𝛳的值，这就是正则化的基本方法。</a:t>
                </a:r>
                <a:endParaRPr lang="en-US" altLang="zh-CN" dirty="0">
                  <a:solidFill>
                    <a:srgbClr val="292929"/>
                  </a:solidFill>
                  <a:latin typeface="Cambria Math" panose="02040503050406030204" pitchFamily="18" charset="0"/>
                  <a:ea typeface="微软雅黑" panose="020B0503020204020204" pitchFamily="34" charset="-122"/>
                </a:endParaRPr>
              </a:p>
              <a:p>
                <a:pPr defTabSz="457200">
                  <a:spcAft>
                    <a:spcPts val="600"/>
                  </a:spcAft>
                  <a:defRPr/>
                </a:pPr>
                <a:r>
                  <a:rPr lang="en-US" altLang="zh-CN" dirty="0">
                    <a:solidFill>
                      <a:srgbClr val="292929"/>
                    </a:solidFill>
                    <a:latin typeface="Cambria Math" panose="02040503050406030204" pitchFamily="18" charset="0"/>
                    <a:ea typeface="微软雅黑" panose="020B0503020204020204" pitchFamily="34" charset="-122"/>
                  </a:rPr>
                  <a:t>	</a:t>
                </a:r>
                <a:r>
                  <a:rPr lang="zh-CN" altLang="en-US" dirty="0">
                    <a:solidFill>
                      <a:srgbClr val="292929"/>
                    </a:solidFill>
                    <a:latin typeface="Cambria Math" panose="02040503050406030204" pitchFamily="18" charset="0"/>
                    <a:ea typeface="微软雅黑" panose="020B0503020204020204" pitchFamily="34" charset="-122"/>
                  </a:rPr>
                  <a:t>由此设计加入正则化项的损失函数：</a:t>
                </a:r>
                <a:endParaRPr lang="en-US" altLang="zh-CN" dirty="0">
                  <a:solidFill>
                    <a:srgbClr val="292929"/>
                  </a:solidFill>
                  <a:latin typeface="Cambria Math" panose="02040503050406030204" pitchFamily="18" charset="0"/>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𝐽</m:t>
                      </m:r>
                      <m:d>
                        <m:dPr>
                          <m:ctrlPr>
                            <a:rPr lang="zh-CN" altLang="zh-CN" i="1">
                              <a:solidFill>
                                <a:prstClr val="black"/>
                              </a:solidFill>
                              <a:latin typeface="Cambria Math" panose="02040503050406030204" pitchFamily="18" charset="0"/>
                              <a:ea typeface="Cambria Math" panose="02040503050406030204" pitchFamily="18" charset="0"/>
                            </a:rPr>
                          </m:ctrlPr>
                        </m:dPr>
                        <m:e>
                          <m:r>
                            <m:rPr>
                              <m:sty m:val="p"/>
                            </m:rPr>
                            <a:rPr lang="en-US" altLang="zh-CN">
                              <a:solidFill>
                                <a:prstClr val="black"/>
                              </a:solidFill>
                              <a:latin typeface="Cambria Math" panose="02040503050406030204" pitchFamily="18" charset="0"/>
                              <a:ea typeface="宋体" panose="02010600030101010101" pitchFamily="2" charset="-122"/>
                              <a:cs typeface="宋体" panose="02010600030101010101" pitchFamily="2" charset="-122"/>
                            </a:rPr>
                            <m:t>θ</m:t>
                          </m:r>
                        </m:e>
                      </m:d>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m:t>
                      </m:r>
                      <m:f>
                        <m:fPr>
                          <m:ctrlPr>
                            <a:rPr lang="zh-CN" altLang="zh-CN" i="1">
                              <a:solidFill>
                                <a:prstClr val="black"/>
                              </a:solidFill>
                              <a:latin typeface="Cambria Math" panose="02040503050406030204" pitchFamily="18" charset="0"/>
                              <a:ea typeface="Cambria Math" panose="02040503050406030204" pitchFamily="18" charset="0"/>
                            </a:rPr>
                          </m:ctrlPr>
                        </m:fPr>
                        <m:num>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1</m:t>
                          </m:r>
                        </m:num>
                        <m:den>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2</m:t>
                          </m:r>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𝑚</m:t>
                          </m:r>
                        </m:den>
                      </m:f>
                      <m:d>
                        <m:dPr>
                          <m:begChr m:val="["/>
                          <m:endChr m:val="]"/>
                          <m:ctrlPr>
                            <a:rPr lang="zh-CN" altLang="zh-CN" i="1">
                              <a:solidFill>
                                <a:prstClr val="black"/>
                              </a:solidFill>
                              <a:latin typeface="Cambria Math" panose="02040503050406030204" pitchFamily="18" charset="0"/>
                              <a:ea typeface="Cambria Math" panose="02040503050406030204" pitchFamily="18" charset="0"/>
                            </a:rPr>
                          </m:ctrlPr>
                        </m:dPr>
                        <m:e>
                          <m:nary>
                            <m:naryPr>
                              <m:chr m:val="∑"/>
                              <m:ctrlPr>
                                <a:rPr lang="zh-CN" altLang="zh-CN" i="1">
                                  <a:solidFill>
                                    <a:prstClr val="black"/>
                                  </a:solidFill>
                                  <a:latin typeface="Cambria Math" panose="02040503050406030204" pitchFamily="18" charset="0"/>
                                  <a:ea typeface="Cambria Math" panose="02040503050406030204" pitchFamily="18" charset="0"/>
                                </a:rPr>
                              </m:ctrlPr>
                            </m:naryPr>
                            <m:sub>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𝑖</m:t>
                              </m:r>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=1</m:t>
                              </m:r>
                            </m:sub>
                            <m:sup>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𝑚</m:t>
                              </m:r>
                            </m:sup>
                            <m:e>
                              <m:sSup>
                                <m:sSupPr>
                                  <m:ctrlPr>
                                    <a:rPr lang="zh-CN" altLang="zh-CN" i="1">
                                      <a:solidFill>
                                        <a:prstClr val="black"/>
                                      </a:solidFill>
                                      <a:latin typeface="Cambria Math" panose="02040503050406030204" pitchFamily="18" charset="0"/>
                                      <a:ea typeface="Cambria Math" panose="02040503050406030204" pitchFamily="18" charset="0"/>
                                    </a:rPr>
                                  </m:ctrlPr>
                                </m:sSupPr>
                                <m:e>
                                  <m:d>
                                    <m:dPr>
                                      <m:ctrlPr>
                                        <a:rPr lang="zh-CN" altLang="zh-CN" i="1">
                                          <a:solidFill>
                                            <a:prstClr val="black"/>
                                          </a:solidFill>
                                          <a:latin typeface="Cambria Math" panose="02040503050406030204" pitchFamily="18" charset="0"/>
                                          <a:ea typeface="Cambria Math" panose="02040503050406030204" pitchFamily="18" charset="0"/>
                                        </a:rPr>
                                      </m:ctrlPr>
                                    </m:dPr>
                                    <m:e>
                                      <m:sSub>
                                        <m:sSubPr>
                                          <m:ctrlPr>
                                            <a:rPr lang="zh-CN"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h</m:t>
                                          </m:r>
                                        </m:e>
                                        <m:sub>
                                          <m:r>
                                            <m:rPr>
                                              <m:sty m:val="p"/>
                                            </m:rPr>
                                            <a:rPr lang="en-US" altLang="zh-CN">
                                              <a:solidFill>
                                                <a:prstClr val="black"/>
                                              </a:solidFill>
                                              <a:latin typeface="Cambria Math" panose="02040503050406030204" pitchFamily="18" charset="0"/>
                                              <a:ea typeface="宋体" panose="02010600030101010101" pitchFamily="2" charset="-122"/>
                                              <a:cs typeface="宋体" panose="02010600030101010101" pitchFamily="2" charset="-122"/>
                                            </a:rPr>
                                            <m:t>θ</m:t>
                                          </m:r>
                                        </m:sub>
                                      </m:sSub>
                                      <m:d>
                                        <m:dPr>
                                          <m:ctrlPr>
                                            <a:rPr lang="zh-CN" altLang="zh-CN" i="1">
                                              <a:solidFill>
                                                <a:prstClr val="black"/>
                                              </a:solidFill>
                                              <a:latin typeface="Cambria Math" panose="02040503050406030204" pitchFamily="18" charset="0"/>
                                              <a:ea typeface="Cambria Math" panose="02040503050406030204" pitchFamily="18" charset="0"/>
                                            </a:rPr>
                                          </m:ctrlPr>
                                        </m:dPr>
                                        <m:e>
                                          <m:sSup>
                                            <m:sSupPr>
                                              <m:ctrlPr>
                                                <a:rPr lang="zh-CN"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𝑥</m:t>
                                              </m:r>
                                            </m:e>
                                            <m:sup>
                                              <m:d>
                                                <m:dPr>
                                                  <m:ctrlPr>
                                                    <a:rPr lang="zh-CN"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𝑖</m:t>
                                                  </m:r>
                                                </m:e>
                                              </m:d>
                                            </m:sup>
                                          </m:sSup>
                                        </m:e>
                                      </m:d>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i="1">
                                              <a:solidFill>
                                                <a:prstClr val="black"/>
                                              </a:solidFill>
                                              <a:latin typeface="Cambria Math" panose="02040503050406030204" pitchFamily="18" charset="0"/>
                                              <a:ea typeface="Cambria Math" panose="02040503050406030204" pitchFamily="18" charset="0"/>
                                            </a:rPr>
                                          </m:ctrlPr>
                                        </m:sSupPr>
                                        <m:e>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𝑦</m:t>
                                          </m:r>
                                        </m:e>
                                        <m:sup>
                                          <m:d>
                                            <m:dPr>
                                              <m:ctrlPr>
                                                <a:rPr lang="zh-CN" altLang="zh-CN" i="1">
                                                  <a:solidFill>
                                                    <a:prstClr val="black"/>
                                                  </a:solidFill>
                                                  <a:latin typeface="Cambria Math" panose="02040503050406030204" pitchFamily="18" charset="0"/>
                                                  <a:ea typeface="Cambria Math" panose="02040503050406030204" pitchFamily="18" charset="0"/>
                                                </a:rPr>
                                              </m:ctrlPr>
                                            </m:dPr>
                                            <m:e>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𝑖</m:t>
                                              </m:r>
                                            </m:e>
                                          </m:d>
                                        </m:sup>
                                      </m:sSup>
                                    </m:e>
                                  </m:d>
                                </m:e>
                                <m:sup>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2</m:t>
                                  </m:r>
                                </m:sup>
                              </m:sSup>
                            </m:e>
                          </m:nary>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a:solidFill>
                                <a:prstClr val="black"/>
                              </a:solidFill>
                              <a:latin typeface="Cambria Math" panose="02040503050406030204" pitchFamily="18" charset="0"/>
                              <a:ea typeface="宋体" panose="02010600030101010101" pitchFamily="2" charset="-122"/>
                              <a:cs typeface="宋体" panose="02010600030101010101" pitchFamily="2" charset="-122"/>
                            </a:rPr>
                            <m:t>λ</m:t>
                          </m:r>
                          <m:nary>
                            <m:naryPr>
                              <m:chr m:val="∑"/>
                              <m:ctrlPr>
                                <a:rPr lang="zh-CN" altLang="zh-CN" i="1">
                                  <a:solidFill>
                                    <a:prstClr val="black"/>
                                  </a:solidFill>
                                  <a:latin typeface="Cambria Math" panose="02040503050406030204" pitchFamily="18" charset="0"/>
                                  <a:ea typeface="Cambria Math" panose="02040503050406030204" pitchFamily="18" charset="0"/>
                                </a:rPr>
                              </m:ctrlPr>
                            </m:naryPr>
                            <m:sub>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𝑗</m:t>
                              </m:r>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=1</m:t>
                              </m:r>
                            </m:sub>
                            <m:sup>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𝑛</m:t>
                              </m:r>
                            </m:sup>
                            <m:e>
                              <m:sSubSup>
                                <m:sSubSupPr>
                                  <m:ctrlPr>
                                    <a:rPr lang="zh-CN" altLang="zh-CN" i="1">
                                      <a:solidFill>
                                        <a:prstClr val="black"/>
                                      </a:solidFill>
                                      <a:latin typeface="Cambria Math" panose="02040503050406030204" pitchFamily="18" charset="0"/>
                                      <a:ea typeface="Cambria Math" panose="02040503050406030204" pitchFamily="18" charset="0"/>
                                    </a:rPr>
                                  </m:ctrlPr>
                                </m:sSubSupPr>
                                <m:e>
                                  <m:r>
                                    <m:rPr>
                                      <m:sty m:val="p"/>
                                    </m:rPr>
                                    <a:rPr lang="en-US" altLang="zh-CN">
                                      <a:solidFill>
                                        <a:prstClr val="black"/>
                                      </a:solidFill>
                                      <a:latin typeface="Cambria Math" panose="02040503050406030204" pitchFamily="18" charset="0"/>
                                      <a:ea typeface="宋体" panose="02010600030101010101" pitchFamily="2" charset="-122"/>
                                      <a:cs typeface="宋体" panose="02010600030101010101" pitchFamily="2" charset="-122"/>
                                    </a:rPr>
                                    <m:t>θ</m:t>
                                  </m:r>
                                </m:e>
                                <m:sub>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𝑗</m:t>
                                  </m:r>
                                </m:sub>
                                <m:sup>
                                  <m:r>
                                    <a:rPr lang="en-US" altLang="zh-CN" i="1">
                                      <a:solidFill>
                                        <a:prstClr val="black"/>
                                      </a:solidFill>
                                      <a:latin typeface="Cambria Math" panose="02040503050406030204" pitchFamily="18" charset="0"/>
                                      <a:ea typeface="宋体" panose="02010600030101010101" pitchFamily="2" charset="-122"/>
                                      <a:cs typeface="宋体" panose="02010600030101010101" pitchFamily="2" charset="-122"/>
                                    </a:rPr>
                                    <m:t>2</m:t>
                                  </m:r>
                                </m:sup>
                              </m:sSubSup>
                            </m:e>
                          </m:nary>
                        </m:e>
                      </m:d>
                    </m:oMath>
                  </m:oMathPara>
                </a14:m>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其中标黄部分为正则化项，</a:t>
                </a:r>
                <a:r>
                  <a:rPr lang="en-US" altLang="zh-CN" dirty="0">
                    <a:solidFill>
                      <a:srgbClr val="292929"/>
                    </a:solidFill>
                    <a:latin typeface="微软雅黑" panose="020B0503020204020204" pitchFamily="34" charset="-122"/>
                    <a:ea typeface="微软雅黑" panose="020B0503020204020204" pitchFamily="34" charset="-122"/>
                  </a:rPr>
                  <a:t>λ</a:t>
                </a:r>
                <a:r>
                  <a:rPr lang="zh-CN" altLang="en-US" dirty="0">
                    <a:solidFill>
                      <a:srgbClr val="292929"/>
                    </a:solidFill>
                    <a:latin typeface="微软雅黑" panose="020B0503020204020204" pitchFamily="34" charset="-122"/>
                    <a:ea typeface="微软雅黑" panose="020B0503020204020204" pitchFamily="34" charset="-122"/>
                  </a:rPr>
                  <a:t>为正则化参数。</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如果选择的正则化参数过大，为使损失函数尽可能小，所有的参数值都会在一定程度上减小，导致模型欠拟合；如果</a:t>
                </a:r>
                <a:r>
                  <a:rPr lang="en-US" altLang="zh-CN" dirty="0">
                    <a:solidFill>
                      <a:srgbClr val="292929"/>
                    </a:solidFill>
                    <a:latin typeface="微软雅黑" panose="020B0503020204020204" pitchFamily="34" charset="-122"/>
                    <a:ea typeface="微软雅黑" panose="020B0503020204020204" pitchFamily="34" charset="-122"/>
                  </a:rPr>
                  <a:t>λ</a:t>
                </a:r>
                <a:r>
                  <a:rPr lang="zh-CN" altLang="en-US" dirty="0">
                    <a:solidFill>
                      <a:srgbClr val="292929"/>
                    </a:solidFill>
                    <a:latin typeface="微软雅黑" panose="020B0503020204020204" pitchFamily="34" charset="-122"/>
                    <a:ea typeface="微软雅黑" panose="020B0503020204020204" pitchFamily="34" charset="-122"/>
                  </a:rPr>
                  <a:t>值过小则不能发挥正则化作用。</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1600" dirty="0">
                    <a:solidFill>
                      <a:srgbClr val="292929"/>
                    </a:solidFill>
                    <a:latin typeface="微软雅黑" panose="020B0503020204020204" pitchFamily="34" charset="-122"/>
                    <a:ea typeface="微软雅黑" panose="020B0503020204020204" pitchFamily="34" charset="-122"/>
                  </a:rPr>
                  <a:t>	</a:t>
                </a: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90"/>
                <a:ext cx="8650325" cy="4666021"/>
              </a:xfrm>
              <a:prstGeom prst="rect">
                <a:avLst/>
              </a:prstGeom>
              <a:blipFill>
                <a:blip r:embed="rId3"/>
                <a:stretch>
                  <a:fillRect l="-563" r="-563"/>
                </a:stretch>
              </a:blipFill>
            </p:spPr>
            <p:txBody>
              <a:bodyPr/>
              <a:lstStyle/>
              <a:p>
                <a:r>
                  <a:rPr lang="zh-CN" altLang="en-US">
                    <a:noFill/>
                  </a:rPr>
                  <a:t> </a:t>
                </a:r>
              </a:p>
            </p:txBody>
          </p:sp>
        </mc:Fallback>
      </mc:AlternateContent>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92</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887389547"/>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93</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650325" cy="3988015"/>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L2</a:t>
                </a:r>
                <a:r>
                  <a:rPr lang="zh-CN" altLang="en-US" b="1" dirty="0">
                    <a:solidFill>
                      <a:srgbClr val="292929"/>
                    </a:solidFill>
                    <a:latin typeface="微软雅黑" panose="020B0503020204020204" pitchFamily="34" charset="-122"/>
                    <a:ea typeface="微软雅黑" panose="020B0503020204020204" pitchFamily="34" charset="-122"/>
                  </a:rPr>
                  <a:t>范数正则化</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L2</a:t>
                </a:r>
                <a:r>
                  <a:rPr lang="zh-CN" altLang="en-US" dirty="0">
                    <a:solidFill>
                      <a:srgbClr val="292929"/>
                    </a:solidFill>
                    <a:latin typeface="微软雅黑" panose="020B0503020204020204" pitchFamily="34" charset="-122"/>
                    <a:ea typeface="微软雅黑" panose="020B0503020204020204" pitchFamily="34" charset="-122"/>
                  </a:rPr>
                  <a:t>范数正则化正是我们刚刚介绍的权重衰减方法。</a:t>
                </a:r>
                <a:r>
                  <a:rPr lang="en-US" altLang="zh-CN" dirty="0">
                    <a:solidFill>
                      <a:srgbClr val="292929"/>
                    </a:solidFill>
                    <a:latin typeface="微软雅黑" panose="020B0503020204020204" pitchFamily="34" charset="-122"/>
                    <a:ea typeface="微软雅黑" panose="020B0503020204020204" pitchFamily="34" charset="-122"/>
                  </a:rPr>
                  <a:t>L2</a:t>
                </a:r>
                <a:r>
                  <a:rPr lang="zh-CN" altLang="en-US" dirty="0">
                    <a:solidFill>
                      <a:srgbClr val="292929"/>
                    </a:solidFill>
                    <a:latin typeface="微软雅黑" panose="020B0503020204020204" pitchFamily="34" charset="-122"/>
                    <a:ea typeface="微软雅黑" panose="020B0503020204020204" pitchFamily="34" charset="-122"/>
                  </a:rPr>
                  <a:t>正则因子定义为所有特征权重的平方和为模型的复杂度，也就是</a:t>
                </a:r>
                <a14:m>
                  <m:oMath xmlns:m="http://schemas.openxmlformats.org/officeDocument/2006/math">
                    <m:sSup>
                      <m:sSupPr>
                        <m:ctrlPr>
                          <a:rPr lang="zh-CN"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宋体" panose="02010600030101010101" pitchFamily="2" charset="-122"/>
                            <a:cs typeface="宋体" panose="02010600030101010101" pitchFamily="2" charset="-122"/>
                          </a:rPr>
                          <m:t>𝑤</m:t>
                        </m:r>
                      </m:e>
                      <m:sup>
                        <m:r>
                          <a:rPr lang="en-US" altLang="zh-CN" sz="2000" i="1">
                            <a:latin typeface="Cambria Math" panose="02040503050406030204" pitchFamily="18" charset="0"/>
                            <a:ea typeface="宋体" panose="02010600030101010101" pitchFamily="2" charset="-122"/>
                            <a:cs typeface="宋体" panose="02010600030101010101" pitchFamily="2" charset="-122"/>
                          </a:rPr>
                          <m:t>𝑇</m:t>
                        </m:r>
                      </m:sup>
                    </m:sSup>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宋体" panose="02010600030101010101" pitchFamily="2" charset="-122"/>
                          </a:rPr>
                          <m:t>𝑤</m:t>
                        </m:r>
                      </m:e>
                      <m:sub>
                        <m:r>
                          <a:rPr lang="zh-CN" altLang="zh-CN" sz="2000">
                            <a:latin typeface="Cambria Math" panose="02040503050406030204" pitchFamily="18" charset="0"/>
                            <a:ea typeface="MS Gothic" panose="020B0609070205080204" pitchFamily="49" charset="-128"/>
                            <a:cs typeface="MS Gothic" panose="020B0609070205080204" pitchFamily="49" charset="-128"/>
                          </a:rPr>
                          <m:t>∘</m:t>
                        </m:r>
                      </m:sub>
                    </m:sSub>
                  </m:oMath>
                </a14:m>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原线性回归模型以最小化经验风险为目标</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如下：</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a14:m>
                  <m:oMathPara xmlns:m="http://schemas.openxmlformats.org/officeDocument/2006/math">
                    <m:oMathParaPr>
                      <m:jc m:val="centerGroup"/>
                    </m:oMathParaPr>
                    <m:oMath xmlns:m="http://schemas.openxmlformats.org/officeDocument/2006/math">
                      <m:func>
                        <m:funcPr>
                          <m:ctrlPr>
                            <a:rPr lang="zh-CN" altLang="zh-CN" sz="2000" i="1">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2000">
                              <a:latin typeface="Cambria Math" panose="02040503050406030204" pitchFamily="18" charset="0"/>
                              <a:ea typeface="宋体" panose="02010600030101010101" pitchFamily="2" charset="-122"/>
                              <a:cs typeface="宋体" panose="02010600030101010101" pitchFamily="2" charset="-122"/>
                            </a:rPr>
                            <m:t>min</m:t>
                          </m:r>
                        </m:fName>
                        <m:e>
                          <m:r>
                            <a:rPr lang="en-US" altLang="zh-CN" sz="2000" i="1">
                              <a:latin typeface="Cambria Math" panose="02040503050406030204" pitchFamily="18" charset="0"/>
                              <a:ea typeface="宋体" panose="02010600030101010101" pitchFamily="2" charset="-122"/>
                              <a:cs typeface="宋体" panose="02010600030101010101" pitchFamily="2" charset="-122"/>
                            </a:rPr>
                            <m:t>𝐽</m:t>
                          </m:r>
                        </m:e>
                      </m:func>
                      <m:d>
                        <m:dPr>
                          <m:ctrlPr>
                            <a:rPr lang="zh-CN" altLang="zh-CN" sz="2000" i="1">
                              <a:latin typeface="Cambria Math" panose="02040503050406030204" pitchFamily="18" charset="0"/>
                              <a:ea typeface="Cambria Math" panose="02040503050406030204" pitchFamily="18" charset="0"/>
                              <a:cs typeface="宋体" panose="02010600030101010101" pitchFamily="2" charset="-122"/>
                            </a:rPr>
                          </m:ctrlPr>
                        </m:dPr>
                        <m:e>
                          <m:r>
                            <a:rPr lang="en-US" altLang="zh-CN" sz="2000" i="1">
                              <a:latin typeface="Cambria Math" panose="02040503050406030204" pitchFamily="18" charset="0"/>
                              <a:ea typeface="宋体" panose="02010600030101010101" pitchFamily="2" charset="-122"/>
                              <a:cs typeface="宋体" panose="02010600030101010101" pitchFamily="2" charset="-122"/>
                            </a:rPr>
                            <m:t>𝑤</m:t>
                          </m:r>
                        </m:e>
                      </m:d>
                      <m:r>
                        <a:rPr lang="en-US" altLang="zh-CN" sz="2000" i="1">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000" i="1">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2000">
                              <a:latin typeface="Cambria Math" panose="02040503050406030204" pitchFamily="18" charset="0"/>
                              <a:ea typeface="宋体" panose="02010600030101010101" pitchFamily="2" charset="-122"/>
                              <a:cs typeface="宋体" panose="02010600030101010101" pitchFamily="2" charset="-122"/>
                            </a:rPr>
                            <m:t>min</m:t>
                          </m:r>
                        </m:fName>
                        <m:e>
                          <m:d>
                            <m:dPr>
                              <m:ctrlPr>
                                <a:rPr lang="zh-CN" altLang="zh-CN" sz="2000" i="1">
                                  <a:latin typeface="Cambria Math" panose="02040503050406030204" pitchFamily="18" charset="0"/>
                                  <a:ea typeface="Cambria Math" panose="02040503050406030204" pitchFamily="18" charset="0"/>
                                  <a:cs typeface="宋体" panose="02010600030101010101" pitchFamily="2" charset="-122"/>
                                </a:rPr>
                              </m:ctrlPr>
                            </m:dPr>
                            <m:e>
                              <m:r>
                                <a:rPr lang="en-US" altLang="zh-CN" sz="2000" i="1">
                                  <a:latin typeface="Cambria Math" panose="02040503050406030204" pitchFamily="18" charset="0"/>
                                  <a:ea typeface="宋体" panose="02010600030101010101" pitchFamily="2" charset="-122"/>
                                  <a:cs typeface="宋体" panose="02010600030101010101" pitchFamily="2" charset="-122"/>
                                </a:rPr>
                                <m:t>𝐿𝑜𝑠𝑠</m:t>
                              </m:r>
                              <m:d>
                                <m:dPr>
                                  <m:sepChr m:val="∣"/>
                                  <m:ctrlPr>
                                    <a:rPr lang="zh-CN" altLang="zh-CN" sz="2000" i="1">
                                      <a:latin typeface="Cambria Math" panose="02040503050406030204" pitchFamily="18" charset="0"/>
                                      <a:ea typeface="Cambria Math" panose="02040503050406030204" pitchFamily="18" charset="0"/>
                                      <a:cs typeface="宋体" panose="02010600030101010101" pitchFamily="2" charset="-122"/>
                                    </a:rPr>
                                  </m:ctrlPr>
                                </m:dPr>
                                <m:e>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Data</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e>
                                <m:e>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Model</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e>
                              </m:d>
                            </m:e>
                          </m:d>
                        </m:e>
                      </m:func>
                      <m:r>
                        <a:rPr lang="en-US" altLang="zh-CN" sz="2000" i="1">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000" i="1">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2000">
                              <a:latin typeface="Cambria Math" panose="02040503050406030204" pitchFamily="18" charset="0"/>
                              <a:ea typeface="宋体" panose="02010600030101010101" pitchFamily="2" charset="-122"/>
                              <a:cs typeface="宋体" panose="02010600030101010101" pitchFamily="2" charset="-122"/>
                            </a:rPr>
                            <m:t>min</m:t>
                          </m:r>
                        </m:fName>
                        <m:e>
                          <m:r>
                            <a:rPr lang="en-US" altLang="zh-CN" sz="2000" i="1">
                              <a:latin typeface="Cambria Math" panose="02040503050406030204" pitchFamily="18" charset="0"/>
                              <a:ea typeface="宋体" panose="02010600030101010101" pitchFamily="2" charset="-122"/>
                              <a:cs typeface="宋体" panose="02010600030101010101" pitchFamily="2" charset="-122"/>
                            </a:rPr>
                            <m:t>𝑀</m:t>
                          </m:r>
                        </m:e>
                      </m:func>
                      <m:r>
                        <a:rPr lang="en-US" altLang="zh-CN" sz="2000" i="1">
                          <a:latin typeface="Cambria Math" panose="02040503050406030204" pitchFamily="18" charset="0"/>
                          <a:ea typeface="宋体" panose="02010600030101010101" pitchFamily="2" charset="-122"/>
                          <a:cs typeface="宋体" panose="02010600030101010101" pitchFamily="2" charset="-122"/>
                        </a:rPr>
                        <m:t>𝑆𝐸</m:t>
                      </m:r>
                    </m:oMath>
                  </m:oMathPara>
                </a14:m>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algn="just"/>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L2</a:t>
                </a:r>
                <a:r>
                  <a:rPr lang="zh-CN" altLang="en-US" dirty="0">
                    <a:solidFill>
                      <a:srgbClr val="292929"/>
                    </a:solidFill>
                    <a:latin typeface="微软雅黑" panose="020B0503020204020204" pitchFamily="34" charset="-122"/>
                    <a:ea typeface="微软雅黑" panose="020B0503020204020204" pitchFamily="34" charset="-122"/>
                  </a:rPr>
                  <a:t>范数正则化是以最小化损失和复杂度为目标</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也称为结构风险最小化</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如下</a:t>
                </a:r>
                <a:r>
                  <a:rPr lang="en-US" altLang="zh-CN" dirty="0">
                    <a:solidFill>
                      <a:srgbClr val="292929"/>
                    </a:solidFill>
                    <a:latin typeface="微软雅黑" panose="020B0503020204020204" pitchFamily="34" charset="-122"/>
                    <a:ea typeface="微软雅黑" panose="020B0503020204020204" pitchFamily="34" charset="-122"/>
                  </a:rPr>
                  <a:t>:</a:t>
                </a: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func>
                        <m:funcPr>
                          <m:ctrlPr>
                            <a:rPr lang="zh-CN" altLang="zh-CN" sz="2000" i="1">
                              <a:latin typeface="Cambria Math" panose="02040503050406030204" pitchFamily="18" charset="0"/>
                              <a:ea typeface="Cambria Math" panose="02040503050406030204" pitchFamily="18" charset="0"/>
                            </a:rPr>
                          </m:ctrlPr>
                        </m:funcPr>
                        <m:fName>
                          <m:r>
                            <m:rPr>
                              <m:sty m:val="p"/>
                            </m:rPr>
                            <a:rPr lang="en-US" altLang="zh-CN" sz="2000">
                              <a:latin typeface="Cambria Math" panose="02040503050406030204" pitchFamily="18" charset="0"/>
                              <a:ea typeface="宋体" panose="02010600030101010101" pitchFamily="2" charset="-122"/>
                              <a:cs typeface="宋体" panose="02010600030101010101" pitchFamily="2" charset="-122"/>
                            </a:rPr>
                            <m:t>min</m:t>
                          </m:r>
                        </m:fName>
                        <m:e>
                          <m:acc>
                            <m:accPr>
                              <m:chr m:val="̃"/>
                              <m:ctrlPr>
                                <a:rPr lang="zh-CN"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宋体" panose="02010600030101010101" pitchFamily="2" charset="-122"/>
                                  <a:cs typeface="宋体" panose="02010600030101010101" pitchFamily="2" charset="-122"/>
                                </a:rPr>
                                <m:t>𝐽</m:t>
                              </m:r>
                            </m:e>
                          </m:acc>
                        </m:e>
                      </m:func>
                      <m:d>
                        <m:dPr>
                          <m:ctrlPr>
                            <a:rPr lang="zh-CN"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宋体" panose="02010600030101010101" pitchFamily="2" charset="-122"/>
                              <a:cs typeface="宋体" panose="02010600030101010101" pitchFamily="2" charset="-122"/>
                            </a:rPr>
                            <m:t>𝑤</m:t>
                          </m:r>
                        </m:e>
                      </m:d>
                      <m:r>
                        <a:rPr lang="en-US" altLang="zh-CN" sz="2000" i="1">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000" i="1">
                              <a:latin typeface="Cambria Math" panose="02040503050406030204" pitchFamily="18" charset="0"/>
                              <a:ea typeface="Cambria Math" panose="02040503050406030204" pitchFamily="18" charset="0"/>
                            </a:rPr>
                          </m:ctrlPr>
                        </m:funcPr>
                        <m:fName>
                          <m:r>
                            <m:rPr>
                              <m:sty m:val="p"/>
                            </m:rPr>
                            <a:rPr lang="en-US" altLang="zh-CN" sz="2000">
                              <a:latin typeface="Cambria Math" panose="02040503050406030204" pitchFamily="18" charset="0"/>
                              <a:ea typeface="宋体" panose="02010600030101010101" pitchFamily="2" charset="-122"/>
                              <a:cs typeface="宋体" panose="02010600030101010101" pitchFamily="2" charset="-122"/>
                            </a:rPr>
                            <m:t>min</m:t>
                          </m:r>
                        </m:fName>
                        <m:e>
                          <m:d>
                            <m:dPr>
                              <m:ctrlPr>
                                <a:rPr lang="zh-CN" altLang="zh-CN" sz="2000" i="1">
                                  <a:latin typeface="Cambria Math" panose="02040503050406030204" pitchFamily="18" charset="0"/>
                                  <a:ea typeface="Cambria Math" panose="02040503050406030204" pitchFamily="18" charset="0"/>
                                </a:rPr>
                              </m:ctrlPr>
                            </m:dPr>
                            <m:e>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Loss</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d>
                                <m:dPr>
                                  <m:sepChr m:val="∣"/>
                                  <m:ctrlPr>
                                    <a:rPr lang="zh-CN" altLang="zh-CN" sz="2000" i="1">
                                      <a:latin typeface="Cambria Math" panose="02040503050406030204" pitchFamily="18" charset="0"/>
                                      <a:ea typeface="Cambria Math" panose="02040503050406030204" pitchFamily="18" charset="0"/>
                                    </a:rPr>
                                  </m:ctrlPr>
                                </m:dPr>
                                <m:e>
                                  <m:r>
                                    <m:rPr>
                                      <m:nor/>
                                    </m:rPr>
                                    <a:rPr lang="en-US" altLang="zh-CN" sz="2000">
                                      <a:latin typeface="Cambria Math" panose="02040503050406030204" pitchFamily="18" charset="0"/>
                                      <a:ea typeface="宋体" panose="02010600030101010101" pitchFamily="2" charset="-122"/>
                                      <a:cs typeface="宋体" panose="02010600030101010101" pitchFamily="2" charset="-122"/>
                                    </a:rPr>
                                    <m:t>Data</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e>
                                <m:e>
                                  <m:r>
                                    <m:rPr>
                                      <m:nor/>
                                    </m:rPr>
                                    <a:rPr lang="en-US" altLang="zh-CN" sz="2000">
                                      <a:latin typeface="Cambria Math" panose="02040503050406030204" pitchFamily="18" charset="0"/>
                                      <a:ea typeface="宋体" panose="02010600030101010101" pitchFamily="2" charset="-122"/>
                                      <a:cs typeface="宋体" panose="02010600030101010101" pitchFamily="2" charset="-122"/>
                                    </a:rPr>
                                    <m:t>Model</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e>
                              </m:d>
                              <m:r>
                                <a:rPr lang="en-US" altLang="zh-CN" sz="2000" i="1">
                                  <a:latin typeface="Cambria Math" panose="02040503050406030204" pitchFamily="18" charset="0"/>
                                  <a:ea typeface="宋体" panose="02010600030101010101" pitchFamily="2" charset="-122"/>
                                  <a:cs typeface="宋体" panose="02010600030101010101" pitchFamily="2" charset="-122"/>
                                </a:rPr>
                                <m:t>+</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complexity</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d>
                                <m:dPr>
                                  <m:ctrlPr>
                                    <a:rPr lang="zh-CN" altLang="zh-CN" sz="2000" i="1">
                                      <a:latin typeface="Cambria Math" panose="02040503050406030204" pitchFamily="18" charset="0"/>
                                      <a:ea typeface="Cambria Math" panose="02040503050406030204" pitchFamily="18" charset="0"/>
                                    </a:rPr>
                                  </m:ctrlPr>
                                </m:dPr>
                                <m:e>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Model</m:t>
                                  </m:r>
                                  <m:r>
                                    <m:rPr>
                                      <m:nor/>
                                    </m:rPr>
                                    <a:rPr lang="en-US" altLang="zh-CN" sz="2000">
                                      <a:latin typeface="Cambria Math" panose="02040503050406030204" pitchFamily="18" charset="0"/>
                                      <a:ea typeface="宋体" panose="02010600030101010101" pitchFamily="2" charset="-122"/>
                                      <a:cs typeface="宋体" panose="02010600030101010101" pitchFamily="2" charset="-122"/>
                                    </a:rPr>
                                    <m:t> </m:t>
                                  </m:r>
                                </m:e>
                              </m:d>
                            </m:e>
                          </m:d>
                        </m:e>
                      </m:func>
                    </m:oMath>
                  </m:oMathPara>
                </a14:m>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90"/>
                <a:ext cx="8650325" cy="3988015"/>
              </a:xfrm>
              <a:prstGeom prst="rect">
                <a:avLst/>
              </a:prstGeom>
              <a:blipFill>
                <a:blip r:embed="rId3"/>
                <a:stretch>
                  <a:fillRect l="-5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009188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94</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650325" cy="4149534"/>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L2</a:t>
                </a:r>
                <a:r>
                  <a:rPr lang="zh-CN" altLang="en-US" b="1" dirty="0">
                    <a:solidFill>
                      <a:srgbClr val="292929"/>
                    </a:solidFill>
                    <a:latin typeface="微软雅黑" panose="020B0503020204020204" pitchFamily="34" charset="-122"/>
                    <a:ea typeface="微软雅黑" panose="020B0503020204020204" pitchFamily="34" charset="-122"/>
                  </a:rPr>
                  <a:t>范数正则化</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接下来对</a:t>
                </a:r>
                <a:r>
                  <a:rPr lang="en-US" altLang="zh-CN" dirty="0">
                    <a:solidFill>
                      <a:srgbClr val="292929"/>
                    </a:solidFill>
                    <a:latin typeface="微软雅黑" panose="020B0503020204020204" pitchFamily="34" charset="-122"/>
                    <a:ea typeface="微软雅黑" panose="020B0503020204020204" pitchFamily="34" charset="-122"/>
                  </a:rPr>
                  <a:t>L2</a:t>
                </a:r>
                <a:r>
                  <a:rPr lang="zh-CN" altLang="en-US" dirty="0">
                    <a:solidFill>
                      <a:srgbClr val="292929"/>
                    </a:solidFill>
                    <a:latin typeface="微软雅黑" panose="020B0503020204020204" pitchFamily="34" charset="-122"/>
                    <a:ea typeface="微软雅黑" panose="020B0503020204020204" pitchFamily="34" charset="-122"/>
                  </a:rPr>
                  <a:t>正则化目标函数梯度展开来对其进一步了解。</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假设一个模型有如下正则目标函数：</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zh-CN"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宋体" panose="02010600030101010101" pitchFamily="2" charset="-122"/>
                            <a:cs typeface="宋体" panose="02010600030101010101" pitchFamily="2" charset="-122"/>
                          </a:rPr>
                          <m:t>𝐽</m:t>
                        </m:r>
                      </m:e>
                    </m:acc>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宋体" panose="02010600030101010101" pitchFamily="2" charset="-122"/>
                          </a:rPr>
                          <m:t>𝑤</m:t>
                        </m:r>
                      </m:e>
                    </m:d>
                    <m:r>
                      <a:rPr lang="en-US" altLang="zh-CN" sz="2400" i="1">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a:latin typeface="Cambria Math" panose="02040503050406030204" pitchFamily="18" charset="0"/>
                            <a:ea typeface="Cambria Math" panose="02040503050406030204" pitchFamily="18" charset="0"/>
                          </a:rPr>
                        </m:ctrlPr>
                      </m:fPr>
                      <m:num>
                        <m:r>
                          <m:rPr>
                            <m:sty m:val="p"/>
                          </m:rPr>
                          <a:rPr lang="en-US" altLang="zh-CN" sz="2400">
                            <a:latin typeface="Cambria Math" panose="02040503050406030204" pitchFamily="18" charset="0"/>
                            <a:ea typeface="宋体" panose="02010600030101010101" pitchFamily="2" charset="-122"/>
                            <a:cs typeface="宋体" panose="02010600030101010101" pitchFamily="2" charset="-122"/>
                          </a:rPr>
                          <m:t>λ</m:t>
                        </m:r>
                      </m:num>
                      <m:den>
                        <m:r>
                          <a:rPr lang="en-US" altLang="zh-CN" sz="2400" i="1">
                            <a:latin typeface="Cambria Math" panose="02040503050406030204" pitchFamily="18" charset="0"/>
                            <a:ea typeface="宋体" panose="02010600030101010101" pitchFamily="2" charset="-122"/>
                            <a:cs typeface="宋体" panose="02010600030101010101" pitchFamily="2" charset="-122"/>
                          </a:rPr>
                          <m:t>2</m:t>
                        </m:r>
                      </m:den>
                    </m:f>
                    <m:sSup>
                      <m:sSupPr>
                        <m:ctrlPr>
                          <a:rPr lang="zh-CN"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宋体" panose="02010600030101010101" pitchFamily="2" charset="-122"/>
                            <a:cs typeface="宋体" panose="02010600030101010101" pitchFamily="2" charset="-122"/>
                          </a:rPr>
                          <m:t>𝑤</m:t>
                        </m:r>
                      </m:e>
                      <m:sup>
                        <m:r>
                          <a:rPr lang="en-US" altLang="zh-CN" sz="2400" i="1">
                            <a:latin typeface="Cambria Math" panose="02040503050406030204" pitchFamily="18" charset="0"/>
                            <a:ea typeface="宋体" panose="02010600030101010101" pitchFamily="2" charset="-122"/>
                            <a:cs typeface="宋体" panose="02010600030101010101" pitchFamily="2" charset="-122"/>
                          </a:rPr>
                          <m:t>𝑇</m:t>
                        </m:r>
                      </m:sup>
                    </m:sSup>
                    <m:r>
                      <a:rPr lang="en-US" altLang="zh-CN" sz="2400" i="1">
                        <a:latin typeface="Cambria Math" panose="02040503050406030204" pitchFamily="18" charset="0"/>
                        <a:ea typeface="宋体" panose="02010600030101010101" pitchFamily="2" charset="-122"/>
                        <a:cs typeface="宋体" panose="02010600030101010101" pitchFamily="2" charset="-122"/>
                      </a:rPr>
                      <m:t>𝑤</m:t>
                    </m:r>
                    <m:r>
                      <a:rPr lang="en-US" altLang="zh-CN" sz="2400" i="1">
                        <a:latin typeface="Cambria Math" panose="02040503050406030204" pitchFamily="18" charset="0"/>
                        <a:ea typeface="宋体" panose="02010600030101010101" pitchFamily="2" charset="-122"/>
                        <a:cs typeface="宋体" panose="02010600030101010101" pitchFamily="2" charset="-122"/>
                      </a:rPr>
                      <m:t>+</m:t>
                    </m:r>
                    <m:r>
                      <a:rPr lang="en-US" altLang="zh-CN" sz="2400" i="1">
                        <a:latin typeface="Cambria Math" panose="02040503050406030204" pitchFamily="18" charset="0"/>
                        <a:ea typeface="宋体" panose="02010600030101010101" pitchFamily="2" charset="-122"/>
                        <a:cs typeface="宋体" panose="02010600030101010101" pitchFamily="2" charset="-122"/>
                      </a:rPr>
                      <m:t>𝐽</m:t>
                    </m:r>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宋体" panose="02010600030101010101" pitchFamily="2" charset="-122"/>
                          </a:rPr>
                          <m:t>𝑤</m:t>
                        </m:r>
                      </m:e>
                    </m:d>
                  </m:oMath>
                </a14:m>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相应梯度为：</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400"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f>
                      <m:fPr>
                        <m:ctrlPr>
                          <a:rPr lang="zh-CN" altLang="zh-CN" sz="2400" i="1">
                            <a:latin typeface="Cambria Math" panose="02040503050406030204" pitchFamily="18" charset="0"/>
                            <a:ea typeface="Cambria Math" panose="02040503050406030204" pitchFamily="18" charset="0"/>
                          </a:rPr>
                        </m:ctrlPr>
                      </m:fPr>
                      <m:num>
                        <m:r>
                          <a:rPr lang="en-US" altLang="zh-CN" sz="2400">
                            <a:latin typeface="Cambria Math" panose="02040503050406030204" pitchFamily="18" charset="0"/>
                            <a:ea typeface="宋体" panose="02010600030101010101" pitchFamily="2" charset="-122"/>
                            <a:cs typeface="宋体" panose="02010600030101010101" pitchFamily="2" charset="-122"/>
                          </a:rPr>
                          <m:t>𝜕</m:t>
                        </m:r>
                        <m:acc>
                          <m:accPr>
                            <m:chr m:val="̃"/>
                            <m:ctrlPr>
                              <a:rPr lang="zh-CN"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宋体" panose="02010600030101010101" pitchFamily="2" charset="-122"/>
                                <a:cs typeface="宋体" panose="02010600030101010101" pitchFamily="2" charset="-122"/>
                              </a:rPr>
                              <m:t>𝐽</m:t>
                            </m:r>
                          </m:e>
                        </m:acc>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宋体" panose="02010600030101010101" pitchFamily="2" charset="-122"/>
                              </a:rPr>
                              <m:t>𝑤</m:t>
                            </m:r>
                          </m:e>
                        </m:d>
                      </m:num>
                      <m:den>
                        <m:r>
                          <a:rPr lang="en-US" altLang="zh-CN" sz="2400">
                            <a:latin typeface="Cambria Math" panose="02040503050406030204" pitchFamily="18" charset="0"/>
                            <a:ea typeface="宋体" panose="02010600030101010101" pitchFamily="2" charset="-122"/>
                            <a:cs typeface="宋体" panose="02010600030101010101" pitchFamily="2" charset="-122"/>
                          </a:rPr>
                          <m:t>𝜕</m:t>
                        </m:r>
                        <m:r>
                          <a:rPr lang="en-US" altLang="zh-CN" sz="2400" i="1">
                            <a:latin typeface="Cambria Math" panose="02040503050406030204" pitchFamily="18" charset="0"/>
                            <a:ea typeface="宋体" panose="02010600030101010101" pitchFamily="2" charset="-122"/>
                            <a:cs typeface="宋体" panose="02010600030101010101" pitchFamily="2" charset="-122"/>
                          </a:rPr>
                          <m:t>𝑤</m:t>
                        </m:r>
                      </m:den>
                    </m:f>
                    <m:r>
                      <a:rPr lang="en-US" altLang="zh-CN" sz="2400" i="1">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sz="2400">
                        <a:latin typeface="Cambria Math" panose="02040503050406030204" pitchFamily="18" charset="0"/>
                        <a:ea typeface="宋体" panose="02010600030101010101" pitchFamily="2" charset="-122"/>
                        <a:cs typeface="宋体" panose="02010600030101010101" pitchFamily="2" charset="-122"/>
                      </a:rPr>
                      <m:t>λ</m:t>
                    </m:r>
                    <m:r>
                      <a:rPr lang="en-US" altLang="zh-CN" sz="2400" i="1">
                        <a:latin typeface="Cambria Math" panose="02040503050406030204" pitchFamily="18" charset="0"/>
                        <a:ea typeface="宋体" panose="02010600030101010101" pitchFamily="2" charset="-122"/>
                        <a:cs typeface="宋体" panose="02010600030101010101" pitchFamily="2" charset="-122"/>
                      </a:rPr>
                      <m:t>𝑤</m:t>
                    </m:r>
                    <m:r>
                      <a:rPr lang="en-US" altLang="zh-CN" sz="2400" i="1">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a:latin typeface="Cambria Math" panose="02040503050406030204" pitchFamily="18" charset="0"/>
                            <a:ea typeface="Cambria Math" panose="02040503050406030204" pitchFamily="18" charset="0"/>
                          </a:rPr>
                        </m:ctrlPr>
                      </m:fPr>
                      <m:num>
                        <m:r>
                          <a:rPr lang="en-US" altLang="zh-CN" sz="2400">
                            <a:latin typeface="Cambria Math" panose="02040503050406030204" pitchFamily="18" charset="0"/>
                            <a:ea typeface="宋体" panose="02010600030101010101" pitchFamily="2" charset="-122"/>
                            <a:cs typeface="宋体" panose="02010600030101010101" pitchFamily="2" charset="-122"/>
                          </a:rPr>
                          <m:t>𝜕</m:t>
                        </m:r>
                        <m:r>
                          <a:rPr lang="en-US" altLang="zh-CN" sz="2400" i="1">
                            <a:latin typeface="Cambria Math" panose="02040503050406030204" pitchFamily="18" charset="0"/>
                            <a:ea typeface="宋体" panose="02010600030101010101" pitchFamily="2" charset="-122"/>
                            <a:cs typeface="宋体" panose="02010600030101010101" pitchFamily="2" charset="-122"/>
                          </a:rPr>
                          <m:t>𝐽</m:t>
                        </m:r>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宋体" panose="02010600030101010101" pitchFamily="2" charset="-122"/>
                              </a:rPr>
                              <m:t>𝑤</m:t>
                            </m:r>
                          </m:e>
                        </m:d>
                      </m:num>
                      <m:den>
                        <m:r>
                          <a:rPr lang="en-US" altLang="zh-CN" sz="2400">
                            <a:latin typeface="Cambria Math" panose="02040503050406030204" pitchFamily="18" charset="0"/>
                            <a:ea typeface="宋体" panose="02010600030101010101" pitchFamily="2" charset="-122"/>
                            <a:cs typeface="宋体" panose="02010600030101010101" pitchFamily="2" charset="-122"/>
                          </a:rPr>
                          <m:t>𝜕</m:t>
                        </m:r>
                        <m:r>
                          <a:rPr lang="en-US" altLang="zh-CN" sz="2400" i="1">
                            <a:latin typeface="Cambria Math" panose="02040503050406030204" pitchFamily="18" charset="0"/>
                            <a:ea typeface="宋体" panose="02010600030101010101" pitchFamily="2" charset="-122"/>
                            <a:cs typeface="宋体" panose="02010600030101010101" pitchFamily="2" charset="-122"/>
                          </a:rPr>
                          <m:t>𝑤</m:t>
                        </m:r>
                      </m:den>
                    </m:f>
                  </m:oMath>
                </a14:m>
                <a:endParaRPr lang="en-US" altLang="zh-CN" sz="2400"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400"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采用步长</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cs typeface="宋体" panose="02010600030101010101" pitchFamily="2" charset="-122"/>
                      </a:rPr>
                      <m:t>ϵ</m:t>
                    </m:r>
                  </m:oMath>
                </a14:m>
                <a:r>
                  <a:rPr lang="zh-CN" altLang="en-US" dirty="0">
                    <a:solidFill>
                      <a:srgbClr val="292929"/>
                    </a:solidFill>
                    <a:latin typeface="微软雅黑" panose="020B0503020204020204" pitchFamily="34" charset="-122"/>
                    <a:ea typeface="微软雅黑" panose="020B0503020204020204" pitchFamily="34" charset="-122"/>
                  </a:rPr>
                  <a:t>迭代更新权重后：</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sz="2400"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latin typeface="Cambria Math" panose="02040503050406030204" pitchFamily="18" charset="0"/>
                        <a:ea typeface="宋体" panose="02010600030101010101" pitchFamily="2" charset="-122"/>
                        <a:cs typeface="宋体" panose="02010600030101010101" pitchFamily="2" charset="-122"/>
                      </a:rPr>
                      <m:t>𝑤</m:t>
                    </m:r>
                    <m:r>
                      <a:rPr lang="zh-CN" altLang="zh-CN" sz="2400">
                        <a:latin typeface="Cambria Math" panose="02040503050406030204" pitchFamily="18" charset="0"/>
                        <a:ea typeface="宋体" panose="02010600030101010101" pitchFamily="2" charset="-122"/>
                        <a:cs typeface="宋体" panose="02010600030101010101" pitchFamily="2" charset="-122"/>
                      </a:rPr>
                      <m:t>←</m:t>
                    </m:r>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宋体" panose="02010600030101010101" pitchFamily="2" charset="-122"/>
                          </a:rPr>
                          <m:t>1−</m:t>
                        </m:r>
                        <m:r>
                          <m:rPr>
                            <m:sty m:val="p"/>
                          </m:rPr>
                          <a:rPr lang="en-US" altLang="zh-CN" sz="2400">
                            <a:latin typeface="Cambria Math" panose="02040503050406030204" pitchFamily="18" charset="0"/>
                            <a:ea typeface="宋体" panose="02010600030101010101" pitchFamily="2" charset="-122"/>
                            <a:cs typeface="宋体" panose="02010600030101010101" pitchFamily="2" charset="-122"/>
                          </a:rPr>
                          <m:t>ϵλ</m:t>
                        </m:r>
                      </m:e>
                    </m:d>
                    <m:r>
                      <a:rPr lang="en-US" altLang="zh-CN" sz="2400" i="1">
                        <a:latin typeface="Cambria Math" panose="02040503050406030204" pitchFamily="18" charset="0"/>
                        <a:ea typeface="宋体" panose="02010600030101010101" pitchFamily="2" charset="-122"/>
                        <a:cs typeface="宋体" panose="02010600030101010101" pitchFamily="2" charset="-122"/>
                      </a:rPr>
                      <m:t>𝑤</m:t>
                    </m:r>
                    <m:r>
                      <a:rPr lang="en-US" altLang="zh-CN" sz="2400" i="1">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sz="2400">
                        <a:latin typeface="Cambria Math" panose="02040503050406030204" pitchFamily="18" charset="0"/>
                        <a:ea typeface="宋体" panose="02010600030101010101" pitchFamily="2" charset="-122"/>
                        <a:cs typeface="宋体" panose="02010600030101010101" pitchFamily="2" charset="-122"/>
                      </a:rPr>
                      <m:t>ϵ</m:t>
                    </m:r>
                    <m:f>
                      <m:fPr>
                        <m:ctrlPr>
                          <a:rPr lang="zh-CN" altLang="zh-CN" sz="2400" i="1">
                            <a:latin typeface="Cambria Math" panose="02040503050406030204" pitchFamily="18" charset="0"/>
                            <a:ea typeface="Cambria Math" panose="02040503050406030204" pitchFamily="18" charset="0"/>
                          </a:rPr>
                        </m:ctrlPr>
                      </m:fPr>
                      <m:num>
                        <m:r>
                          <a:rPr lang="en-US" altLang="zh-CN" sz="2400">
                            <a:latin typeface="Cambria Math" panose="02040503050406030204" pitchFamily="18" charset="0"/>
                            <a:ea typeface="宋体" panose="02010600030101010101" pitchFamily="2" charset="-122"/>
                            <a:cs typeface="宋体" panose="02010600030101010101" pitchFamily="2" charset="-122"/>
                          </a:rPr>
                          <m:t>𝜕</m:t>
                        </m:r>
                        <m:r>
                          <a:rPr lang="en-US" altLang="zh-CN" sz="2400" i="1">
                            <a:latin typeface="Cambria Math" panose="02040503050406030204" pitchFamily="18" charset="0"/>
                            <a:ea typeface="宋体" panose="02010600030101010101" pitchFamily="2" charset="-122"/>
                            <a:cs typeface="宋体" panose="02010600030101010101" pitchFamily="2" charset="-122"/>
                          </a:rPr>
                          <m:t>𝐽</m:t>
                        </m:r>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宋体" panose="02010600030101010101" pitchFamily="2" charset="-122"/>
                              </a:rPr>
                              <m:t>𝑤</m:t>
                            </m:r>
                          </m:e>
                        </m:d>
                      </m:num>
                      <m:den>
                        <m:r>
                          <a:rPr lang="en-US" altLang="zh-CN" sz="2400">
                            <a:latin typeface="Cambria Math" panose="02040503050406030204" pitchFamily="18" charset="0"/>
                            <a:ea typeface="宋体" panose="02010600030101010101" pitchFamily="2" charset="-122"/>
                            <a:cs typeface="宋体" panose="02010600030101010101" pitchFamily="2" charset="-122"/>
                          </a:rPr>
                          <m:t>𝜕</m:t>
                        </m:r>
                        <m:r>
                          <a:rPr lang="en-US" altLang="zh-CN" sz="2400" i="1">
                            <a:latin typeface="Cambria Math" panose="02040503050406030204" pitchFamily="18" charset="0"/>
                            <a:ea typeface="宋体" panose="02010600030101010101" pitchFamily="2" charset="-122"/>
                            <a:cs typeface="宋体" panose="02010600030101010101" pitchFamily="2" charset="-122"/>
                          </a:rPr>
                          <m:t>𝑤</m:t>
                        </m:r>
                      </m:den>
                    </m:f>
                  </m:oMath>
                </a14:m>
                <a:endParaRPr lang="en-US" altLang="zh-CN" sz="2400"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650325" cy="4149534"/>
              </a:xfrm>
              <a:prstGeom prst="rect">
                <a:avLst/>
              </a:prstGeom>
              <a:blipFill>
                <a:blip r:embed="rId3"/>
                <a:stretch>
                  <a:fillRect l="-4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7747465"/>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95</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650325" cy="4456733"/>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L2</a:t>
                </a:r>
                <a:r>
                  <a:rPr lang="zh-CN" altLang="en-US" b="1" dirty="0">
                    <a:solidFill>
                      <a:srgbClr val="292929"/>
                    </a:solidFill>
                    <a:latin typeface="微软雅黑" panose="020B0503020204020204" pitchFamily="34" charset="-122"/>
                    <a:ea typeface="微软雅黑" panose="020B0503020204020204" pitchFamily="34" charset="-122"/>
                  </a:rPr>
                  <a:t>范数正则化</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下面以线性回归问题举例说明。线性回归问题目标函数如下：</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𝒘</m:t>
                        </m:r>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a:latin typeface="Cambria Math" panose="02040503050406030204" pitchFamily="18" charset="0"/>
                        <a:ea typeface="等线" panose="02010600030101010101" pitchFamily="2" charset="-122"/>
                        <a:cs typeface="Times New Roman" panose="02020603050405020304" pitchFamily="18" charset="0"/>
                      </a:rPr>
                      <m:t>=</m:t>
                    </m:r>
                    <m:limLow>
                      <m:limLowPr>
                        <m:ctrlPr>
                          <a:rPr lang="zh-CN" altLang="zh-CN" i="1">
                            <a:latin typeface="Cambria Math" panose="02040503050406030204" pitchFamily="18" charset="0"/>
                            <a:ea typeface="Cambria Math" panose="02040503050406030204" pitchFamily="18" charset="0"/>
                          </a:rPr>
                        </m:ctrlPr>
                      </m:limLowPr>
                      <m:e>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argmin</m:t>
                        </m:r>
                      </m:e>
                      <m:lim>
                        <m:r>
                          <a:rPr lang="en-US" altLang="zh-CN" b="1" i="1">
                            <a:latin typeface="Cambria Math" panose="02040503050406030204" pitchFamily="18" charset="0"/>
                            <a:ea typeface="等线" panose="02010600030101010101" pitchFamily="2" charset="-122"/>
                            <a:cs typeface="Times New Roman" panose="02020603050405020304" pitchFamily="18" charset="0"/>
                          </a:rPr>
                          <m:t>𝒘</m:t>
                        </m:r>
                      </m:lim>
                    </m:limLow>
                    <m:f>
                      <m:fPr>
                        <m:ctrlPr>
                          <a:rPr lang="zh-CN" altLang="zh-CN" i="1">
                            <a:latin typeface="Cambria Math" panose="02040503050406030204" pitchFamily="18" charset="0"/>
                            <a:ea typeface="Cambria Math" panose="02040503050406030204" pitchFamily="18" charset="0"/>
                          </a:rPr>
                        </m:ctrlPr>
                      </m:fPr>
                      <m:num>
                        <m:r>
                          <a:rPr lang="en-US" altLang="zh-CN">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a:latin typeface="Cambria Math" panose="02040503050406030204" pitchFamily="18" charset="0"/>
                            <a:ea typeface="等线" panose="02010600030101010101" pitchFamily="2" charset="-122"/>
                            <a:cs typeface="Times New Roman" panose="02020603050405020304" pitchFamily="18" charset="0"/>
                          </a:rPr>
                          <m:t>2</m:t>
                        </m:r>
                        <m:r>
                          <a:rPr lang="en-US" altLang="zh-CN" i="1">
                            <a:latin typeface="Cambria Math" panose="02040503050406030204" pitchFamily="18" charset="0"/>
                            <a:ea typeface="等线" panose="02010600030101010101" pitchFamily="2" charset="-122"/>
                            <a:cs typeface="Times New Roman" panose="02020603050405020304" pitchFamily="18" charset="0"/>
                          </a:rPr>
                          <m:t>𝑚</m:t>
                        </m:r>
                      </m:den>
                    </m:f>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b="1" i="1">
                        <a:latin typeface="Cambria Math" panose="02040503050406030204" pitchFamily="18" charset="0"/>
                        <a:ea typeface="等线" panose="02010600030101010101" pitchFamily="2" charset="-122"/>
                        <a:cs typeface="Times New Roman" panose="02020603050405020304" pitchFamily="18" charset="0"/>
                      </a:rPr>
                      <m:t>𝐲</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b="1" i="1">
                        <a:latin typeface="Cambria Math" panose="02040503050406030204" pitchFamily="18" charset="0"/>
                        <a:ea typeface="等线" panose="02010600030101010101" pitchFamily="2" charset="-122"/>
                        <a:cs typeface="Times New Roman" panose="02020603050405020304" pitchFamily="18" charset="0"/>
                      </a:rPr>
                      <m:t>𝐗𝐰</m:t>
                    </m:r>
                    <m:sSup>
                      <m:sSupPr>
                        <m:ctrlPr>
                          <a:rPr lang="zh-CN" altLang="zh-CN" i="1">
                            <a:latin typeface="Cambria Math" panose="02040503050406030204" pitchFamily="18" charset="0"/>
                            <a:ea typeface="Cambria Math" panose="02040503050406030204" pitchFamily="18" charset="0"/>
                          </a:rPr>
                        </m:ctrlPr>
                      </m:sSupPr>
                      <m:e>
                        <m:r>
                          <a:rPr lang="en-US" altLang="zh-CN">
                            <a:latin typeface="Cambria Math" panose="02040503050406030204" pitchFamily="18" charset="0"/>
                            <a:ea typeface="等线" panose="02010600030101010101" pitchFamily="2" charset="-122"/>
                            <a:cs typeface="Times New Roman" panose="02020603050405020304" pitchFamily="18" charset="0"/>
                          </a:rPr>
                          <m:t>)</m:t>
                        </m:r>
                      </m:e>
                      <m:sup>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T</m:t>
                        </m:r>
                      </m:sup>
                    </m:sSup>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b="1" i="1">
                        <a:latin typeface="Cambria Math" panose="02040503050406030204" pitchFamily="18" charset="0"/>
                        <a:ea typeface="等线" panose="02010600030101010101" pitchFamily="2" charset="-122"/>
                        <a:cs typeface="Times New Roman" panose="02020603050405020304" pitchFamily="18" charset="0"/>
                      </a:rPr>
                      <m:t>𝐲</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b="1" i="1">
                        <a:latin typeface="Cambria Math" panose="02040503050406030204" pitchFamily="18" charset="0"/>
                        <a:ea typeface="等线" panose="02010600030101010101" pitchFamily="2" charset="-122"/>
                        <a:cs typeface="Times New Roman" panose="02020603050405020304" pitchFamily="18" charset="0"/>
                      </a:rPr>
                      <m:t>𝐗𝐰</m:t>
                    </m:r>
                    <m:r>
                      <a:rPr lang="en-US" altLang="zh-CN">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以及其相应解如下：</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𝒘</m:t>
                          </m:r>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𝐱</m:t>
                                  </m:r>
                                </m:e>
                                <m:sup>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T</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𝐗</m:t>
                              </m:r>
                            </m:e>
                          </m:d>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a:latin typeface="Cambria Math" panose="02040503050406030204" pitchFamily="18" charset="0"/>
                              <a:ea typeface="等线" panose="02010600030101010101" pitchFamily="2" charset="-122"/>
                              <a:cs typeface="Times New Roman" panose="02020603050405020304" pitchFamily="18" charset="0"/>
                            </a:rPr>
                            <m:t>1</m:t>
                          </m:r>
                        </m:sup>
                      </m:sSup>
                      <m:sSup>
                        <m:sSupPr>
                          <m:ctrlPr>
                            <a:rPr lang="zh-CN"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𝐱</m:t>
                          </m:r>
                        </m:e>
                        <m:sup>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T</m:t>
                          </m:r>
                        </m:sup>
                      </m:sSup>
                      <m:sSub>
                        <m:sSubPr>
                          <m:ctrlPr>
                            <a:rPr lang="zh-CN"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等线" panose="02010600030101010101" pitchFamily="2" charset="-122"/>
                              <a:cs typeface="Times New Roman" panose="02020603050405020304" pitchFamily="18" charset="0"/>
                            </a:rPr>
                            <m:t>𝐲</m:t>
                          </m:r>
                        </m:e>
                        <m:sub>
                          <m:r>
                            <a:rPr lang="en-US" altLang="zh-CN">
                              <a:latin typeface="Cambria Math" panose="02040503050406030204" pitchFamily="18" charset="0"/>
                              <a:ea typeface="等线" panose="02010600030101010101" pitchFamily="2" charset="-122"/>
                              <a:cs typeface="Times New Roman" panose="02020603050405020304" pitchFamily="18" charset="0"/>
                            </a:rPr>
                            <m:t> </m:t>
                          </m:r>
                        </m:sub>
                      </m:sSub>
                    </m:oMath>
                  </m:oMathPara>
                </a14:m>
                <a:endParaRPr lang="zh-CN" altLang="en-US"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在我们对原有的目标函数增加</a:t>
                </a:r>
                <a:r>
                  <a:rPr lang="en-US" altLang="zh-CN" dirty="0">
                    <a:solidFill>
                      <a:srgbClr val="292929"/>
                    </a:solidFill>
                    <a:latin typeface="微软雅黑" panose="020B0503020204020204" pitchFamily="34" charset="-122"/>
                    <a:ea typeface="微软雅黑" panose="020B0503020204020204" pitchFamily="34" charset="-122"/>
                  </a:rPr>
                  <a:t>L2</a:t>
                </a:r>
                <a:r>
                  <a:rPr lang="zh-CN" altLang="en-US" dirty="0">
                    <a:solidFill>
                      <a:srgbClr val="292929"/>
                    </a:solidFill>
                    <a:latin typeface="微软雅黑" panose="020B0503020204020204" pitchFamily="34" charset="-122"/>
                    <a:ea typeface="微软雅黑" panose="020B0503020204020204" pitchFamily="34" charset="-122"/>
                  </a:rPr>
                  <a:t>范数正则后，目标函数变为</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𝒘</m:t>
                          </m:r>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a:latin typeface="Cambria Math" panose="02040503050406030204" pitchFamily="18" charset="0"/>
                          <a:ea typeface="等线" panose="02010600030101010101" pitchFamily="2" charset="-122"/>
                          <a:cs typeface="Times New Roman" panose="02020603050405020304" pitchFamily="18" charset="0"/>
                        </a:rPr>
                        <m:t>=</m:t>
                      </m:r>
                      <m:limLow>
                        <m:limLowPr>
                          <m:ctrlPr>
                            <a:rPr lang="zh-CN" altLang="zh-CN" i="1">
                              <a:latin typeface="Cambria Math" panose="02040503050406030204" pitchFamily="18" charset="0"/>
                              <a:ea typeface="Cambria Math" panose="02040503050406030204" pitchFamily="18" charset="0"/>
                            </a:rPr>
                          </m:ctrlPr>
                        </m:limLowPr>
                        <m:e>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argmin</m:t>
                          </m:r>
                        </m:e>
                        <m:lim>
                          <m:r>
                            <a:rPr lang="en-US" altLang="zh-CN" b="1" i="1">
                              <a:latin typeface="Cambria Math" panose="02040503050406030204" pitchFamily="18" charset="0"/>
                              <a:ea typeface="等线" panose="02010600030101010101" pitchFamily="2" charset="-122"/>
                              <a:cs typeface="Times New Roman" panose="02020603050405020304" pitchFamily="18" charset="0"/>
                            </a:rPr>
                            <m:t>𝒘</m:t>
                          </m:r>
                        </m:lim>
                      </m:limLow>
                      <m:f>
                        <m:fPr>
                          <m:ctrlPr>
                            <a:rPr lang="zh-CN" altLang="zh-CN" i="1">
                              <a:latin typeface="Cambria Math" panose="02040503050406030204" pitchFamily="18" charset="0"/>
                              <a:ea typeface="Cambria Math" panose="02040503050406030204" pitchFamily="18" charset="0"/>
                            </a:rPr>
                          </m:ctrlPr>
                        </m:fPr>
                        <m:num>
                          <m:r>
                            <a:rPr lang="en-US" altLang="zh-CN">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a:latin typeface="Cambria Math" panose="02040503050406030204" pitchFamily="18" charset="0"/>
                              <a:ea typeface="等线" panose="02010600030101010101" pitchFamily="2" charset="-122"/>
                              <a:cs typeface="Times New Roman" panose="02020603050405020304" pitchFamily="18" charset="0"/>
                            </a:rPr>
                            <m:t>2</m:t>
                          </m:r>
                          <m:r>
                            <a:rPr lang="en-US" altLang="zh-CN" i="1">
                              <a:latin typeface="Cambria Math" panose="02040503050406030204" pitchFamily="18" charset="0"/>
                              <a:ea typeface="等线" panose="02010600030101010101" pitchFamily="2" charset="-122"/>
                              <a:cs typeface="Times New Roman" panose="02020603050405020304" pitchFamily="18" charset="0"/>
                            </a:rPr>
                            <m:t>𝑚</m:t>
                          </m:r>
                        </m:den>
                      </m:f>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b="1" i="1">
                          <a:latin typeface="Cambria Math" panose="02040503050406030204" pitchFamily="18" charset="0"/>
                          <a:ea typeface="等线" panose="02010600030101010101" pitchFamily="2" charset="-122"/>
                          <a:cs typeface="Times New Roman" panose="02020603050405020304" pitchFamily="18" charset="0"/>
                        </a:rPr>
                        <m:t>𝐲</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b="1" i="1">
                          <a:latin typeface="Cambria Math" panose="02040503050406030204" pitchFamily="18" charset="0"/>
                          <a:ea typeface="等线" panose="02010600030101010101" pitchFamily="2" charset="-122"/>
                          <a:cs typeface="Times New Roman" panose="02020603050405020304" pitchFamily="18" charset="0"/>
                        </a:rPr>
                        <m:t>𝐗𝐰</m:t>
                      </m:r>
                      <m:sSup>
                        <m:sSupPr>
                          <m:ctrlPr>
                            <a:rPr lang="zh-CN" altLang="zh-CN" i="1">
                              <a:latin typeface="Cambria Math" panose="02040503050406030204" pitchFamily="18" charset="0"/>
                              <a:ea typeface="Cambria Math" panose="02040503050406030204" pitchFamily="18" charset="0"/>
                            </a:rPr>
                          </m:ctrlPr>
                        </m:sSupPr>
                        <m:e>
                          <m:r>
                            <a:rPr lang="en-US" altLang="zh-CN">
                              <a:latin typeface="Cambria Math" panose="02040503050406030204" pitchFamily="18" charset="0"/>
                              <a:ea typeface="等线" panose="02010600030101010101" pitchFamily="2" charset="-122"/>
                              <a:cs typeface="Times New Roman" panose="02020603050405020304" pitchFamily="18" charset="0"/>
                            </a:rPr>
                            <m:t>)</m:t>
                          </m:r>
                        </m:e>
                        <m:sup>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T</m:t>
                          </m:r>
                        </m:sup>
                      </m:sSup>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b="1" i="1">
                          <a:latin typeface="Cambria Math" panose="02040503050406030204" pitchFamily="18" charset="0"/>
                          <a:ea typeface="等线" panose="02010600030101010101" pitchFamily="2" charset="-122"/>
                          <a:cs typeface="Times New Roman" panose="02020603050405020304" pitchFamily="18" charset="0"/>
                        </a:rPr>
                        <m:t>𝐲</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b="1" i="1">
                          <a:latin typeface="Cambria Math" panose="02040503050406030204" pitchFamily="18" charset="0"/>
                          <a:ea typeface="等线" panose="02010600030101010101" pitchFamily="2" charset="-122"/>
                          <a:cs typeface="Times New Roman" panose="02020603050405020304" pitchFamily="18" charset="0"/>
                        </a:rPr>
                        <m:t>𝐗𝐰</m:t>
                      </m:r>
                      <m:r>
                        <a:rPr lang="en-US" altLang="zh-CN">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等线" panose="02010600030101010101" pitchFamily="2" charset="-122"/>
                              <a:cs typeface="Times New Roman" panose="02020603050405020304" pitchFamily="18" charset="0"/>
                            </a:rPr>
                            <m:t>𝜆</m:t>
                          </m:r>
                        </m:num>
                        <m:den>
                          <m:r>
                            <a:rPr lang="en-US" altLang="zh-CN">
                              <a:latin typeface="Cambria Math" panose="02040503050406030204" pitchFamily="18" charset="0"/>
                              <a:ea typeface="等线" panose="02010600030101010101" pitchFamily="2" charset="-122"/>
                              <a:cs typeface="Times New Roman" panose="02020603050405020304" pitchFamily="18" charset="0"/>
                            </a:rPr>
                            <m:t>2</m:t>
                          </m:r>
                        </m:den>
                      </m:f>
                      <m:sSup>
                        <m:sSupPr>
                          <m:ctrlPr>
                            <a:rPr lang="zh-CN"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𝒘</m:t>
                          </m:r>
                        </m:e>
                        <m:sup>
                          <m:r>
                            <a:rPr lang="en-US" altLang="zh-CN" i="1">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𝒘</m:t>
                      </m:r>
                    </m:oMath>
                  </m:oMathPara>
                </a14:m>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这使得解变更为</a:t>
                </a:r>
              </a:p>
              <a:p>
                <a:pPr algn="just">
                  <a:lnSpc>
                    <a:spcPts val="1200"/>
                  </a:lnSpc>
                  <a:spcAft>
                    <a:spcPts val="1200"/>
                  </a:spcAft>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𝒘</m:t>
                          </m:r>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𝐱</m:t>
                                  </m:r>
                                </m:e>
                                <m:sup>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T</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𝐗</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b="1" i="1">
                                  <a:latin typeface="Cambria Math" panose="02040503050406030204" pitchFamily="18" charset="0"/>
                                  <a:ea typeface="等线" panose="02010600030101010101" pitchFamily="2" charset="-122"/>
                                  <a:cs typeface="Times New Roman" panose="02020603050405020304" pitchFamily="18" charset="0"/>
                                </a:rPr>
                                <m:t>𝝀</m:t>
                              </m:r>
                              <m:r>
                                <a:rPr lang="en-US" altLang="zh-CN" b="1" i="1">
                                  <a:latin typeface="Cambria Math" panose="02040503050406030204" pitchFamily="18" charset="0"/>
                                  <a:ea typeface="等线" panose="02010600030101010101" pitchFamily="2" charset="-122"/>
                                  <a:cs typeface="Times New Roman" panose="02020603050405020304" pitchFamily="18" charset="0"/>
                                </a:rPr>
                                <m:t>𝑰</m:t>
                              </m:r>
                            </m:e>
                          </m:d>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a:latin typeface="Cambria Math" panose="02040503050406030204" pitchFamily="18" charset="0"/>
                              <a:ea typeface="等线" panose="02010600030101010101" pitchFamily="2" charset="-122"/>
                              <a:cs typeface="Times New Roman" panose="02020603050405020304" pitchFamily="18" charset="0"/>
                            </a:rPr>
                            <m:t>1</m:t>
                          </m:r>
                        </m:sup>
                      </m:sSup>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𝐗</m:t>
                          </m:r>
                        </m:e>
                        <m:sup>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T</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𝐲</m:t>
                      </m:r>
                    </m:oMath>
                  </m:oMathPara>
                </a14:m>
                <a:endParaRPr lang="zh-CN"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90"/>
                <a:ext cx="8650325" cy="4456733"/>
              </a:xfrm>
              <a:prstGeom prst="rect">
                <a:avLst/>
              </a:prstGeom>
              <a:blipFill>
                <a:blip r:embed="rId3"/>
                <a:stretch>
                  <a:fillRect l="-4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520462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96</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90"/>
                <a:ext cx="8650325" cy="3611245"/>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L2</a:t>
                </a:r>
                <a:r>
                  <a:rPr lang="zh-CN" altLang="en-US" b="1" dirty="0">
                    <a:solidFill>
                      <a:srgbClr val="292929"/>
                    </a:solidFill>
                    <a:latin typeface="微软雅黑" panose="020B0503020204020204" pitchFamily="34" charset="-122"/>
                    <a:ea typeface="微软雅黑" panose="020B0503020204020204" pitchFamily="34" charset="-122"/>
                  </a:rPr>
                  <a:t>范数正则化</a:t>
                </a:r>
                <a:endParaRPr lang="en-US" altLang="zh-CN" b="1"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𝒘</m:t>
                        </m:r>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𝐱</m:t>
                                </m:r>
                              </m:e>
                              <m:sup>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T</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𝐗</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b="1" i="1">
                                <a:latin typeface="Cambria Math" panose="02040503050406030204" pitchFamily="18" charset="0"/>
                                <a:ea typeface="等线" panose="02010600030101010101" pitchFamily="2" charset="-122"/>
                                <a:cs typeface="Times New Roman" panose="02020603050405020304" pitchFamily="18" charset="0"/>
                              </a:rPr>
                              <m:t>𝝀</m:t>
                            </m:r>
                            <m:r>
                              <a:rPr lang="en-US" altLang="zh-CN" b="1" i="1">
                                <a:latin typeface="Cambria Math" panose="02040503050406030204" pitchFamily="18" charset="0"/>
                                <a:ea typeface="等线" panose="02010600030101010101" pitchFamily="2" charset="-122"/>
                                <a:cs typeface="Times New Roman" panose="02020603050405020304" pitchFamily="18" charset="0"/>
                              </a:rPr>
                              <m:t>𝑰</m:t>
                            </m:r>
                          </m:e>
                        </m:d>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a:latin typeface="Cambria Math" panose="02040503050406030204" pitchFamily="18" charset="0"/>
                            <a:ea typeface="等线" panose="02010600030101010101" pitchFamily="2" charset="-122"/>
                            <a:cs typeface="Times New Roman" panose="02020603050405020304" pitchFamily="18" charset="0"/>
                          </a:rPr>
                          <m:t>1</m:t>
                        </m:r>
                      </m:sup>
                    </m:sSup>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𝐗</m:t>
                        </m:r>
                      </m:e>
                      <m:sup>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T</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𝐲</m:t>
                    </m:r>
                  </m:oMath>
                </a14:m>
                <a:endParaRPr lang="en-US" altLang="zh-CN" b="1" dirty="0">
                  <a:latin typeface="微软雅黑" panose="020B0503020204020204" pitchFamily="34" charset="-122"/>
                  <a:ea typeface="等线" panose="02010600030101010101" pitchFamily="2" charset="-122"/>
                  <a:cs typeface="Times New Roman" panose="02020603050405020304" pitchFamily="18" charset="0"/>
                </a:endParaRPr>
              </a:p>
              <a:p>
                <a:pPr defTabSz="457200">
                  <a:spcAft>
                    <a:spcPts val="600"/>
                  </a:spcAft>
                  <a:defRPr/>
                </a:pPr>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我们注意到</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原先解中的矩阵 </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rPr>
                        </m:ctrlPr>
                      </m:sSupPr>
                      <m:e>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X</m:t>
                        </m:r>
                      </m:e>
                      <m:sup>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T</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𝐗</m:t>
                    </m:r>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被替代称为矩阵 </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rPr>
                        </m:ctrlPr>
                      </m:sSupPr>
                      <m:e>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等线" panose="02010600030101010101" pitchFamily="2" charset="-122"/>
                                    <a:cs typeface="Times New Roman" panose="02020603050405020304" pitchFamily="18" charset="0"/>
                                  </a:rPr>
                                  <m:t>𝐗</m:t>
                                </m:r>
                              </m:e>
                              <m:sup>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T</m:t>
                                </m:r>
                              </m:sup>
                            </m:sSup>
                            <m:r>
                              <a:rPr lang="en-US" altLang="zh-CN" b="1" i="1">
                                <a:latin typeface="Cambria Math" panose="02040503050406030204" pitchFamily="18" charset="0"/>
                                <a:ea typeface="等线" panose="02010600030101010101" pitchFamily="2" charset="-122"/>
                                <a:cs typeface="Times New Roman" panose="02020603050405020304" pitchFamily="18" charset="0"/>
                              </a:rPr>
                              <m:t>𝐗</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𝜆</m:t>
                            </m:r>
                            <m:r>
                              <a:rPr lang="en-US" altLang="zh-CN" b="1" i="1">
                                <a:latin typeface="Cambria Math" panose="02040503050406030204" pitchFamily="18" charset="0"/>
                                <a:ea typeface="等线" panose="02010600030101010101" pitchFamily="2" charset="-122"/>
                                <a:cs typeface="Times New Roman" panose="02020603050405020304" pitchFamily="18" charset="0"/>
                              </a:rPr>
                              <m:t>𝑰</m:t>
                            </m:r>
                          </m:e>
                        </m:d>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a:latin typeface="Cambria Math" panose="02040503050406030204" pitchFamily="18" charset="0"/>
                            <a:ea typeface="等线" panose="02010600030101010101" pitchFamily="2" charset="-122"/>
                            <a:cs typeface="Times New Roman" panose="02020603050405020304" pitchFamily="18" charset="0"/>
                          </a:rPr>
                          <m:t>1</m:t>
                        </m:r>
                      </m:sup>
                    </m:sSup>
                  </m:oMath>
                </a14:m>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endParaRPr lang="en-US"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这使得原先矩阵被加上一个</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λ</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的对角矩阵。这个对角矩阵其实代表了每个输入特征的变动</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L2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正则化使得学习算法带有更高</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的方差去</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感知</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输入数据。这也使得它缩小了与输出自标的协方差相比较的特征权重。</a:t>
                </a: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90"/>
                <a:ext cx="8650325" cy="3611245"/>
              </a:xfrm>
              <a:prstGeom prst="rect">
                <a:avLst/>
              </a:prstGeom>
              <a:blipFill>
                <a:blip r:embed="rId3"/>
                <a:stretch>
                  <a:fillRect l="-5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8983999"/>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97</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650325" cy="3308598"/>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L1</a:t>
                </a:r>
                <a:r>
                  <a:rPr lang="zh-CN" altLang="en-US" b="1" dirty="0">
                    <a:solidFill>
                      <a:srgbClr val="292929"/>
                    </a:solidFill>
                    <a:latin typeface="微软雅黑" panose="020B0503020204020204" pitchFamily="34" charset="-122"/>
                    <a:ea typeface="微软雅黑" panose="020B0503020204020204" pitchFamily="34" charset="-122"/>
                  </a:rPr>
                  <a:t>范数正则化</a:t>
                </a:r>
                <a:endParaRPr lang="en-US" altLang="zh-CN" b="1"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r>
                  <a:rPr lang="en-US" altLang="zh-CN" b="1"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还有另外一种控制权重复杂度的方法是</a:t>
                </a:r>
                <a:r>
                  <a:rPr lang="en-US" altLang="zh-CN" dirty="0">
                    <a:solidFill>
                      <a:srgbClr val="292929"/>
                    </a:solidFill>
                    <a:latin typeface="微软雅黑" panose="020B0503020204020204" pitchFamily="34" charset="-122"/>
                    <a:ea typeface="微软雅黑" panose="020B0503020204020204" pitchFamily="34" charset="-122"/>
                  </a:rPr>
                  <a:t>L1</a:t>
                </a:r>
                <a:r>
                  <a:rPr lang="zh-CN" altLang="en-US" dirty="0">
                    <a:solidFill>
                      <a:srgbClr val="292929"/>
                    </a:solidFill>
                    <a:latin typeface="微软雅黑" panose="020B0503020204020204" pitchFamily="34" charset="-122"/>
                    <a:ea typeface="微软雅黑" panose="020B0503020204020204" pitchFamily="34" charset="-122"/>
                  </a:rPr>
                  <a:t>正则化</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也被称为</a:t>
                </a:r>
                <a:r>
                  <a:rPr lang="en-US" altLang="zh-CN" dirty="0">
                    <a:solidFill>
                      <a:srgbClr val="292929"/>
                    </a:solidFill>
                    <a:latin typeface="微软雅黑" panose="020B0503020204020204" pitchFamily="34" charset="-122"/>
                    <a:ea typeface="微软雅黑" panose="020B0503020204020204" pitchFamily="34" charset="-122"/>
                  </a:rPr>
                  <a:t>Lasso </a:t>
                </a:r>
                <a:r>
                  <a:rPr lang="zh-CN" altLang="en-US" dirty="0">
                    <a:solidFill>
                      <a:srgbClr val="292929"/>
                    </a:solidFill>
                    <a:latin typeface="微软雅黑" panose="020B0503020204020204" pitchFamily="34" charset="-122"/>
                    <a:ea typeface="微软雅黑" panose="020B0503020204020204" pitchFamily="34" charset="-122"/>
                  </a:rPr>
                  <a:t>正则。与</a:t>
                </a:r>
                <a:r>
                  <a:rPr lang="en-US" altLang="zh-CN" dirty="0">
                    <a:solidFill>
                      <a:srgbClr val="292929"/>
                    </a:solidFill>
                    <a:latin typeface="微软雅黑" panose="020B0503020204020204" pitchFamily="34" charset="-122"/>
                    <a:ea typeface="微软雅黑" panose="020B0503020204020204" pitchFamily="34" charset="-122"/>
                  </a:rPr>
                  <a:t>L2</a:t>
                </a:r>
                <a:r>
                  <a:rPr lang="zh-CN" altLang="en-US" dirty="0">
                    <a:solidFill>
                      <a:srgbClr val="292929"/>
                    </a:solidFill>
                    <a:latin typeface="微软雅黑" panose="020B0503020204020204" pitchFamily="34" charset="-122"/>
                    <a:ea typeface="微软雅黑" panose="020B0503020204020204" pitchFamily="34" charset="-122"/>
                  </a:rPr>
                  <a:t>正则不同的是，</a:t>
                </a:r>
                <a:r>
                  <a:rPr lang="en-US" altLang="zh-CN" dirty="0">
                    <a:solidFill>
                      <a:srgbClr val="292929"/>
                    </a:solidFill>
                    <a:latin typeface="微软雅黑" panose="020B0503020204020204" pitchFamily="34" charset="-122"/>
                    <a:ea typeface="微软雅黑" panose="020B0503020204020204" pitchFamily="34" charset="-122"/>
                  </a:rPr>
                  <a:t>L1</a:t>
                </a:r>
                <a:r>
                  <a:rPr lang="zh-CN" altLang="en-US" dirty="0">
                    <a:solidFill>
                      <a:srgbClr val="292929"/>
                    </a:solidFill>
                    <a:latin typeface="微软雅黑" panose="020B0503020204020204" pitchFamily="34" charset="-122"/>
                    <a:ea typeface="微软雅黑" panose="020B0503020204020204" pitchFamily="34" charset="-122"/>
                  </a:rPr>
                  <a:t>正则是将权重系数的绝对值作为正则项添加到损失函数中。</a:t>
                </a:r>
                <a:endParaRPr lang="en-US" altLang="zh-CN" dirty="0">
                  <a:solidFill>
                    <a:prstClr val="black"/>
                  </a:solidFill>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en-US" altLang="zh-CN" dirty="0">
                    <a:solidFill>
                      <a:prstClr val="black"/>
                    </a:solidFill>
                    <a:latin typeface="Georgia" panose="02040502050405020303" pitchFamily="18" charset="0"/>
                    <a:ea typeface="等线" panose="02010600030101010101" pitchFamily="2" charset="-122"/>
                    <a:cs typeface="Times New Roman" panose="02020603050405020304" pitchFamily="18" charset="0"/>
                  </a:rPr>
                  <a:t>	</a:t>
                </a:r>
                <a:r>
                  <a:rPr lang="zh-CN" altLang="en-US" dirty="0">
                    <a:solidFill>
                      <a:srgbClr val="292929"/>
                    </a:solidFill>
                    <a:latin typeface="微软雅黑" panose="020B0503020204020204" pitchFamily="34" charset="-122"/>
                    <a:ea typeface="微软雅黑" panose="020B0503020204020204" pitchFamily="34" charset="-122"/>
                  </a:rPr>
                  <a:t>给定模型的权重系数 </a:t>
                </a:r>
                <a:r>
                  <a:rPr lang="en-US" altLang="zh-CN" dirty="0">
                    <a:solidFill>
                      <a:srgbClr val="292929"/>
                    </a:solidFill>
                    <a:latin typeface="微软雅黑" panose="020B0503020204020204" pitchFamily="34" charset="-122"/>
                    <a:ea typeface="微软雅黑" panose="020B0503020204020204" pitchFamily="34" charset="-122"/>
                  </a:rPr>
                  <a:t>w, L1 </a:t>
                </a:r>
                <a:r>
                  <a:rPr lang="zh-CN" altLang="en-US" dirty="0">
                    <a:solidFill>
                      <a:srgbClr val="292929"/>
                    </a:solidFill>
                    <a:latin typeface="微软雅黑" panose="020B0503020204020204" pitchFamily="34" charset="-122"/>
                    <a:ea typeface="微软雅黑" panose="020B0503020204020204" pitchFamily="34" charset="-122"/>
                  </a:rPr>
                  <a:t>正则项定义为：</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a:lnSpc>
                    <a:spcPts val="1200"/>
                  </a:lnSpc>
                  <a:spcAft>
                    <a:spcPts val="1200"/>
                  </a:spcAft>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ea typeface="等线" panose="02010600030101010101" pitchFamily="2" charset="-122"/>
                          <a:cs typeface="Times New Roman" panose="02020603050405020304" pitchFamily="18" charset="0"/>
                        </a:rPr>
                        <m:t>Ω</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𝑤</m:t>
                      </m:r>
                      <m:r>
                        <a:rPr lang="en-US" altLang="zh-CN">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𝑤</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等线" panose="02010600030101010101" pitchFamily="2" charset="-122"/>
                              <a:cs typeface="Times New Roman" panose="02020603050405020304" pitchFamily="18" charset="0"/>
                            </a:rPr>
                            <m:t>∥</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grow m:val="on"/>
                          <m:supHide m:val="on"/>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up/>
                        <m:e>
                          <m:r>
                            <a:rPr lang="en-US" altLang="zh-CN">
                              <a:latin typeface="Cambria Math" panose="02040503050406030204" pitchFamily="18" charset="0"/>
                              <a:ea typeface="等线" panose="02010600030101010101" pitchFamily="2" charset="-122"/>
                              <a:cs typeface="Times New Roman" panose="02020603050405020304" pitchFamily="18" charset="0"/>
                            </a:rPr>
                            <m:t> </m:t>
                          </m:r>
                        </m:e>
                      </m:nary>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𝑖</m:t>
                          </m:r>
                        </m:sub>
                      </m:sSub>
                    </m:oMath>
                  </m:oMathPara>
                </a14:m>
                <a:endParaRPr lang="zh-CN" altLang="zh-CN"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其中</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a:latin typeface="Cambria Math" panose="02040503050406030204" pitchFamily="18" charset="0"/>
                            <a:ea typeface="等线" panose="02010600030101010101" pitchFamily="2" charset="-122"/>
                            <a:cs typeface="Times New Roman" panose="02020603050405020304" pitchFamily="18" charset="0"/>
                          </a:rPr>
                          <m:t>∥</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指代了1范数。L1正则和L2正则之间的关键区别在于</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Lasso</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正则会在训练中将一些不具备显著性的特征系数缩小为零</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使得某些特征将会为完全消失。因此，在面临海量特征的情况时</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L1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正则化可以使得模型在训练时很好地选择特征。</a:t>
                </a: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650325" cy="3308598"/>
              </a:xfrm>
              <a:prstGeom prst="rect">
                <a:avLst/>
              </a:prstGeom>
              <a:blipFill>
                <a:blip r:embed="rId3"/>
                <a:stretch>
                  <a:fillRect l="-563" b="-143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1581803"/>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打底色块"/>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
        <p:nvSpPr>
          <p:cNvPr id="5" name="灯片编号占位符 1">
            <a:extLst>
              <a:ext uri="{FF2B5EF4-FFF2-40B4-BE49-F238E27FC236}">
                <a16:creationId xmlns:a16="http://schemas.microsoft.com/office/drawing/2014/main" id="{2BBF0191-623B-4AE1-9DBA-5359EC2529BC}"/>
              </a:ext>
            </a:extLst>
          </p:cNvPr>
          <p:cNvSpPr txBox="1">
            <a:spLocks/>
          </p:cNvSpPr>
          <p:nvPr/>
        </p:nvSpPr>
        <p:spPr>
          <a:xfrm>
            <a:off x="7086600" y="6492877"/>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8F63A3B-78C7-47BE-AE5E-E10140E04643}" type="slidenum">
              <a:rPr lang="en-US">
                <a:solidFill>
                  <a:prstClr val="black">
                    <a:tint val="75000"/>
                  </a:prstClr>
                </a:solidFill>
                <a:latin typeface="Calibri"/>
              </a:rPr>
              <a:pPr>
                <a:defRPr/>
              </a:pPr>
              <a:t>98</a:t>
            </a:fld>
            <a:endParaRPr lang="en-US" dirty="0">
              <a:solidFill>
                <a:prstClr val="black">
                  <a:tint val="75000"/>
                </a:prstClr>
              </a:solidFill>
              <a:latin typeface="Calibri"/>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D17A-C619-4603-80C6-2B2A19704D6C}"/>
                  </a:ext>
                </a:extLst>
              </p:cNvPr>
              <p:cNvSpPr txBox="1"/>
              <p:nvPr/>
            </p:nvSpPr>
            <p:spPr>
              <a:xfrm>
                <a:off x="246838" y="1018389"/>
                <a:ext cx="8650325" cy="4385816"/>
              </a:xfrm>
              <a:prstGeom prst="rect">
                <a:avLst/>
              </a:prstGeom>
              <a:noFill/>
            </p:spPr>
            <p:txBody>
              <a:bodyPr wrap="square">
                <a:spAutoFit/>
              </a:bodyPr>
              <a:lstStyle/>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marL="285750" indent="-285750" defTabSz="457200">
                  <a:spcAft>
                    <a:spcPts val="600"/>
                  </a:spcAft>
                  <a:buFont typeface="Wingdings" panose="05000000000000000000" pitchFamily="2" charset="2"/>
                  <a:buChar char="n"/>
                  <a:defRPr/>
                </a:pPr>
                <a:r>
                  <a:rPr lang="en-US" altLang="zh-CN" b="1" dirty="0">
                    <a:solidFill>
                      <a:srgbClr val="292929"/>
                    </a:solidFill>
                    <a:latin typeface="微软雅黑" panose="020B0503020204020204" pitchFamily="34" charset="-122"/>
                    <a:ea typeface="微软雅黑" panose="020B0503020204020204" pitchFamily="34" charset="-122"/>
                  </a:rPr>
                  <a:t>L1</a:t>
                </a:r>
                <a:r>
                  <a:rPr lang="zh-CN" altLang="en-US" b="1" dirty="0">
                    <a:solidFill>
                      <a:srgbClr val="292929"/>
                    </a:solidFill>
                    <a:latin typeface="微软雅黑" panose="020B0503020204020204" pitchFamily="34" charset="-122"/>
                    <a:ea typeface="微软雅黑" panose="020B0503020204020204" pitchFamily="34" charset="-122"/>
                  </a:rPr>
                  <a:t>范数正则化</a:t>
                </a:r>
                <a:endParaRPr lang="en-US" altLang="zh-CN" b="1" dirty="0">
                  <a:solidFill>
                    <a:srgbClr val="292929"/>
                  </a:solidFill>
                  <a:latin typeface="微软雅黑" panose="020B0503020204020204" pitchFamily="34" charset="-122"/>
                  <a:ea typeface="微软雅黑" panose="020B0503020204020204" pitchFamily="34" charset="-122"/>
                </a:endParaRPr>
              </a:p>
              <a:p>
                <a:pPr lvl="1"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L1</a:t>
                </a:r>
                <a:r>
                  <a:rPr lang="zh-CN" altLang="en-US" dirty="0">
                    <a:solidFill>
                      <a:srgbClr val="292929"/>
                    </a:solidFill>
                    <a:latin typeface="微软雅黑" panose="020B0503020204020204" pitchFamily="34" charset="-122"/>
                    <a:ea typeface="微软雅黑" panose="020B0503020204020204" pitchFamily="34" charset="-122"/>
                  </a:rPr>
                  <a:t>正则化后的损失函数如下</a:t>
                </a:r>
                <a:endParaRPr lang="en-US" altLang="zh-CN" dirty="0">
                  <a:solidFill>
                    <a:srgbClr val="292929"/>
                  </a:solidFill>
                  <a:latin typeface="微软雅黑" panose="020B0503020204020204" pitchFamily="34" charset="-122"/>
                  <a:ea typeface="微软雅黑" panose="020B0503020204020204" pitchFamily="34" charset="-122"/>
                </a:endParaRPr>
              </a:p>
              <a:p>
                <a:pPr marL="742950" lvl="1" indent="-285750" defTabSz="457200">
                  <a:spcAft>
                    <a:spcPts val="600"/>
                  </a:spcAft>
                  <a:buFont typeface="Wingdings" panose="05000000000000000000" pitchFamily="2" charset="2"/>
                  <a:buChar char="n"/>
                  <a:defRPr/>
                </a:pPr>
                <a:endParaRPr lang="en-US" altLang="zh-CN" dirty="0">
                  <a:solidFill>
                    <a:srgbClr val="292929"/>
                  </a:solidFill>
                  <a:latin typeface="微软雅黑" panose="020B0503020204020204" pitchFamily="34" charset="-122"/>
                  <a:ea typeface="微软雅黑" panose="020B0503020204020204" pitchFamily="34" charset="-122"/>
                </a:endParaRPr>
              </a:p>
              <a:p>
                <a:pPr algn="just">
                  <a:lnSpc>
                    <a:spcPts val="1200"/>
                  </a:lnSpc>
                  <a:spcAft>
                    <a:spcPts val="1200"/>
                  </a:spcAft>
                </a:pPr>
                <a:r>
                  <a:rPr lang="en-US" altLang="zh-CN" sz="1600" b="1"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e>
                    </m:acc>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𝑤</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𝜆</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𝑤</m:t>
                    </m:r>
                    <m:sSub>
                      <m:sSub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𝑤</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2000"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不难得到，相应的梯度为：</a:t>
                </a:r>
                <a:endParaRPr lang="en-US" altLang="zh-CN" dirty="0">
                  <a:solidFill>
                    <a:srgbClr val="292929"/>
                  </a:solidFill>
                  <a:latin typeface="微软雅黑" panose="020B0503020204020204" pitchFamily="34" charset="-122"/>
                  <a:ea typeface="微软雅黑" panose="020B0503020204020204" pitchFamily="34" charset="-122"/>
                </a:endParaRPr>
              </a:p>
              <a:p>
                <a:pPr defTabSz="457200">
                  <a:spcAft>
                    <a:spcPts val="600"/>
                  </a:spcAft>
                  <a:defRPr/>
                </a:pPr>
                <a:endParaRPr lang="en-US" altLang="zh-CN" sz="2000" dirty="0">
                  <a:solidFill>
                    <a:srgbClr val="292929"/>
                  </a:solidFill>
                  <a:latin typeface="微软雅黑" panose="020B0503020204020204" pitchFamily="34" charset="-122"/>
                  <a:ea typeface="微软雅黑" panose="020B0503020204020204" pitchFamily="34" charset="-122"/>
                </a:endParaRPr>
              </a:p>
              <a:p>
                <a:pPr algn="just">
                  <a:lnSpc>
                    <a:spcPts val="1200"/>
                  </a:lnSpc>
                  <a:spcAft>
                    <a:spcPts val="1200"/>
                  </a:spcAft>
                </a:pPr>
                <a:r>
                  <a:rPr lang="en-US" altLang="zh-CN" sz="2000" dirty="0">
                    <a:solidFill>
                      <a:srgbClr val="292929"/>
                    </a:solidFill>
                    <a:latin typeface="微软雅黑" panose="020B0503020204020204" pitchFamily="34" charset="-122"/>
                    <a:ea typeface="微软雅黑" panose="020B0503020204020204" pitchFamily="34" charset="-122"/>
                  </a:rPr>
                  <a:t>			</a:t>
                </a:r>
                <a14:m>
                  <m:oMath xmlns:m="http://schemas.openxmlformats.org/officeDocument/2006/math">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e>
                        </m:acc>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𝑤</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latin typeface="Cambria Math" panose="02040503050406030204" pitchFamily="18" charset="0"/>
                            <a:ea typeface="等线" panose="02010600030101010101" pitchFamily="2" charset="-122"/>
                            <a:cs typeface="Times New Roman" panose="02020603050405020304" pitchFamily="18" charset="0"/>
                          </a:rPr>
                          <m:t>𝒘</m:t>
                        </m:r>
                      </m:den>
                    </m:f>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𝜆</m:t>
                    </m:r>
                    <m:r>
                      <m:rPr>
                        <m:sty m:val="p"/>
                      </m:rPr>
                      <a:rPr lang="en-US" altLang="zh-CN" sz="2000">
                        <a:latin typeface="Cambria Math" panose="02040503050406030204" pitchFamily="18" charset="0"/>
                        <a:ea typeface="等线" panose="02010600030101010101" pitchFamily="2" charset="-122"/>
                        <a:cs typeface="Times New Roman" panose="02020603050405020304" pitchFamily="18" charset="0"/>
                      </a:rPr>
                      <m:t>sign</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latin typeface="Cambria Math" panose="02040503050406030204" pitchFamily="18" charset="0"/>
                        <a:ea typeface="等线" panose="02010600030101010101" pitchFamily="2" charset="-122"/>
                        <a:cs typeface="Times New Roman" panose="02020603050405020304" pitchFamily="18" charset="0"/>
                      </a:rPr>
                      <m:t>𝒘</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𝐽</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latin typeface="Cambria Math" panose="02040503050406030204" pitchFamily="18" charset="0"/>
                            <a:ea typeface="等线" panose="02010600030101010101" pitchFamily="2" charset="-122"/>
                            <a:cs typeface="Times New Roman" panose="02020603050405020304" pitchFamily="18" charset="0"/>
                          </a:rPr>
                          <m:t>𝑤</m:t>
                        </m:r>
                        <m:r>
                          <a:rPr lang="en-US" altLang="zh-CN" sz="2000">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a:latin typeface="Cambria Math" panose="02040503050406030204" pitchFamily="18" charset="0"/>
                            <a:ea typeface="等线" panose="02010600030101010101" pitchFamily="2" charset="-122"/>
                            <a:cs typeface="Times New Roman" panose="02020603050405020304" pitchFamily="18" charset="0"/>
                          </a:rPr>
                          <m:t>𝒘</m:t>
                        </m:r>
                      </m:den>
                    </m:f>
                  </m:oMath>
                </a14:m>
                <a:endParaRPr lang="en-US" altLang="zh-CN" sz="1600" dirty="0">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endParaRPr lang="zh-CN" altLang="zh-CN" sz="1600" dirty="0">
                  <a:latin typeface="Georgia" panose="02040502050405020303" pitchFamily="18" charset="0"/>
                  <a:ea typeface="等线" panose="02010600030101010101" pitchFamily="2" charset="-122"/>
                  <a:cs typeface="Times New Roman" panose="02020603050405020304" pitchFamily="18" charset="0"/>
                </a:endParaRPr>
              </a:p>
              <a:p>
                <a:pPr defTabSz="457200">
                  <a:spcAft>
                    <a:spcPts val="600"/>
                  </a:spcAft>
                  <a:defRPr/>
                </a:pP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通过上述的公式</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我们可以立即看出</a:t>
                </a:r>
                <a:r>
                  <a:rPr lang="en-US" altLang="zh-CN" dirty="0">
                    <a:solidFill>
                      <a:srgbClr val="292929"/>
                    </a:solidFill>
                    <a:latin typeface="微软雅黑" panose="020B0503020204020204" pitchFamily="34" charset="-122"/>
                    <a:ea typeface="微软雅黑" panose="020B0503020204020204" pitchFamily="34" charset="-122"/>
                  </a:rPr>
                  <a:t>L1</a:t>
                </a:r>
                <a:r>
                  <a:rPr lang="zh-CN" altLang="en-US" dirty="0">
                    <a:solidFill>
                      <a:srgbClr val="292929"/>
                    </a:solidFill>
                    <a:latin typeface="微软雅黑" panose="020B0503020204020204" pitchFamily="34" charset="-122"/>
                    <a:ea typeface="微软雅黑" panose="020B0503020204020204" pitchFamily="34" charset="-122"/>
                  </a:rPr>
                  <a:t>正则化对梯度的影响和</a:t>
                </a:r>
                <a:r>
                  <a:rPr lang="en-US" altLang="zh-CN" dirty="0">
                    <a:solidFill>
                      <a:srgbClr val="292929"/>
                    </a:solidFill>
                    <a:latin typeface="微软雅黑" panose="020B0503020204020204" pitchFamily="34" charset="-122"/>
                    <a:ea typeface="微软雅黑" panose="020B0503020204020204" pitchFamily="34" charset="-122"/>
                  </a:rPr>
                  <a:t>L2 </a:t>
                </a:r>
                <a:r>
                  <a:rPr lang="zh-CN" altLang="en-US" dirty="0">
                    <a:solidFill>
                      <a:srgbClr val="292929"/>
                    </a:solidFill>
                    <a:latin typeface="微软雅黑" panose="020B0503020204020204" pitchFamily="34" charset="-122"/>
                    <a:ea typeface="微软雅黑" panose="020B0503020204020204" pitchFamily="34" charset="-122"/>
                  </a:rPr>
                  <a:t>正则化完全不同。在</a:t>
                </a:r>
                <a:r>
                  <a:rPr lang="en-US" altLang="zh-CN" dirty="0">
                    <a:solidFill>
                      <a:srgbClr val="292929"/>
                    </a:solidFill>
                    <a:latin typeface="微软雅黑" panose="020B0503020204020204" pitchFamily="34" charset="-122"/>
                    <a:ea typeface="微软雅黑" panose="020B0503020204020204" pitchFamily="34" charset="-122"/>
                  </a:rPr>
                  <a:t>L2</a:t>
                </a:r>
                <a:r>
                  <a:rPr lang="zh-CN" altLang="en-US" dirty="0">
                    <a:solidFill>
                      <a:srgbClr val="292929"/>
                    </a:solidFill>
                    <a:latin typeface="微软雅黑" panose="020B0503020204020204" pitchFamily="34" charset="-122"/>
                    <a:ea typeface="微软雅黑" panose="020B0503020204020204" pitchFamily="34" charset="-122"/>
                  </a:rPr>
                  <a:t>正则中</a:t>
                </a:r>
                <a:r>
                  <a:rPr lang="en-US" altLang="zh-CN" dirty="0">
                    <a:solidFill>
                      <a:srgbClr val="292929"/>
                    </a:solidFill>
                    <a:latin typeface="微软雅黑" panose="020B0503020204020204" pitchFamily="34" charset="-122"/>
                    <a:ea typeface="微软雅黑" panose="020B0503020204020204" pitchFamily="34" charset="-122"/>
                  </a:rPr>
                  <a:t>, </a:t>
                </a:r>
                <a:r>
                  <a:rPr lang="zh-CN" altLang="en-US" dirty="0">
                    <a:solidFill>
                      <a:srgbClr val="292929"/>
                    </a:solidFill>
                    <a:latin typeface="微软雅黑" panose="020B0503020204020204" pitchFamily="34" charset="-122"/>
                    <a:ea typeface="微软雅黑" panose="020B0503020204020204" pitchFamily="34" charset="-122"/>
                  </a:rPr>
                  <a:t>正则化使得 </a:t>
                </a:r>
                <a:r>
                  <a:rPr lang="en-US" altLang="zh-CN" dirty="0">
                    <a:solidFill>
                      <a:srgbClr val="292929"/>
                    </a:solidFill>
                    <a:latin typeface="微软雅黑" panose="020B0503020204020204" pitchFamily="34" charset="-122"/>
                    <a:ea typeface="微软雅黑" panose="020B0503020204020204" pitchFamily="34" charset="-122"/>
                  </a:rPr>
                  <a:t>w </a:t>
                </a:r>
                <a:r>
                  <a:rPr lang="zh-CN" altLang="en-US" dirty="0">
                    <a:solidFill>
                      <a:srgbClr val="292929"/>
                    </a:solidFill>
                    <a:latin typeface="微软雅黑" panose="020B0503020204020204" pitchFamily="34" charset="-122"/>
                    <a:ea typeface="微软雅黑" panose="020B0503020204020204" pitchFamily="34" charset="-122"/>
                  </a:rPr>
                  <a:t>线性地影响着每一步的梯度。而在</a:t>
                </a:r>
                <a:r>
                  <a:rPr lang="en-US" altLang="zh-CN" dirty="0">
                    <a:solidFill>
                      <a:srgbClr val="292929"/>
                    </a:solidFill>
                    <a:latin typeface="微软雅黑" panose="020B0503020204020204" pitchFamily="34" charset="-122"/>
                    <a:ea typeface="微软雅黑" panose="020B0503020204020204" pitchFamily="34" charset="-122"/>
                  </a:rPr>
                  <a:t>L1</a:t>
                </a:r>
                <a:r>
                  <a:rPr lang="zh-CN" altLang="en-US" dirty="0">
                    <a:solidFill>
                      <a:srgbClr val="292929"/>
                    </a:solidFill>
                    <a:latin typeface="微软雅黑" panose="020B0503020204020204" pitchFamily="34" charset="-122"/>
                    <a:ea typeface="微软雅黑" panose="020B0503020204020204" pitchFamily="34" charset="-122"/>
                  </a:rPr>
                  <a:t>正则中</a:t>
                </a:r>
                <a:r>
                  <a:rPr lang="en-US" altLang="zh-CN" dirty="0">
                    <a:solidFill>
                      <a:srgbClr val="292929"/>
                    </a:solidFill>
                    <a:latin typeface="微软雅黑" panose="020B0503020204020204" pitchFamily="34" charset="-122"/>
                    <a:ea typeface="微软雅黑" panose="020B0503020204020204" pitchFamily="34" charset="-122"/>
                  </a:rPr>
                  <a:t>, w </a:t>
                </a:r>
                <a:r>
                  <a:rPr lang="zh-CN" altLang="en-US" dirty="0">
                    <a:solidFill>
                      <a:srgbClr val="292929"/>
                    </a:solidFill>
                    <a:latin typeface="微软雅黑" panose="020B0503020204020204" pitchFamily="34" charset="-122"/>
                    <a:ea typeface="微软雅黑" panose="020B0503020204020204" pitchFamily="34" charset="-122"/>
                  </a:rPr>
                  <a:t>对梯度的影响变成了一个常数因子，其符号和 </a:t>
                </a:r>
                <a:r>
                  <a:rPr lang="en-US" altLang="zh-CN" dirty="0">
                    <a:solidFill>
                      <a:srgbClr val="292929"/>
                    </a:solidFill>
                    <a:latin typeface="微软雅黑" panose="020B0503020204020204" pitchFamily="34" charset="-122"/>
                    <a:ea typeface="微软雅黑" panose="020B0503020204020204" pitchFamily="34" charset="-122"/>
                  </a:rPr>
                  <a:t>w </a:t>
                </a:r>
                <a:r>
                  <a:rPr lang="zh-CN" altLang="en-US" dirty="0">
                    <a:solidFill>
                      <a:srgbClr val="292929"/>
                    </a:solidFill>
                    <a:latin typeface="微软雅黑" panose="020B0503020204020204" pitchFamily="34" charset="-122"/>
                    <a:ea typeface="微软雅黑" panose="020B0503020204020204" pitchFamily="34" charset="-122"/>
                  </a:rPr>
                  <a:t>的符号保持一致。</a:t>
                </a:r>
              </a:p>
              <a:p>
                <a:pPr defTabSz="457200">
                  <a:spcAft>
                    <a:spcPts val="600"/>
                  </a:spcAft>
                  <a:defRPr/>
                </a:pPr>
                <a:endParaRPr lang="en-US" altLang="zh-CN" dirty="0">
                  <a:solidFill>
                    <a:srgbClr val="292929"/>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FBB9D17A-C619-4603-80C6-2B2A19704D6C}"/>
                  </a:ext>
                </a:extLst>
              </p:cNvPr>
              <p:cNvSpPr txBox="1">
                <a:spLocks noRot="1" noChangeAspect="1" noMove="1" noResize="1" noEditPoints="1" noAdjustHandles="1" noChangeArrowheads="1" noChangeShapeType="1" noTextEdit="1"/>
              </p:cNvSpPr>
              <p:nvPr/>
            </p:nvSpPr>
            <p:spPr>
              <a:xfrm>
                <a:off x="246838" y="1018389"/>
                <a:ext cx="8650325" cy="4385816"/>
              </a:xfrm>
              <a:prstGeom prst="rect">
                <a:avLst/>
              </a:prstGeom>
              <a:blipFill>
                <a:blip r:embed="rId3"/>
                <a:stretch>
                  <a:fillRect l="-5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8308336"/>
      </p:ext>
    </p:extLst>
  </p:cSld>
  <p:clrMapOvr>
    <a:masterClrMapping/>
  </p:clrMapOvr>
  <mc:AlternateContent xmlns:mc="http://schemas.openxmlformats.org/markup-compatibility/2006" xmlns:p14="http://schemas.microsoft.com/office/powerpoint/2010/main">
    <mc:Choice Requires="p14">
      <p:transition spd="slow" p14:dur="2000" advTm="2903"/>
    </mc:Choice>
    <mc:Fallback xmlns="">
      <p:transition spd="slow" advTm="2903"/>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378A73-FC31-421D-A0D2-9FF33DF1D2DD}"/>
              </a:ext>
            </a:extLst>
          </p:cNvPr>
          <p:cNvSpPr txBox="1"/>
          <p:nvPr/>
        </p:nvSpPr>
        <p:spPr>
          <a:xfrm>
            <a:off x="190893" y="1550611"/>
            <a:ext cx="8762214" cy="2536400"/>
          </a:xfrm>
          <a:prstGeom prst="rect">
            <a:avLst/>
          </a:prstGeom>
          <a:noFill/>
        </p:spPr>
        <p:txBody>
          <a:bodyPr wrap="square">
            <a:spAutoFit/>
          </a:bodyPr>
          <a:lstStyle/>
          <a:p>
            <a:pPr>
              <a:lnSpc>
                <a:spcPct val="150000"/>
              </a:lnSpc>
            </a:pPr>
            <a:r>
              <a:rPr lang="en-US" altLang="zh-CN" b="0" i="0" dirty="0">
                <a:solidFill>
                  <a:srgbClr val="333333"/>
                </a:solidFill>
                <a:effectLst/>
                <a:latin typeface="微软雅黑" panose="020B0503020204020204" pitchFamily="34" charset="-122"/>
                <a:ea typeface="微软雅黑" panose="020B0503020204020204" pitchFamily="34" charset="-122"/>
              </a:rPr>
              <a:t>L1</a:t>
            </a:r>
            <a:r>
              <a:rPr lang="zh-CN" altLang="en-US" b="0" i="0" dirty="0">
                <a:solidFill>
                  <a:srgbClr val="333333"/>
                </a:solidFill>
                <a:effectLst/>
                <a:latin typeface="微软雅黑" panose="020B0503020204020204" pitchFamily="34" charset="-122"/>
                <a:ea typeface="微软雅黑" panose="020B0503020204020204" pitchFamily="34" charset="-122"/>
              </a:rPr>
              <a:t>正则化是另一个相关的常见的正则化方式。这里，对于网络中的每一个权重</a:t>
            </a:r>
            <a:r>
              <a:rPr lang="en-US" altLang="zh-CN" b="0" i="0" dirty="0">
                <a:solidFill>
                  <a:srgbClr val="333333"/>
                </a:solidFill>
                <a:effectLst/>
                <a:latin typeface="微软雅黑" panose="020B0503020204020204" pitchFamily="34" charset="-122"/>
                <a:ea typeface="微软雅黑" panose="020B0503020204020204" pitchFamily="34" charset="-122"/>
              </a:rPr>
              <a:t>w</a:t>
            </a:r>
            <a:r>
              <a:rPr lang="zh-CN" altLang="en-US" b="0" i="0" dirty="0">
                <a:solidFill>
                  <a:srgbClr val="333333"/>
                </a:solidFill>
                <a:effectLst/>
                <a:latin typeface="微软雅黑" panose="020B0503020204020204" pitchFamily="34" charset="-122"/>
                <a:ea typeface="微软雅黑" panose="020B0503020204020204" pitchFamily="34" charset="-122"/>
              </a:rPr>
              <a:t>，我们都会加上一个项</a:t>
            </a:r>
            <a:r>
              <a:rPr lang="en-US" altLang="zh-CN" b="0" i="0" dirty="0" err="1">
                <a:solidFill>
                  <a:srgbClr val="333333"/>
                </a:solidFill>
                <a:effectLst/>
                <a:latin typeface="微软雅黑" panose="020B0503020204020204" pitchFamily="34" charset="-122"/>
                <a:ea typeface="微软雅黑" panose="020B0503020204020204" pitchFamily="34" charset="-122"/>
              </a:rPr>
              <a:t>λ|w</a:t>
            </a:r>
            <a:r>
              <a:rPr lang="en-US" altLang="zh-CN" b="0" i="0" dirty="0">
                <a:solidFill>
                  <a:srgbClr val="333333"/>
                </a:solidFill>
                <a:effectLst/>
                <a:latin typeface="微软雅黑" panose="020B0503020204020204" pitchFamily="34" charset="-122"/>
                <a:ea typeface="微软雅黑" panose="020B0503020204020204" pitchFamily="34" charset="-122"/>
              </a:rPr>
              <a:t>| </a:t>
            </a:r>
            <a:r>
              <a:rPr lang="zh-CN" altLang="en-US" b="0" i="0" dirty="0">
                <a:solidFill>
                  <a:srgbClr val="333333"/>
                </a:solidFill>
                <a:effectLst/>
                <a:latin typeface="微软雅黑" panose="020B0503020204020204" pitchFamily="34" charset="-122"/>
                <a:ea typeface="微软雅黑" panose="020B0503020204020204" pitchFamily="34" charset="-122"/>
              </a:rPr>
              <a:t>到目标函数中。</a:t>
            </a:r>
            <a:r>
              <a:rPr lang="en-US" altLang="zh-CN" b="0" i="0" dirty="0">
                <a:solidFill>
                  <a:srgbClr val="333333"/>
                </a:solidFill>
                <a:effectLst/>
                <a:latin typeface="微软雅黑" panose="020B0503020204020204" pitchFamily="34" charset="-122"/>
                <a:ea typeface="微软雅黑" panose="020B0503020204020204" pitchFamily="34" charset="-122"/>
              </a:rPr>
              <a:t>L1</a:t>
            </a:r>
            <a:r>
              <a:rPr lang="zh-CN" altLang="en-US" b="0" i="0" dirty="0">
                <a:solidFill>
                  <a:srgbClr val="333333"/>
                </a:solidFill>
                <a:effectLst/>
                <a:latin typeface="微软雅黑" panose="020B0503020204020204" pitchFamily="34" charset="-122"/>
                <a:ea typeface="微软雅黑" panose="020B0503020204020204" pitchFamily="34" charset="-122"/>
              </a:rPr>
              <a:t>正则化有一个非常有趣的属性，那就是它会使得权重向量</a:t>
            </a:r>
            <a:r>
              <a:rPr lang="en-US" altLang="zh-CN" b="0" i="0" dirty="0">
                <a:solidFill>
                  <a:srgbClr val="333333"/>
                </a:solidFill>
                <a:effectLst/>
                <a:latin typeface="微软雅黑" panose="020B0503020204020204" pitchFamily="34" charset="-122"/>
                <a:ea typeface="微软雅黑" panose="020B0503020204020204" pitchFamily="34" charset="-122"/>
              </a:rPr>
              <a:t>w</a:t>
            </a:r>
            <a:r>
              <a:rPr lang="zh-CN" altLang="en-US" b="0" i="0" dirty="0">
                <a:solidFill>
                  <a:srgbClr val="333333"/>
                </a:solidFill>
                <a:effectLst/>
                <a:latin typeface="微软雅黑" panose="020B0503020204020204" pitchFamily="34" charset="-122"/>
                <a:ea typeface="微软雅黑" panose="020B0503020204020204" pitchFamily="34" charset="-122"/>
              </a:rPr>
              <a:t>在优化期间变得稀疏（例如非常接近零向量）。</a:t>
            </a:r>
            <a:r>
              <a:rPr lang="zh-CN" altLang="en-US" b="0" i="0" dirty="0">
                <a:solidFill>
                  <a:srgbClr val="FF0000"/>
                </a:solidFill>
                <a:effectLst/>
                <a:latin typeface="微软雅黑" panose="020B0503020204020204" pitchFamily="34" charset="-122"/>
                <a:ea typeface="微软雅黑" panose="020B0503020204020204" pitchFamily="34" charset="-122"/>
              </a:rPr>
              <a:t> 带有</a:t>
            </a:r>
            <a:r>
              <a:rPr lang="en-US" altLang="zh-CN" b="0" i="0" dirty="0">
                <a:solidFill>
                  <a:srgbClr val="FF0000"/>
                </a:solidFill>
                <a:effectLst/>
                <a:latin typeface="微软雅黑" panose="020B0503020204020204" pitchFamily="34" charset="-122"/>
                <a:ea typeface="微软雅黑" panose="020B0503020204020204" pitchFamily="34" charset="-122"/>
              </a:rPr>
              <a:t>L1</a:t>
            </a:r>
            <a:r>
              <a:rPr lang="zh-CN" altLang="en-US" b="0" i="0" dirty="0">
                <a:solidFill>
                  <a:srgbClr val="FF0000"/>
                </a:solidFill>
                <a:effectLst/>
                <a:latin typeface="微软雅黑" panose="020B0503020204020204" pitchFamily="34" charset="-122"/>
                <a:ea typeface="微软雅黑" panose="020B0503020204020204" pitchFamily="34" charset="-122"/>
              </a:rPr>
              <a:t>正则化项结尾的神经网络仅仅使用它的最重要的并且接近常量的噪声的输入的一个稀疏的子集。</a:t>
            </a:r>
            <a:r>
              <a:rPr lang="zh-CN" altLang="en-US" b="0" i="0" dirty="0">
                <a:solidFill>
                  <a:srgbClr val="333333"/>
                </a:solidFill>
                <a:effectLst/>
                <a:latin typeface="微软雅黑" panose="020B0503020204020204" pitchFamily="34" charset="-122"/>
                <a:ea typeface="微软雅黑" panose="020B0503020204020204" pitchFamily="34" charset="-122"/>
              </a:rPr>
              <a:t>相比之下，最终的权重向量从</a:t>
            </a:r>
            <a:r>
              <a:rPr lang="en-US" altLang="zh-CN" b="0" i="0" dirty="0">
                <a:solidFill>
                  <a:srgbClr val="333333"/>
                </a:solidFill>
                <a:effectLst/>
                <a:latin typeface="微软雅黑" panose="020B0503020204020204" pitchFamily="34" charset="-122"/>
                <a:ea typeface="微软雅黑" panose="020B0503020204020204" pitchFamily="34" charset="-122"/>
              </a:rPr>
              <a:t>L2</a:t>
            </a:r>
            <a:r>
              <a:rPr lang="zh-CN" altLang="en-US" b="0" i="0" dirty="0">
                <a:solidFill>
                  <a:srgbClr val="333333"/>
                </a:solidFill>
                <a:effectLst/>
                <a:latin typeface="微软雅黑" panose="020B0503020204020204" pitchFamily="34" charset="-122"/>
                <a:ea typeface="微软雅黑" panose="020B0503020204020204" pitchFamily="34" charset="-122"/>
              </a:rPr>
              <a:t>正则化通常是分散的、小数字。在实践中，如果你不关心明确的特征选择，可以预计</a:t>
            </a:r>
            <a:r>
              <a:rPr lang="en-US" altLang="zh-CN" b="0" i="0" dirty="0">
                <a:solidFill>
                  <a:srgbClr val="333333"/>
                </a:solidFill>
                <a:effectLst/>
                <a:latin typeface="微软雅黑" panose="020B0503020204020204" pitchFamily="34" charset="-122"/>
                <a:ea typeface="微软雅黑" panose="020B0503020204020204" pitchFamily="34" charset="-122"/>
              </a:rPr>
              <a:t>L2</a:t>
            </a:r>
            <a:r>
              <a:rPr lang="zh-CN" altLang="en-US" b="0" i="0" dirty="0">
                <a:solidFill>
                  <a:srgbClr val="333333"/>
                </a:solidFill>
                <a:effectLst/>
                <a:latin typeface="微软雅黑" panose="020B0503020204020204" pitchFamily="34" charset="-122"/>
                <a:ea typeface="微软雅黑" panose="020B0503020204020204" pitchFamily="34" charset="-122"/>
              </a:rPr>
              <a:t>正则化在</a:t>
            </a:r>
            <a:r>
              <a:rPr lang="en-US" altLang="zh-CN" b="0" i="0" dirty="0">
                <a:solidFill>
                  <a:srgbClr val="333333"/>
                </a:solidFill>
                <a:effectLst/>
                <a:latin typeface="微软雅黑" panose="020B0503020204020204" pitchFamily="34" charset="-122"/>
                <a:ea typeface="微软雅黑" panose="020B0503020204020204" pitchFamily="34" charset="-122"/>
              </a:rPr>
              <a:t>L1</a:t>
            </a:r>
            <a:r>
              <a:rPr lang="zh-CN" altLang="en-US" b="0" i="0" dirty="0">
                <a:solidFill>
                  <a:srgbClr val="333333"/>
                </a:solidFill>
                <a:effectLst/>
                <a:latin typeface="微软雅黑" panose="020B0503020204020204" pitchFamily="34" charset="-122"/>
                <a:ea typeface="微软雅黑" panose="020B0503020204020204" pitchFamily="34" charset="-122"/>
              </a:rPr>
              <a:t>的性能优越。</a:t>
            </a:r>
            <a:endParaRPr lang="zh-CN" altLang="en-US" dirty="0">
              <a:latin typeface="微软雅黑" panose="020B0503020204020204" pitchFamily="34" charset="-122"/>
              <a:ea typeface="微软雅黑" panose="020B0503020204020204" pitchFamily="34" charset="-122"/>
            </a:endParaRPr>
          </a:p>
        </p:txBody>
      </p:sp>
      <p:sp>
        <p:nvSpPr>
          <p:cNvPr id="4" name="打底色块">
            <a:extLst>
              <a:ext uri="{FF2B5EF4-FFF2-40B4-BE49-F238E27FC236}">
                <a16:creationId xmlns:a16="http://schemas.microsoft.com/office/drawing/2014/main" id="{71C1A758-910A-413E-90A1-9537529F99CB}"/>
              </a:ext>
            </a:extLst>
          </p:cNvPr>
          <p:cNvSpPr/>
          <p:nvPr/>
        </p:nvSpPr>
        <p:spPr>
          <a:xfrm>
            <a:off x="0" y="0"/>
            <a:ext cx="9144000" cy="887896"/>
          </a:xfrm>
          <a:prstGeom prst="rect">
            <a:avLst/>
          </a:prstGeom>
          <a:solidFill>
            <a:srgbClr val="1045C9"/>
          </a:solidFill>
          <a:ln w="25400" cap="flat" cmpd="sng" algn="ctr">
            <a:noFill/>
            <a:prstDash val="solid"/>
          </a:ln>
          <a:effectLst/>
        </p:spPr>
        <p:txBody>
          <a:bodyPr rtlCol="0" anchor="ctr"/>
          <a:lstStyle/>
          <a:p>
            <a:pPr defTabSz="457200" fontAlgn="base">
              <a:lnSpc>
                <a:spcPct val="105000"/>
              </a:lnSpc>
              <a:spcBef>
                <a:spcPct val="0"/>
              </a:spcBef>
              <a:spcAft>
                <a:spcPct val="0"/>
              </a:spcAft>
              <a:buClr>
                <a:srgbClr val="3366FF"/>
              </a:buClr>
              <a:buSzPct val="80000"/>
              <a:defRPr/>
            </a:pPr>
            <a:r>
              <a:rPr kumimoji="1" lang="zh-CN" altLang="en-US" sz="3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正则化</a:t>
            </a:r>
          </a:p>
        </p:txBody>
      </p:sp>
    </p:spTree>
    <p:extLst>
      <p:ext uri="{BB962C8B-B14F-4D97-AF65-F5344CB8AC3E}">
        <p14:creationId xmlns:p14="http://schemas.microsoft.com/office/powerpoint/2010/main" val="1150165224"/>
      </p:ext>
    </p:extLst>
  </p:cSld>
  <p:clrMapOvr>
    <a:masterClrMapping/>
  </p:clrMapOvr>
</p:sld>
</file>

<file path=ppt/theme/theme1.xml><?xml version="1.0" encoding="utf-8"?>
<a:theme xmlns:a="http://schemas.openxmlformats.org/drawingml/2006/main" name="94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11809</TotalTime>
  <Words>16679</Words>
  <Application>Microsoft Office PowerPoint</Application>
  <PresentationFormat>全屏显示(4:3)</PresentationFormat>
  <Paragraphs>1571</Paragraphs>
  <Slides>212</Slides>
  <Notes>120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212</vt:i4>
      </vt:variant>
    </vt:vector>
  </HeadingPairs>
  <TitlesOfParts>
    <vt:vector size="229" baseType="lpstr">
      <vt:lpstr>-apple-system</vt:lpstr>
      <vt:lpstr>Helvetica Neue</vt:lpstr>
      <vt:lpstr>PingFang SC</vt:lpstr>
      <vt:lpstr>等线</vt:lpstr>
      <vt:lpstr>宋体</vt:lpstr>
      <vt:lpstr>微软雅黑</vt:lpstr>
      <vt:lpstr>微软雅黑</vt:lpstr>
      <vt:lpstr>Arial</vt:lpstr>
      <vt:lpstr>Calibri</vt:lpstr>
      <vt:lpstr>Calibri Light</vt:lpstr>
      <vt:lpstr>Cambria Math</vt:lpstr>
      <vt:lpstr>Georgia</vt:lpstr>
      <vt:lpstr>open sans</vt:lpstr>
      <vt:lpstr>Tahoma</vt:lpstr>
      <vt:lpstr>Times New Roman</vt:lpstr>
      <vt:lpstr>Wingdings</vt:lpstr>
      <vt:lpstr>94_Office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姜 磊</dc:creator>
  <cp:lastModifiedBy>330422852@qq.com</cp:lastModifiedBy>
  <cp:revision>219</cp:revision>
  <dcterms:created xsi:type="dcterms:W3CDTF">2021-09-14T07:04:40Z</dcterms:created>
  <dcterms:modified xsi:type="dcterms:W3CDTF">2023-09-22T09:06:19Z</dcterms:modified>
</cp:coreProperties>
</file>